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 id="2147483672" r:id="rId4"/>
  </p:sldMasterIdLst>
  <p:sldIdLst>
    <p:sldId id="596" r:id="rId5"/>
    <p:sldId id="597" r:id="rId6"/>
    <p:sldId id="598" r:id="rId7"/>
    <p:sldId id="601" r:id="rId8"/>
    <p:sldId id="603" r:id="rId9"/>
    <p:sldId id="604" r:id="rId10"/>
    <p:sldId id="644" r:id="rId11"/>
    <p:sldId id="605" r:id="rId12"/>
    <p:sldId id="661" r:id="rId13"/>
    <p:sldId id="667" r:id="rId14"/>
    <p:sldId id="662" r:id="rId15"/>
    <p:sldId id="663" r:id="rId16"/>
    <p:sldId id="664" r:id="rId17"/>
    <p:sldId id="665" r:id="rId18"/>
    <p:sldId id="666" r:id="rId19"/>
    <p:sldId id="668" r:id="rId20"/>
    <p:sldId id="669" r:id="rId21"/>
    <p:sldId id="690" r:id="rId22"/>
    <p:sldId id="691" r:id="rId23"/>
    <p:sldId id="692" r:id="rId24"/>
    <p:sldId id="670" r:id="rId25"/>
    <p:sldId id="693" r:id="rId26"/>
    <p:sldId id="694" r:id="rId27"/>
    <p:sldId id="695" r:id="rId28"/>
    <p:sldId id="696" r:id="rId29"/>
    <p:sldId id="697" r:id="rId30"/>
    <p:sldId id="698" r:id="rId31"/>
    <p:sldId id="699" r:id="rId32"/>
    <p:sldId id="700" r:id="rId33"/>
    <p:sldId id="702" r:id="rId34"/>
    <p:sldId id="703" r:id="rId35"/>
    <p:sldId id="704" r:id="rId36"/>
    <p:sldId id="706" r:id="rId37"/>
    <p:sldId id="707" r:id="rId38"/>
    <p:sldId id="708" r:id="rId39"/>
    <p:sldId id="709" r:id="rId40"/>
    <p:sldId id="710" r:id="rId41"/>
    <p:sldId id="799" r:id="rId42"/>
    <p:sldId id="712" r:id="rId43"/>
    <p:sldId id="713" r:id="rId44"/>
    <p:sldId id="714" r:id="rId45"/>
    <p:sldId id="715" r:id="rId46"/>
    <p:sldId id="716" r:id="rId47"/>
    <p:sldId id="717" r:id="rId48"/>
    <p:sldId id="718" r:id="rId49"/>
    <p:sldId id="719" r:id="rId50"/>
    <p:sldId id="720" r:id="rId51"/>
    <p:sldId id="721" r:id="rId52"/>
    <p:sldId id="722" r:id="rId53"/>
    <p:sldId id="723" r:id="rId54"/>
    <p:sldId id="724" r:id="rId55"/>
    <p:sldId id="725" r:id="rId56"/>
    <p:sldId id="726" r:id="rId57"/>
    <p:sldId id="727" r:id="rId58"/>
    <p:sldId id="728" r:id="rId59"/>
    <p:sldId id="729" r:id="rId60"/>
    <p:sldId id="730" r:id="rId61"/>
    <p:sldId id="731" r:id="rId62"/>
    <p:sldId id="732" r:id="rId63"/>
    <p:sldId id="733" r:id="rId64"/>
    <p:sldId id="734" r:id="rId65"/>
    <p:sldId id="735" r:id="rId66"/>
    <p:sldId id="736" r:id="rId67"/>
    <p:sldId id="737" r:id="rId68"/>
    <p:sldId id="738" r:id="rId69"/>
    <p:sldId id="739" r:id="rId70"/>
    <p:sldId id="740" r:id="rId71"/>
    <p:sldId id="741" r:id="rId72"/>
    <p:sldId id="742" r:id="rId73"/>
    <p:sldId id="743" r:id="rId74"/>
    <p:sldId id="744" r:id="rId75"/>
    <p:sldId id="745" r:id="rId76"/>
    <p:sldId id="746" r:id="rId77"/>
    <p:sldId id="747" r:id="rId78"/>
    <p:sldId id="748" r:id="rId79"/>
    <p:sldId id="749" r:id="rId80"/>
    <p:sldId id="750" r:id="rId81"/>
    <p:sldId id="751" r:id="rId82"/>
    <p:sldId id="752" r:id="rId83"/>
    <p:sldId id="753" r:id="rId84"/>
    <p:sldId id="754" r:id="rId85"/>
    <p:sldId id="755" r:id="rId86"/>
    <p:sldId id="756" r:id="rId87"/>
    <p:sldId id="757" r:id="rId88"/>
    <p:sldId id="758" r:id="rId89"/>
    <p:sldId id="759" r:id="rId90"/>
    <p:sldId id="760" r:id="rId91"/>
    <p:sldId id="761" r:id="rId92"/>
    <p:sldId id="762" r:id="rId93"/>
    <p:sldId id="763" r:id="rId94"/>
    <p:sldId id="764" r:id="rId95"/>
    <p:sldId id="765" r:id="rId96"/>
    <p:sldId id="766" r:id="rId97"/>
    <p:sldId id="767" r:id="rId98"/>
    <p:sldId id="768" r:id="rId99"/>
    <p:sldId id="769" r:id="rId100"/>
    <p:sldId id="770" r:id="rId101"/>
    <p:sldId id="771" r:id="rId102"/>
    <p:sldId id="772" r:id="rId103"/>
    <p:sldId id="773" r:id="rId104"/>
    <p:sldId id="887" r:id="rId105"/>
    <p:sldId id="775" r:id="rId106"/>
    <p:sldId id="776" r:id="rId107"/>
    <p:sldId id="777" r:id="rId108"/>
    <p:sldId id="778" r:id="rId109"/>
    <p:sldId id="779" r:id="rId110"/>
    <p:sldId id="888" r:id="rId111"/>
    <p:sldId id="780" r:id="rId112"/>
    <p:sldId id="781" r:id="rId113"/>
    <p:sldId id="782" r:id="rId114"/>
    <p:sldId id="783" r:id="rId115"/>
    <p:sldId id="889" r:id="rId116"/>
    <p:sldId id="785" r:id="rId117"/>
    <p:sldId id="786" r:id="rId118"/>
    <p:sldId id="787" r:id="rId119"/>
    <p:sldId id="788" r:id="rId120"/>
    <p:sldId id="789" r:id="rId121"/>
    <p:sldId id="790" r:id="rId122"/>
    <p:sldId id="791" r:id="rId123"/>
    <p:sldId id="792" r:id="rId124"/>
    <p:sldId id="793" r:id="rId125"/>
    <p:sldId id="794" r:id="rId126"/>
    <p:sldId id="795" r:id="rId127"/>
    <p:sldId id="796" r:id="rId128"/>
    <p:sldId id="797" r:id="rId129"/>
    <p:sldId id="798" r:id="rId130"/>
  </p:sldIdLst>
  <p:sldSz cx="9144000" cy="6858000" type="screen4x3"/>
  <p:notesSz cx="6858000" cy="9144000"/>
  <p:custDataLst>
    <p:tags r:id="rId134"/>
  </p:custDataLst>
  <p:defaultTextStyle>
    <a:defPPr>
      <a:defRPr lang="zh-CN"/>
    </a:defPPr>
    <a:lvl1pPr marL="0" lvl="0" indent="0" algn="l" defTabSz="914400" rtl="0" eaLnBrk="1" fontAlgn="base" latinLnBrk="0" hangingPunct="1">
      <a:lnSpc>
        <a:spcPct val="100000"/>
      </a:lnSpc>
      <a:spcBef>
        <a:spcPct val="20000"/>
      </a:spcBef>
      <a:spcAft>
        <a:spcPct val="0"/>
      </a:spcAft>
      <a:buFontTx/>
      <a:buNone/>
      <a:defRPr b="0" i="0" u="none" kern="1200" baseline="0">
        <a:solidFill>
          <a:schemeClr val="tx1"/>
        </a:solidFill>
        <a:latin typeface="Tahoma" panose="020B0604030504040204" pitchFamily="34" charset="0"/>
        <a:ea typeface="宋体" panose="02010600030101010101" pitchFamily="2" charset="-122"/>
        <a:cs typeface="+mn-cs"/>
      </a:defRPr>
    </a:lvl1pPr>
    <a:lvl2pPr marL="457200" lvl="1" indent="0" algn="l" defTabSz="914400" rtl="0" eaLnBrk="1" fontAlgn="base" latinLnBrk="0" hangingPunct="1">
      <a:lnSpc>
        <a:spcPct val="100000"/>
      </a:lnSpc>
      <a:spcBef>
        <a:spcPct val="20000"/>
      </a:spcBef>
      <a:spcAft>
        <a:spcPct val="0"/>
      </a:spcAft>
      <a:buFontTx/>
      <a:buNone/>
      <a:defRPr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20000"/>
      </a:spcBef>
      <a:spcAft>
        <a:spcPct val="0"/>
      </a:spcAft>
      <a:buFontTx/>
      <a:buNone/>
      <a:defRPr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20000"/>
      </a:spcBef>
      <a:spcAft>
        <a:spcPct val="0"/>
      </a:spcAft>
      <a:buFontTx/>
      <a:buNone/>
      <a:defRPr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20000"/>
      </a:spcBef>
      <a:spcAft>
        <a:spcPct val="0"/>
      </a:spcAft>
      <a:buFontTx/>
      <a:buNone/>
      <a:defRPr b="0" i="0" u="none" kern="1200" baseline="0">
        <a:solidFill>
          <a:schemeClr val="tx1"/>
        </a:solidFill>
        <a:latin typeface="Tahoma" panose="020B060403050404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20000"/>
      </a:spcBef>
      <a:spcAft>
        <a:spcPct val="0"/>
      </a:spcAft>
      <a:buFontTx/>
      <a:buNone/>
      <a:defRPr b="0" i="0" u="none" kern="1200" baseline="0">
        <a:solidFill>
          <a:schemeClr val="tx1"/>
        </a:solidFill>
        <a:latin typeface="Tahoma" panose="020B060403050404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20000"/>
      </a:spcBef>
      <a:spcAft>
        <a:spcPct val="0"/>
      </a:spcAft>
      <a:buFontTx/>
      <a:buNone/>
      <a:defRPr b="0" i="0" u="none" kern="1200" baseline="0">
        <a:solidFill>
          <a:schemeClr val="tx1"/>
        </a:solidFill>
        <a:latin typeface="Tahoma" panose="020B060403050404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20000"/>
      </a:spcBef>
      <a:spcAft>
        <a:spcPct val="0"/>
      </a:spcAft>
      <a:buFontTx/>
      <a:buNone/>
      <a:defRPr b="0" i="0" u="none" kern="1200" baseline="0">
        <a:solidFill>
          <a:schemeClr val="tx1"/>
        </a:solidFill>
        <a:latin typeface="Tahoma" panose="020B060403050404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20000"/>
      </a:spcBef>
      <a:spcAft>
        <a:spcPct val="0"/>
      </a:spcAft>
      <a:buFontTx/>
      <a:buNone/>
      <a:defRPr b="0" i="0" u="none" kern="1200" baseline="0">
        <a:solidFill>
          <a:schemeClr val="tx1"/>
        </a:solidFill>
        <a:latin typeface="Tahoma" panose="020B060403050404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FF66"/>
    <a:srgbClr val="CCFFCC"/>
    <a:srgbClr val="FFFF66"/>
    <a:srgbClr val="FFCCCC"/>
    <a:srgbClr val="CCECFF"/>
    <a:srgbClr val="CCCCFF"/>
    <a:srgbClr val="FFFF99"/>
    <a:srgbClr val="FFFF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17"/>
    <p:restoredTop sz="94682"/>
  </p:normalViewPr>
  <p:slideViewPr>
    <p:cSldViewPr showGuides="1">
      <p:cViewPr varScale="1">
        <p:scale>
          <a:sx n="76" d="100"/>
          <a:sy n="76" d="100"/>
        </p:scale>
        <p:origin x="-336" y="-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showFormatting="0">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5.xml"/><Relationship Id="rId98" Type="http://schemas.openxmlformats.org/officeDocument/2006/relationships/slide" Target="slides/slide94.xml"/><Relationship Id="rId97" Type="http://schemas.openxmlformats.org/officeDocument/2006/relationships/slide" Target="slides/slide93.xml"/><Relationship Id="rId96" Type="http://schemas.openxmlformats.org/officeDocument/2006/relationships/slide" Target="slides/slide92.xml"/><Relationship Id="rId95" Type="http://schemas.openxmlformats.org/officeDocument/2006/relationships/slide" Target="slides/slide91.xml"/><Relationship Id="rId94" Type="http://schemas.openxmlformats.org/officeDocument/2006/relationships/slide" Target="slides/slide90.xml"/><Relationship Id="rId93" Type="http://schemas.openxmlformats.org/officeDocument/2006/relationships/slide" Target="slides/slide89.xml"/><Relationship Id="rId92" Type="http://schemas.openxmlformats.org/officeDocument/2006/relationships/slide" Target="slides/slide88.xml"/><Relationship Id="rId91" Type="http://schemas.openxmlformats.org/officeDocument/2006/relationships/slide" Target="slides/slide87.xml"/><Relationship Id="rId90" Type="http://schemas.openxmlformats.org/officeDocument/2006/relationships/slide" Target="slides/slide86.xml"/><Relationship Id="rId9" Type="http://schemas.openxmlformats.org/officeDocument/2006/relationships/slide" Target="slides/slide5.xml"/><Relationship Id="rId89" Type="http://schemas.openxmlformats.org/officeDocument/2006/relationships/slide" Target="slides/slide85.xml"/><Relationship Id="rId88" Type="http://schemas.openxmlformats.org/officeDocument/2006/relationships/slide" Target="slides/slide84.xml"/><Relationship Id="rId87" Type="http://schemas.openxmlformats.org/officeDocument/2006/relationships/slide" Target="slides/slide83.xml"/><Relationship Id="rId86" Type="http://schemas.openxmlformats.org/officeDocument/2006/relationships/slide" Target="slides/slide82.xml"/><Relationship Id="rId85" Type="http://schemas.openxmlformats.org/officeDocument/2006/relationships/slide" Target="slides/slide81.xml"/><Relationship Id="rId84" Type="http://schemas.openxmlformats.org/officeDocument/2006/relationships/slide" Target="slides/slide80.xml"/><Relationship Id="rId83" Type="http://schemas.openxmlformats.org/officeDocument/2006/relationships/slide" Target="slides/slide79.xml"/><Relationship Id="rId82" Type="http://schemas.openxmlformats.org/officeDocument/2006/relationships/slide" Target="slides/slide78.xml"/><Relationship Id="rId81" Type="http://schemas.openxmlformats.org/officeDocument/2006/relationships/slide" Target="slides/slide77.xml"/><Relationship Id="rId80" Type="http://schemas.openxmlformats.org/officeDocument/2006/relationships/slide" Target="slides/slide76.xml"/><Relationship Id="rId8" Type="http://schemas.openxmlformats.org/officeDocument/2006/relationships/slide" Target="slides/slide4.xml"/><Relationship Id="rId79" Type="http://schemas.openxmlformats.org/officeDocument/2006/relationships/slide" Target="slides/slide75.xml"/><Relationship Id="rId78" Type="http://schemas.openxmlformats.org/officeDocument/2006/relationships/slide" Target="slides/slide74.xml"/><Relationship Id="rId77" Type="http://schemas.openxmlformats.org/officeDocument/2006/relationships/slide" Target="slides/slide73.xml"/><Relationship Id="rId76" Type="http://schemas.openxmlformats.org/officeDocument/2006/relationships/slide" Target="slides/slide72.xml"/><Relationship Id="rId75" Type="http://schemas.openxmlformats.org/officeDocument/2006/relationships/slide" Target="slides/slide71.xml"/><Relationship Id="rId74" Type="http://schemas.openxmlformats.org/officeDocument/2006/relationships/slide" Target="slides/slide70.xml"/><Relationship Id="rId73" Type="http://schemas.openxmlformats.org/officeDocument/2006/relationships/slide" Target="slides/slide69.xml"/><Relationship Id="rId72" Type="http://schemas.openxmlformats.org/officeDocument/2006/relationships/slide" Target="slides/slide68.xml"/><Relationship Id="rId71" Type="http://schemas.openxmlformats.org/officeDocument/2006/relationships/slide" Target="slides/slide67.xml"/><Relationship Id="rId70" Type="http://schemas.openxmlformats.org/officeDocument/2006/relationships/slide" Target="slides/slide66.xml"/><Relationship Id="rId7" Type="http://schemas.openxmlformats.org/officeDocument/2006/relationships/slide" Target="slides/slide3.xml"/><Relationship Id="rId69" Type="http://schemas.openxmlformats.org/officeDocument/2006/relationships/slide" Target="slides/slide65.xml"/><Relationship Id="rId68" Type="http://schemas.openxmlformats.org/officeDocument/2006/relationships/slide" Target="slides/slide64.xml"/><Relationship Id="rId67" Type="http://schemas.openxmlformats.org/officeDocument/2006/relationships/slide" Target="slides/slide63.xml"/><Relationship Id="rId66" Type="http://schemas.openxmlformats.org/officeDocument/2006/relationships/slide" Target="slides/slide62.xml"/><Relationship Id="rId65" Type="http://schemas.openxmlformats.org/officeDocument/2006/relationships/slide" Target="slides/slide61.xml"/><Relationship Id="rId64" Type="http://schemas.openxmlformats.org/officeDocument/2006/relationships/slide" Target="slides/slide60.xml"/><Relationship Id="rId63" Type="http://schemas.openxmlformats.org/officeDocument/2006/relationships/slide" Target="slides/slide59.xml"/><Relationship Id="rId62" Type="http://schemas.openxmlformats.org/officeDocument/2006/relationships/slide" Target="slides/slide58.xml"/><Relationship Id="rId61" Type="http://schemas.openxmlformats.org/officeDocument/2006/relationships/slide" Target="slides/slide57.xml"/><Relationship Id="rId60" Type="http://schemas.openxmlformats.org/officeDocument/2006/relationships/slide" Target="slides/slide56.xml"/><Relationship Id="rId6" Type="http://schemas.openxmlformats.org/officeDocument/2006/relationships/slide" Target="slides/slide2.xml"/><Relationship Id="rId59" Type="http://schemas.openxmlformats.org/officeDocument/2006/relationships/slide" Target="slides/slide55.xml"/><Relationship Id="rId58" Type="http://schemas.openxmlformats.org/officeDocument/2006/relationships/slide" Target="slides/slide54.xml"/><Relationship Id="rId57" Type="http://schemas.openxmlformats.org/officeDocument/2006/relationships/slide" Target="slides/slide53.xml"/><Relationship Id="rId56" Type="http://schemas.openxmlformats.org/officeDocument/2006/relationships/slide" Target="slides/slide52.xml"/><Relationship Id="rId55" Type="http://schemas.openxmlformats.org/officeDocument/2006/relationships/slide" Target="slides/slide51.xml"/><Relationship Id="rId54" Type="http://schemas.openxmlformats.org/officeDocument/2006/relationships/slide" Target="slides/slide50.xml"/><Relationship Id="rId53" Type="http://schemas.openxmlformats.org/officeDocument/2006/relationships/slide" Target="slides/slide49.xml"/><Relationship Id="rId52" Type="http://schemas.openxmlformats.org/officeDocument/2006/relationships/slide" Target="slides/slide48.xml"/><Relationship Id="rId51" Type="http://schemas.openxmlformats.org/officeDocument/2006/relationships/slide" Target="slides/slide47.xml"/><Relationship Id="rId50" Type="http://schemas.openxmlformats.org/officeDocument/2006/relationships/slide" Target="slides/slide46.xml"/><Relationship Id="rId5" Type="http://schemas.openxmlformats.org/officeDocument/2006/relationships/slide" Target="slides/slide1.xml"/><Relationship Id="rId49" Type="http://schemas.openxmlformats.org/officeDocument/2006/relationships/slide" Target="slides/slide45.xml"/><Relationship Id="rId48" Type="http://schemas.openxmlformats.org/officeDocument/2006/relationships/slide" Target="slides/slide44.xml"/><Relationship Id="rId47" Type="http://schemas.openxmlformats.org/officeDocument/2006/relationships/slide" Target="slides/slide43.xml"/><Relationship Id="rId46" Type="http://schemas.openxmlformats.org/officeDocument/2006/relationships/slide" Target="slides/slide42.xml"/><Relationship Id="rId45" Type="http://schemas.openxmlformats.org/officeDocument/2006/relationships/slide" Target="slides/slide41.xml"/><Relationship Id="rId44" Type="http://schemas.openxmlformats.org/officeDocument/2006/relationships/slide" Target="slides/slide40.xml"/><Relationship Id="rId43" Type="http://schemas.openxmlformats.org/officeDocument/2006/relationships/slide" Target="slides/slide39.xml"/><Relationship Id="rId42" Type="http://schemas.openxmlformats.org/officeDocument/2006/relationships/slide" Target="slides/slide38.xml"/><Relationship Id="rId41" Type="http://schemas.openxmlformats.org/officeDocument/2006/relationships/slide" Target="slides/slide37.xml"/><Relationship Id="rId40" Type="http://schemas.openxmlformats.org/officeDocument/2006/relationships/slide" Target="slides/slide36.xml"/><Relationship Id="rId4" Type="http://schemas.openxmlformats.org/officeDocument/2006/relationships/slideMaster" Target="slideMasters/slideMaster3.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4" Type="http://schemas.openxmlformats.org/officeDocument/2006/relationships/tags" Target="tags/tag289.xml"/><Relationship Id="rId133" Type="http://schemas.openxmlformats.org/officeDocument/2006/relationships/tableStyles" Target="tableStyles.xml"/><Relationship Id="rId132" Type="http://schemas.openxmlformats.org/officeDocument/2006/relationships/viewProps" Target="viewProps.xml"/><Relationship Id="rId131" Type="http://schemas.openxmlformats.org/officeDocument/2006/relationships/presProps" Target="presProps.xml"/><Relationship Id="rId130" Type="http://schemas.openxmlformats.org/officeDocument/2006/relationships/slide" Target="slides/slide126.xml"/><Relationship Id="rId13" Type="http://schemas.openxmlformats.org/officeDocument/2006/relationships/slide" Target="slides/slide9.xml"/><Relationship Id="rId129" Type="http://schemas.openxmlformats.org/officeDocument/2006/relationships/slide" Target="slides/slide125.xml"/><Relationship Id="rId128" Type="http://schemas.openxmlformats.org/officeDocument/2006/relationships/slide" Target="slides/slide124.xml"/><Relationship Id="rId127" Type="http://schemas.openxmlformats.org/officeDocument/2006/relationships/slide" Target="slides/slide123.xml"/><Relationship Id="rId126" Type="http://schemas.openxmlformats.org/officeDocument/2006/relationships/slide" Target="slides/slide122.xml"/><Relationship Id="rId125" Type="http://schemas.openxmlformats.org/officeDocument/2006/relationships/slide" Target="slides/slide121.xml"/><Relationship Id="rId124" Type="http://schemas.openxmlformats.org/officeDocument/2006/relationships/slide" Target="slides/slide120.xml"/><Relationship Id="rId123" Type="http://schemas.openxmlformats.org/officeDocument/2006/relationships/slide" Target="slides/slide119.xml"/><Relationship Id="rId122" Type="http://schemas.openxmlformats.org/officeDocument/2006/relationships/slide" Target="slides/slide118.xml"/><Relationship Id="rId121" Type="http://schemas.openxmlformats.org/officeDocument/2006/relationships/slide" Target="slides/slide117.xml"/><Relationship Id="rId120" Type="http://schemas.openxmlformats.org/officeDocument/2006/relationships/slide" Target="slides/slide116.xml"/><Relationship Id="rId12" Type="http://schemas.openxmlformats.org/officeDocument/2006/relationships/slide" Target="slides/slide8.xml"/><Relationship Id="rId119" Type="http://schemas.openxmlformats.org/officeDocument/2006/relationships/slide" Target="slides/slide115.xml"/><Relationship Id="rId118" Type="http://schemas.openxmlformats.org/officeDocument/2006/relationships/slide" Target="slides/slide114.xml"/><Relationship Id="rId117" Type="http://schemas.openxmlformats.org/officeDocument/2006/relationships/slide" Target="slides/slide113.xml"/><Relationship Id="rId116" Type="http://schemas.openxmlformats.org/officeDocument/2006/relationships/slide" Target="slides/slide112.xml"/><Relationship Id="rId115" Type="http://schemas.openxmlformats.org/officeDocument/2006/relationships/slide" Target="slides/slide111.xml"/><Relationship Id="rId114" Type="http://schemas.openxmlformats.org/officeDocument/2006/relationships/slide" Target="slides/slide110.xml"/><Relationship Id="rId113" Type="http://schemas.openxmlformats.org/officeDocument/2006/relationships/slide" Target="slides/slide109.xml"/><Relationship Id="rId112" Type="http://schemas.openxmlformats.org/officeDocument/2006/relationships/slide" Target="slides/slide108.xml"/><Relationship Id="rId111" Type="http://schemas.openxmlformats.org/officeDocument/2006/relationships/slide" Target="slides/slide107.xml"/><Relationship Id="rId110" Type="http://schemas.openxmlformats.org/officeDocument/2006/relationships/slide" Target="slides/slide106.xml"/><Relationship Id="rId11" Type="http://schemas.openxmlformats.org/officeDocument/2006/relationships/slide" Target="slides/slide7.xml"/><Relationship Id="rId109" Type="http://schemas.openxmlformats.org/officeDocument/2006/relationships/slide" Target="slides/slide105.xml"/><Relationship Id="rId108" Type="http://schemas.openxmlformats.org/officeDocument/2006/relationships/slide" Target="slides/slide104.xml"/><Relationship Id="rId107" Type="http://schemas.openxmlformats.org/officeDocument/2006/relationships/slide" Target="slides/slide103.xml"/><Relationship Id="rId106" Type="http://schemas.openxmlformats.org/officeDocument/2006/relationships/slide" Target="slides/slide102.xml"/><Relationship Id="rId105" Type="http://schemas.openxmlformats.org/officeDocument/2006/relationships/slide" Target="slides/slide101.xml"/><Relationship Id="rId104" Type="http://schemas.openxmlformats.org/officeDocument/2006/relationships/slide" Target="slides/slide100.xml"/><Relationship Id="rId103" Type="http://schemas.openxmlformats.org/officeDocument/2006/relationships/slide" Target="slides/slide99.xml"/><Relationship Id="rId102" Type="http://schemas.openxmlformats.org/officeDocument/2006/relationships/slide" Target="slides/slide98.xml"/><Relationship Id="rId101" Type="http://schemas.openxmlformats.org/officeDocument/2006/relationships/slide" Target="slides/slide97.xml"/><Relationship Id="rId100" Type="http://schemas.openxmlformats.org/officeDocument/2006/relationships/slide" Target="slides/slide96.xml"/><Relationship Id="rId10" Type="http://schemas.openxmlformats.org/officeDocument/2006/relationships/slide" Target="slides/slide6.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showMasterPhAnim="0" showMasterSp="0">
  <p:cSld name="标题幻灯片">
    <p:bg>
      <p:bgPr>
        <a:solidFill>
          <a:schemeClr val="bg1"/>
        </a:solidFill>
        <a:effectLst/>
      </p:bgPr>
    </p:bg>
    <p:spTree>
      <p:nvGrpSpPr>
        <p:cNvPr id="1" name=""/>
        <p:cNvGrpSpPr/>
        <p:nvPr/>
      </p:nvGrpSpPr>
      <p:grpSpPr/>
      <p:grpSp>
        <p:nvGrpSpPr>
          <p:cNvPr id="5122" name="组合 4097"/>
          <p:cNvGrpSpPr/>
          <p:nvPr/>
        </p:nvGrpSpPr>
        <p:grpSpPr>
          <a:xfrm>
            <a:off x="0" y="2438400"/>
            <a:ext cx="9009063" cy="1052513"/>
            <a:chOff x="0" y="1536"/>
            <a:chExt cx="5675" cy="663"/>
          </a:xfrm>
        </p:grpSpPr>
        <p:grpSp>
          <p:nvGrpSpPr>
            <p:cNvPr id="5123" name="组合 4098"/>
            <p:cNvGrpSpPr/>
            <p:nvPr/>
          </p:nvGrpSpPr>
          <p:grpSpPr>
            <a:xfrm>
              <a:off x="183" y="1604"/>
              <a:ext cx="448" cy="299"/>
              <a:chOff x="720" y="336"/>
              <a:chExt cx="624" cy="432"/>
            </a:xfrm>
          </p:grpSpPr>
          <p:sp>
            <p:nvSpPr>
              <p:cNvPr id="5124" name="矩形 4099"/>
              <p:cNvSpPr/>
              <p:nvPr/>
            </p:nvSpPr>
            <p:spPr>
              <a:xfrm>
                <a:off x="720" y="336"/>
                <a:ext cx="384" cy="432"/>
              </a:xfrm>
              <a:prstGeom prst="rect">
                <a:avLst/>
              </a:prstGeom>
              <a:solidFill>
                <a:schemeClr val="folHlink"/>
              </a:solidFill>
              <a:ln w="9525">
                <a:noFill/>
              </a:ln>
            </p:spPr>
            <p:txBody>
              <a:bodyPr anchor="t" anchorCtr="0"/>
              <a:p>
                <a:pPr lvl="0" indent="0"/>
                <a:endParaRPr lang="zh-CN" altLang="en-US">
                  <a:latin typeface="Tahoma" panose="020B0604030504040204" pitchFamily="34" charset="0"/>
                  <a:ea typeface="宋体" panose="02010600030101010101" pitchFamily="2" charset="-122"/>
                </a:endParaRPr>
              </a:p>
            </p:txBody>
          </p:sp>
          <p:sp>
            <p:nvSpPr>
              <p:cNvPr id="5125" name="矩形 4100"/>
              <p:cNvSpPr/>
              <p:nvPr/>
            </p:nvSpPr>
            <p:spPr>
              <a:xfrm>
                <a:off x="1056" y="336"/>
                <a:ext cx="288" cy="432"/>
              </a:xfrm>
              <a:prstGeom prst="rect">
                <a:avLst/>
              </a:prstGeom>
              <a:gradFill rotWithShape="0">
                <a:gsLst>
                  <a:gs pos="0">
                    <a:schemeClr val="folHlink"/>
                  </a:gs>
                  <a:gs pos="100000">
                    <a:schemeClr val="bg1"/>
                  </a:gs>
                </a:gsLst>
                <a:lin ang="0" scaled="1"/>
                <a:tileRect/>
              </a:gradFill>
              <a:ln w="9525">
                <a:noFill/>
              </a:ln>
            </p:spPr>
            <p:txBody>
              <a:bodyPr anchor="t" anchorCtr="0"/>
              <a:p>
                <a:pPr lvl="0" indent="0"/>
                <a:endParaRPr lang="zh-CN" altLang="en-US">
                  <a:latin typeface="Tahoma" panose="020B0604030504040204" pitchFamily="34" charset="0"/>
                  <a:ea typeface="宋体" panose="02010600030101010101" pitchFamily="2" charset="-122"/>
                </a:endParaRPr>
              </a:p>
            </p:txBody>
          </p:sp>
        </p:grpSp>
        <p:grpSp>
          <p:nvGrpSpPr>
            <p:cNvPr id="5126" name="组合 4101"/>
            <p:cNvGrpSpPr/>
            <p:nvPr/>
          </p:nvGrpSpPr>
          <p:grpSpPr>
            <a:xfrm>
              <a:off x="261" y="1870"/>
              <a:ext cx="465" cy="299"/>
              <a:chOff x="912" y="2640"/>
              <a:chExt cx="672" cy="432"/>
            </a:xfrm>
          </p:grpSpPr>
          <p:sp>
            <p:nvSpPr>
              <p:cNvPr id="5127" name="矩形 4102"/>
              <p:cNvSpPr/>
              <p:nvPr/>
            </p:nvSpPr>
            <p:spPr>
              <a:xfrm>
                <a:off x="912" y="2640"/>
                <a:ext cx="384" cy="432"/>
              </a:xfrm>
              <a:prstGeom prst="rect">
                <a:avLst/>
              </a:prstGeom>
              <a:solidFill>
                <a:schemeClr val="accent2"/>
              </a:solidFill>
              <a:ln w="9525">
                <a:noFill/>
              </a:ln>
            </p:spPr>
            <p:txBody>
              <a:bodyPr anchor="t" anchorCtr="0"/>
              <a:p>
                <a:pPr lvl="0" indent="0"/>
                <a:endParaRPr lang="zh-CN" altLang="en-US">
                  <a:latin typeface="Tahoma" panose="020B0604030504040204" pitchFamily="34" charset="0"/>
                  <a:ea typeface="宋体" panose="02010600030101010101" pitchFamily="2" charset="-122"/>
                </a:endParaRPr>
              </a:p>
            </p:txBody>
          </p:sp>
          <p:sp>
            <p:nvSpPr>
              <p:cNvPr id="5128" name="矩形 4103"/>
              <p:cNvSpPr/>
              <p:nvPr/>
            </p:nvSpPr>
            <p:spPr>
              <a:xfrm>
                <a:off x="1248" y="2640"/>
                <a:ext cx="336" cy="432"/>
              </a:xfrm>
              <a:prstGeom prst="rect">
                <a:avLst/>
              </a:prstGeom>
              <a:gradFill rotWithShape="0">
                <a:gsLst>
                  <a:gs pos="0">
                    <a:schemeClr val="accent2"/>
                  </a:gs>
                  <a:gs pos="100000">
                    <a:schemeClr val="bg1"/>
                  </a:gs>
                </a:gsLst>
                <a:lin ang="0" scaled="1"/>
                <a:tileRect/>
              </a:gradFill>
              <a:ln w="9525">
                <a:noFill/>
              </a:ln>
            </p:spPr>
            <p:txBody>
              <a:bodyPr anchor="t" anchorCtr="0"/>
              <a:p>
                <a:pPr lvl="0" indent="0"/>
                <a:endParaRPr lang="zh-CN" altLang="en-US">
                  <a:latin typeface="Tahoma" panose="020B0604030504040204" pitchFamily="34" charset="0"/>
                  <a:ea typeface="宋体" panose="02010600030101010101" pitchFamily="2" charset="-122"/>
                </a:endParaRPr>
              </a:p>
            </p:txBody>
          </p:sp>
        </p:grpSp>
        <p:sp>
          <p:nvSpPr>
            <p:cNvPr id="5129" name="矩形 4104"/>
            <p:cNvSpPr/>
            <p:nvPr/>
          </p:nvSpPr>
          <p:spPr>
            <a:xfrm>
              <a:off x="0" y="1824"/>
              <a:ext cx="353" cy="266"/>
            </a:xfrm>
            <a:prstGeom prst="rect">
              <a:avLst/>
            </a:prstGeom>
            <a:gradFill rotWithShape="0">
              <a:gsLst>
                <a:gs pos="0">
                  <a:schemeClr val="bg1"/>
                </a:gs>
                <a:gs pos="100000">
                  <a:schemeClr val="hlink"/>
                </a:gs>
              </a:gsLst>
              <a:lin ang="18900000" scaled="1"/>
              <a:tileRect/>
            </a:gradFill>
            <a:ln w="9525">
              <a:noFill/>
            </a:ln>
          </p:spPr>
          <p:txBody>
            <a:bodyPr anchor="t" anchorCtr="0"/>
            <a:p>
              <a:pPr lvl="0" indent="0"/>
              <a:endParaRPr lang="zh-CN" altLang="en-US">
                <a:latin typeface="Tahoma" panose="020B0604030504040204" pitchFamily="34" charset="0"/>
                <a:ea typeface="宋体" panose="02010600030101010101" pitchFamily="2" charset="-122"/>
              </a:endParaRPr>
            </a:p>
          </p:txBody>
        </p:sp>
        <p:sp>
          <p:nvSpPr>
            <p:cNvPr id="5130" name="矩形 4105"/>
            <p:cNvSpPr/>
            <p:nvPr/>
          </p:nvSpPr>
          <p:spPr>
            <a:xfrm>
              <a:off x="400" y="1536"/>
              <a:ext cx="20" cy="663"/>
            </a:xfrm>
            <a:prstGeom prst="rect">
              <a:avLst/>
            </a:prstGeom>
            <a:solidFill>
              <a:schemeClr val="bg2"/>
            </a:solidFill>
            <a:ln w="9525">
              <a:noFill/>
            </a:ln>
          </p:spPr>
          <p:txBody>
            <a:bodyPr anchor="t" anchorCtr="0"/>
            <a:p>
              <a:pPr lvl="0" indent="0"/>
              <a:endParaRPr lang="zh-CN" altLang="en-US">
                <a:latin typeface="Tahoma" panose="020B0604030504040204" pitchFamily="34" charset="0"/>
                <a:ea typeface="宋体" panose="02010600030101010101" pitchFamily="2" charset="-122"/>
              </a:endParaRPr>
            </a:p>
          </p:txBody>
        </p:sp>
        <p:sp>
          <p:nvSpPr>
            <p:cNvPr id="5131" name="矩形 4106"/>
            <p:cNvSpPr/>
            <p:nvPr/>
          </p:nvSpPr>
          <p:spPr>
            <a:xfrm flipV="1">
              <a:off x="199" y="2054"/>
              <a:ext cx="5476" cy="35"/>
            </a:xfrm>
            <a:prstGeom prst="rect">
              <a:avLst/>
            </a:prstGeom>
            <a:gradFill rotWithShape="0">
              <a:gsLst>
                <a:gs pos="0">
                  <a:schemeClr val="bg2"/>
                </a:gs>
                <a:gs pos="100000">
                  <a:schemeClr val="bg1"/>
                </a:gs>
              </a:gsLst>
              <a:lin ang="0" scaled="1"/>
              <a:tileRect/>
            </a:gradFill>
            <a:ln w="9525">
              <a:noFill/>
            </a:ln>
          </p:spPr>
          <p:txBody>
            <a:bodyPr anchor="t" anchorCtr="0"/>
            <a:p>
              <a:pPr lvl="0" indent="0"/>
              <a:endParaRPr lang="zh-CN" altLang="en-US">
                <a:latin typeface="Tahoma" panose="020B0604030504040204" pitchFamily="34" charset="0"/>
                <a:ea typeface="宋体" panose="02010600030101010101" pitchFamily="2" charset="-122"/>
              </a:endParaRPr>
            </a:p>
          </p:txBody>
        </p:sp>
      </p:grpSp>
      <p:sp>
        <p:nvSpPr>
          <p:cNvPr id="4108" name="标题 4107"/>
          <p:cNvSpPr>
            <a:spLocks noGrp="1"/>
          </p:cNvSpPr>
          <p:nvPr>
            <p:ph type="ctrTitle"/>
          </p:nvPr>
        </p:nvSpPr>
        <p:spPr>
          <a:xfrm>
            <a:off x="990600" y="1828800"/>
            <a:ext cx="7772400" cy="1143000"/>
          </a:xfrm>
          <a:prstGeom prst="rect">
            <a:avLst/>
          </a:prstGeom>
          <a:noFill/>
          <a:ln w="9525">
            <a:noFill/>
          </a:ln>
        </p:spPr>
        <p:txBody>
          <a:bodyPr anchor="b"/>
          <a:lstStyle>
            <a:lvl1pPr lvl="0">
              <a:defRPr/>
            </a:lvl1pPr>
          </a:lstStyle>
          <a:p>
            <a:pPr lvl="0" fontAlgn="base"/>
            <a:r>
              <a:rPr lang="zh-CN" altLang="en-US" strike="noStrike" noProof="1" dirty="0"/>
              <a:t>单击此处编辑母版标题样式</a:t>
            </a:r>
            <a:endParaRPr lang="zh-CN" altLang="en-US" strike="noStrike" noProof="1" dirty="0"/>
          </a:p>
        </p:txBody>
      </p:sp>
      <p:sp>
        <p:nvSpPr>
          <p:cNvPr id="4109" name="副标题 4108"/>
          <p:cNvSpPr>
            <a:spLocks noGrp="1"/>
          </p:cNvSpPr>
          <p:nvPr>
            <p:ph type="subTitle" idx="1"/>
          </p:nvPr>
        </p:nvSpPr>
        <p:spPr>
          <a:xfrm>
            <a:off x="1371600" y="3886200"/>
            <a:ext cx="6400800" cy="1752600"/>
          </a:xfrm>
          <a:prstGeom prst="rect">
            <a:avLst/>
          </a:prstGeom>
          <a:noFill/>
          <a:ln w="9525">
            <a:noFill/>
          </a:ln>
        </p:spPr>
        <p:txBody>
          <a:bodyPr anchor="t"/>
          <a:lstStyle>
            <a:lvl1pPr marL="0" lvl="0" indent="0" algn="ctr">
              <a:buNone/>
              <a:defRPr/>
            </a:lvl1pPr>
            <a:lvl2pPr marL="457200" lvl="1" indent="0" algn="ctr">
              <a:buNone/>
              <a:defRPr/>
            </a:lvl2pPr>
            <a:lvl3pPr marL="914400" lvl="2" indent="0" algn="ctr">
              <a:buNone/>
              <a:defRPr/>
            </a:lvl3pPr>
            <a:lvl4pPr marL="1371600" lvl="3" indent="0" algn="ctr">
              <a:buNone/>
              <a:defRPr/>
            </a:lvl4pPr>
            <a:lvl5pPr marL="1828800" lvl="4" indent="0" algn="ctr">
              <a:buNone/>
              <a:defRPr/>
            </a:lvl5pPr>
          </a:lstStyle>
          <a:p>
            <a:pPr lvl="0" fontAlgn="base"/>
            <a:r>
              <a:rPr lang="zh-CN" altLang="en-US" strike="noStrike" noProof="1" dirty="0"/>
              <a:t>单击此处编辑母版副标题样式</a:t>
            </a:r>
            <a:endParaRPr lang="zh-CN" altLang="en-US" strike="noStrike" noProof="1" dirty="0"/>
          </a:p>
        </p:txBody>
      </p:sp>
      <p:sp>
        <p:nvSpPr>
          <p:cNvPr id="4110" name="日期占位符 4109"/>
          <p:cNvSpPr>
            <a:spLocks noGrp="1"/>
          </p:cNvSpPr>
          <p:nvPr>
            <p:ph type="dt" sz="half" idx="2"/>
          </p:nvPr>
        </p:nvSpPr>
        <p:spPr>
          <a:xfrm>
            <a:off x="990600" y="6248400"/>
            <a:ext cx="1905000" cy="457200"/>
          </a:xfrm>
          <a:prstGeom prst="rect">
            <a:avLst/>
          </a:prstGeom>
          <a:noFill/>
          <a:ln w="9525">
            <a:noFill/>
          </a:ln>
        </p:spPr>
        <p:txBody>
          <a:bodyPr anchor="b"/>
          <a:lstStyle>
            <a:lvl1pPr>
              <a:defRPr sz="1400">
                <a:solidFill>
                  <a:schemeClr val="bg2"/>
                </a:solidFill>
                <a:latin typeface="Tahoma" panose="020B0604030504040204" pitchFamily="34" charset="0"/>
              </a:defRPr>
            </a:lvl1pPr>
          </a:lstStyle>
          <a:p>
            <a:pPr fontAlgn="base"/>
            <a:endParaRPr lang="zh-CN" altLang="en-US" strike="noStrike" noProof="1" dirty="0">
              <a:latin typeface="Times New Roman" panose="02020603050405020304" pitchFamily="18" charset="0"/>
            </a:endParaRPr>
          </a:p>
        </p:txBody>
      </p:sp>
      <p:sp>
        <p:nvSpPr>
          <p:cNvPr id="4111" name="页脚占位符 4110"/>
          <p:cNvSpPr>
            <a:spLocks noGrp="1"/>
          </p:cNvSpPr>
          <p:nvPr>
            <p:ph type="ftr" sz="quarter" idx="3"/>
          </p:nvPr>
        </p:nvSpPr>
        <p:spPr>
          <a:xfrm>
            <a:off x="3429000" y="6248400"/>
            <a:ext cx="2895600" cy="457200"/>
          </a:xfrm>
          <a:prstGeom prst="rect">
            <a:avLst/>
          </a:prstGeom>
          <a:noFill/>
          <a:ln w="9525">
            <a:noFill/>
          </a:ln>
        </p:spPr>
        <p:txBody>
          <a:bodyPr anchor="b"/>
          <a:lstStyle>
            <a:lvl1pPr algn="ctr">
              <a:defRPr sz="1400">
                <a:solidFill>
                  <a:schemeClr val="bg2"/>
                </a:solidFill>
                <a:latin typeface="Tahoma" panose="020B0604030504040204" pitchFamily="34" charset="0"/>
              </a:defRPr>
            </a:lvl1pPr>
          </a:lstStyle>
          <a:p>
            <a:pPr fontAlgn="base"/>
            <a:endParaRPr lang="zh-CN" altLang="en-US" strike="noStrike" noProof="1" dirty="0"/>
          </a:p>
        </p:txBody>
      </p:sp>
      <p:sp>
        <p:nvSpPr>
          <p:cNvPr id="4112" name="灯片编号占位符 4111"/>
          <p:cNvSpPr>
            <a:spLocks noGrp="1"/>
          </p:cNvSpPr>
          <p:nvPr>
            <p:ph type="sldNum" sz="quarter" idx="4"/>
          </p:nvPr>
        </p:nvSpPr>
        <p:spPr>
          <a:xfrm>
            <a:off x="6858000" y="6248400"/>
            <a:ext cx="1905000" cy="457200"/>
          </a:xfrm>
          <a:prstGeom prst="rect">
            <a:avLst/>
          </a:prstGeom>
          <a:noFill/>
          <a:ln w="9525">
            <a:noFill/>
          </a:ln>
        </p:spPr>
        <p:txBody>
          <a:bodyPr anchor="b"/>
          <a:lstStyle>
            <a:lvl1pPr algn="r">
              <a:defRPr sz="1400">
                <a:solidFill>
                  <a:schemeClr val="bg2"/>
                </a:solidFill>
                <a:latin typeface="Tahoma" panose="020B0604030504040204" pitchFamily="34" charset="0"/>
              </a:defRPr>
            </a:lvl1pPr>
          </a:lstStyle>
          <a:p>
            <a:pPr fontAlgn="base"/>
            <a:fld id="{9A0DB2DC-4C9A-4742-B13C-FB6460FD3503}" type="slidenum">
              <a:rPr lang="zh-CN" altLang="en-US" strike="noStrike" noProof="1" dirty="0">
                <a:latin typeface="Tahoma" panose="020B0604030504040204" pitchFamily="34" charset="0"/>
                <a:ea typeface="宋体" panose="02010600030101010101" pitchFamily="2" charset="-122"/>
                <a:cs typeface="+mn-cs"/>
              </a:rPr>
            </a:fld>
            <a:endParaRPr lang="zh-CN" altLang="en-US" strike="noStrike" noProof="1" dirty="0">
              <a:latin typeface="Times New Roman" panose="02020603050405020304" pitchFamily="18" charset="0"/>
            </a:endParaRPr>
          </a:p>
        </p:txBody>
      </p:sp>
    </p:spTree>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dirty="0">
              <a:latin typeface="Times New Roman" panose="02020603050405020304" pitchFamily="18" charset="0"/>
            </a:endParaRPr>
          </a:p>
        </p:txBody>
      </p:sp>
      <p:sp>
        <p:nvSpPr>
          <p:cNvPr id="5" name="页脚占位符 4"/>
          <p:cNvSpPr>
            <a:spLocks noGrp="1"/>
          </p:cNvSpPr>
          <p:nvPr>
            <p:ph type="ftr" sz="quarter" idx="11"/>
          </p:nvPr>
        </p:nvSpPr>
        <p:spPr/>
        <p:txBody>
          <a:bodyPr/>
          <a:p>
            <a:pPr lvl="0" fontAlgn="base"/>
            <a:endParaRPr lang="zh-CN" altLang="en-US" strike="noStrike" noProof="1" dirty="0"/>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Tahoma" panose="020B0604030504040204" pitchFamily="34" charset="0"/>
                <a:ea typeface="宋体" panose="02010600030101010101" pitchFamily="2" charset="-122"/>
                <a:cs typeface="+mn-cs"/>
              </a:rPr>
            </a:fld>
            <a:endParaRPr lang="zh-CN" altLang="en-US" strike="noStrike" noProof="1" dirty="0">
              <a:latin typeface="Times New Roman" panose="02020603050405020304" pitchFamily="18" charset="0"/>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004051" y="617538"/>
            <a:ext cx="1951038" cy="5514975"/>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1150938" y="617538"/>
            <a:ext cx="5740009" cy="5514975"/>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dirty="0">
              <a:latin typeface="Times New Roman" panose="02020603050405020304" pitchFamily="18" charset="0"/>
            </a:endParaRPr>
          </a:p>
        </p:txBody>
      </p:sp>
      <p:sp>
        <p:nvSpPr>
          <p:cNvPr id="5" name="页脚占位符 4"/>
          <p:cNvSpPr>
            <a:spLocks noGrp="1"/>
          </p:cNvSpPr>
          <p:nvPr>
            <p:ph type="ftr" sz="quarter" idx="11"/>
          </p:nvPr>
        </p:nvSpPr>
        <p:spPr/>
        <p:txBody>
          <a:bodyPr/>
          <a:p>
            <a:pPr lvl="0" fontAlgn="base"/>
            <a:endParaRPr lang="zh-CN" altLang="en-US" strike="noStrike" noProof="1" dirty="0"/>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Tahoma" panose="020B0604030504040204" pitchFamily="34" charset="0"/>
                <a:ea typeface="宋体" panose="02010600030101010101" pitchFamily="2" charset="-122"/>
                <a:cs typeface="+mn-cs"/>
              </a:rPr>
            </a:fld>
            <a:endParaRPr lang="zh-CN" altLang="en-US" strike="noStrike" noProof="1" dirty="0">
              <a:latin typeface="Times New Roman" panose="02020603050405020304" pitchFamily="18" charset="0"/>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F2A96280-CBBA-445F-A133-AEDE1790B36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091A782-A289-47CD-B882-80E9F4F12267}"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500" advClick="0">
        <p:checker/>
      </p:transition>
    </mc:Choice>
    <mc:Fallback>
      <p:transition spd="slow" advClick="0">
        <p:checker/>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F2A96280-CBBA-445F-A133-AEDE1790B36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091A782-A289-47CD-B882-80E9F4F12267}"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500" advClick="0">
        <p:checker/>
      </p:transition>
    </mc:Choice>
    <mc:Fallback>
      <p:transition spd="slow" advClick="0">
        <p:checker/>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F2A96280-CBBA-445F-A133-AEDE1790B36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091A782-A289-47CD-B882-80E9F4F12267}"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500" advClick="0">
        <p:checker/>
      </p:transition>
    </mc:Choice>
    <mc:Fallback>
      <p:transition spd="slow" advClick="0">
        <p:checker/>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628650" y="1825625"/>
            <a:ext cx="38862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4629150" y="1825625"/>
            <a:ext cx="38862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F2A96280-CBBA-445F-A133-AEDE1790B36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091A782-A289-47CD-B882-80E9F4F12267}"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500" advClick="0">
        <p:checker/>
      </p:transition>
    </mc:Choice>
    <mc:Fallback>
      <p:transition spd="slow" advClick="0">
        <p:checker/>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629841"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629841" y="2505075"/>
            <a:ext cx="3868340"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4629150" y="2505075"/>
            <a:ext cx="3887391"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F2A96280-CBBA-445F-A133-AEDE1790B360}"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3091A782-A289-47CD-B882-80E9F4F12267}"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500" advClick="0">
        <p:checker/>
      </p:transition>
    </mc:Choice>
    <mc:Fallback>
      <p:transition spd="slow" advClick="0">
        <p:checker/>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F2A96280-CBBA-445F-A133-AEDE1790B360}"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3091A782-A289-47CD-B882-80E9F4F12267}"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500" advClick="0">
        <p:checker/>
      </p:transition>
    </mc:Choice>
    <mc:Fallback>
      <p:transition spd="slow" advClick="0">
        <p:checker/>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F2A96280-CBBA-445F-A133-AEDE1790B360}"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3091A782-A289-47CD-B882-80E9F4F12267}"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500" advClick="0">
        <p:checker/>
      </p:transition>
    </mc:Choice>
    <mc:Fallback>
      <p:transition spd="slow" advClick="0">
        <p:checker/>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a:t>单击此处编辑母版标题样式</a:t>
            </a:r>
            <a:endParaRPr lang="zh-CN" altLang="en-US"/>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F2A96280-CBBA-445F-A133-AEDE1790B36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091A782-A289-47CD-B882-80E9F4F12267}"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500" advClick="0">
        <p:checker/>
      </p:transition>
    </mc:Choice>
    <mc:Fallback>
      <p:transition spd="slow" advClick="0">
        <p:checker/>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dirty="0">
              <a:latin typeface="Times New Roman" panose="02020603050405020304" pitchFamily="18" charset="0"/>
            </a:endParaRPr>
          </a:p>
        </p:txBody>
      </p:sp>
      <p:sp>
        <p:nvSpPr>
          <p:cNvPr id="5" name="页脚占位符 4"/>
          <p:cNvSpPr>
            <a:spLocks noGrp="1"/>
          </p:cNvSpPr>
          <p:nvPr>
            <p:ph type="ftr" sz="quarter" idx="11"/>
          </p:nvPr>
        </p:nvSpPr>
        <p:spPr/>
        <p:txBody>
          <a:bodyPr/>
          <a:p>
            <a:pPr lvl="0" fontAlgn="base"/>
            <a:endParaRPr lang="zh-CN" altLang="en-US" strike="noStrike" noProof="1" dirty="0"/>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Tahoma" panose="020B0604030504040204" pitchFamily="34" charset="0"/>
                <a:ea typeface="宋体" panose="02010600030101010101" pitchFamily="2" charset="-122"/>
                <a:cs typeface="+mn-cs"/>
              </a:rPr>
            </a:fld>
            <a:endParaRPr lang="zh-CN" altLang="en-US" strike="noStrike" noProof="1" dirty="0">
              <a:latin typeface="Times New Roman" panose="02020603050405020304" pitchFamily="18" charset="0"/>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3887391" y="987425"/>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F2A96280-CBBA-445F-A133-AEDE1790B36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091A782-A289-47CD-B882-80E9F4F12267}"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500" advClick="0">
        <p:checker/>
      </p:transition>
    </mc:Choice>
    <mc:Fallback>
      <p:transition spd="slow" advClick="0">
        <p:checker/>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F2A96280-CBBA-445F-A133-AEDE1790B36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091A782-A289-47CD-B882-80E9F4F12267}"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500" advClick="0">
        <p:checker/>
      </p:transition>
    </mc:Choice>
    <mc:Fallback>
      <p:transition spd="slow" advClick="0">
        <p:checker/>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5" y="365125"/>
            <a:ext cx="1971675"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628650" y="365125"/>
            <a:ext cx="5800725"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F2A96280-CBBA-445F-A133-AEDE1790B36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091A782-A289-47CD-B882-80E9F4F12267}"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500" advClick="0">
        <p:checker/>
      </p:transition>
    </mc:Choice>
    <mc:Fallback>
      <p:transition spd="slow" advClick="0">
        <p:checker/>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showMasterPhAnim="0" showMasterSp="0">
  <p:cSld name="标题幻灯片">
    <p:bg>
      <p:bgPr>
        <a:solidFill>
          <a:schemeClr val="bg1"/>
        </a:solidFill>
        <a:effectLst/>
      </p:bgPr>
    </p:bg>
    <p:spTree>
      <p:nvGrpSpPr>
        <p:cNvPr id="1" name=""/>
        <p:cNvGrpSpPr/>
        <p:nvPr/>
      </p:nvGrpSpPr>
      <p:grpSpPr/>
      <p:grpSp>
        <p:nvGrpSpPr>
          <p:cNvPr id="5122" name="组合 4097"/>
          <p:cNvGrpSpPr/>
          <p:nvPr/>
        </p:nvGrpSpPr>
        <p:grpSpPr>
          <a:xfrm>
            <a:off x="0" y="2438400"/>
            <a:ext cx="9009063" cy="1052513"/>
            <a:chOff x="0" y="1536"/>
            <a:chExt cx="5675" cy="663"/>
          </a:xfrm>
        </p:grpSpPr>
        <p:grpSp>
          <p:nvGrpSpPr>
            <p:cNvPr id="5123" name="组合 4098"/>
            <p:cNvGrpSpPr/>
            <p:nvPr/>
          </p:nvGrpSpPr>
          <p:grpSpPr>
            <a:xfrm>
              <a:off x="183" y="1604"/>
              <a:ext cx="448" cy="299"/>
              <a:chOff x="720" y="336"/>
              <a:chExt cx="624" cy="432"/>
            </a:xfrm>
          </p:grpSpPr>
          <p:sp>
            <p:nvSpPr>
              <p:cNvPr id="5124" name="矩形 4099"/>
              <p:cNvSpPr/>
              <p:nvPr/>
            </p:nvSpPr>
            <p:spPr>
              <a:xfrm>
                <a:off x="720" y="336"/>
                <a:ext cx="384" cy="432"/>
              </a:xfrm>
              <a:prstGeom prst="rect">
                <a:avLst/>
              </a:prstGeom>
              <a:solidFill>
                <a:schemeClr val="folHlink"/>
              </a:solidFill>
              <a:ln w="9525">
                <a:noFill/>
              </a:ln>
            </p:spPr>
            <p:txBody>
              <a:bodyPr anchor="t" anchorCtr="0"/>
              <a:p>
                <a:pPr lvl="0" indent="0"/>
                <a:endParaRPr lang="zh-CN" altLang="en-US">
                  <a:latin typeface="Tahoma" panose="020B0604030504040204" pitchFamily="34" charset="0"/>
                  <a:ea typeface="宋体" panose="02010600030101010101" pitchFamily="2" charset="-122"/>
                </a:endParaRPr>
              </a:p>
            </p:txBody>
          </p:sp>
          <p:sp>
            <p:nvSpPr>
              <p:cNvPr id="5125" name="矩形 4100"/>
              <p:cNvSpPr/>
              <p:nvPr/>
            </p:nvSpPr>
            <p:spPr>
              <a:xfrm>
                <a:off x="1056" y="336"/>
                <a:ext cx="288" cy="432"/>
              </a:xfrm>
              <a:prstGeom prst="rect">
                <a:avLst/>
              </a:prstGeom>
              <a:gradFill rotWithShape="0">
                <a:gsLst>
                  <a:gs pos="0">
                    <a:schemeClr val="folHlink"/>
                  </a:gs>
                  <a:gs pos="100000">
                    <a:schemeClr val="bg1"/>
                  </a:gs>
                </a:gsLst>
                <a:lin ang="0" scaled="1"/>
                <a:tileRect/>
              </a:gradFill>
              <a:ln w="9525">
                <a:noFill/>
              </a:ln>
            </p:spPr>
            <p:txBody>
              <a:bodyPr anchor="t" anchorCtr="0"/>
              <a:p>
                <a:pPr lvl="0" indent="0"/>
                <a:endParaRPr lang="zh-CN" altLang="en-US">
                  <a:latin typeface="Tahoma" panose="020B0604030504040204" pitchFamily="34" charset="0"/>
                  <a:ea typeface="宋体" panose="02010600030101010101" pitchFamily="2" charset="-122"/>
                </a:endParaRPr>
              </a:p>
            </p:txBody>
          </p:sp>
        </p:grpSp>
        <p:grpSp>
          <p:nvGrpSpPr>
            <p:cNvPr id="5126" name="组合 4101"/>
            <p:cNvGrpSpPr/>
            <p:nvPr/>
          </p:nvGrpSpPr>
          <p:grpSpPr>
            <a:xfrm>
              <a:off x="261" y="1870"/>
              <a:ext cx="465" cy="299"/>
              <a:chOff x="912" y="2640"/>
              <a:chExt cx="672" cy="432"/>
            </a:xfrm>
          </p:grpSpPr>
          <p:sp>
            <p:nvSpPr>
              <p:cNvPr id="5127" name="矩形 4102"/>
              <p:cNvSpPr/>
              <p:nvPr/>
            </p:nvSpPr>
            <p:spPr>
              <a:xfrm>
                <a:off x="912" y="2640"/>
                <a:ext cx="384" cy="432"/>
              </a:xfrm>
              <a:prstGeom prst="rect">
                <a:avLst/>
              </a:prstGeom>
              <a:solidFill>
                <a:schemeClr val="accent2"/>
              </a:solidFill>
              <a:ln w="9525">
                <a:noFill/>
              </a:ln>
            </p:spPr>
            <p:txBody>
              <a:bodyPr anchor="t" anchorCtr="0"/>
              <a:p>
                <a:pPr lvl="0" indent="0"/>
                <a:endParaRPr lang="zh-CN" altLang="en-US">
                  <a:latin typeface="Tahoma" panose="020B0604030504040204" pitchFamily="34" charset="0"/>
                  <a:ea typeface="宋体" panose="02010600030101010101" pitchFamily="2" charset="-122"/>
                </a:endParaRPr>
              </a:p>
            </p:txBody>
          </p:sp>
          <p:sp>
            <p:nvSpPr>
              <p:cNvPr id="5128" name="矩形 4103"/>
              <p:cNvSpPr/>
              <p:nvPr/>
            </p:nvSpPr>
            <p:spPr>
              <a:xfrm>
                <a:off x="1248" y="2640"/>
                <a:ext cx="336" cy="432"/>
              </a:xfrm>
              <a:prstGeom prst="rect">
                <a:avLst/>
              </a:prstGeom>
              <a:gradFill rotWithShape="0">
                <a:gsLst>
                  <a:gs pos="0">
                    <a:schemeClr val="accent2"/>
                  </a:gs>
                  <a:gs pos="100000">
                    <a:schemeClr val="bg1"/>
                  </a:gs>
                </a:gsLst>
                <a:lin ang="0" scaled="1"/>
                <a:tileRect/>
              </a:gradFill>
              <a:ln w="9525">
                <a:noFill/>
              </a:ln>
            </p:spPr>
            <p:txBody>
              <a:bodyPr anchor="t" anchorCtr="0"/>
              <a:p>
                <a:pPr lvl="0" indent="0"/>
                <a:endParaRPr lang="zh-CN" altLang="en-US">
                  <a:latin typeface="Tahoma" panose="020B0604030504040204" pitchFamily="34" charset="0"/>
                  <a:ea typeface="宋体" panose="02010600030101010101" pitchFamily="2" charset="-122"/>
                </a:endParaRPr>
              </a:p>
            </p:txBody>
          </p:sp>
        </p:grpSp>
        <p:sp>
          <p:nvSpPr>
            <p:cNvPr id="5129" name="矩形 4104"/>
            <p:cNvSpPr/>
            <p:nvPr/>
          </p:nvSpPr>
          <p:spPr>
            <a:xfrm>
              <a:off x="0" y="1824"/>
              <a:ext cx="353" cy="266"/>
            </a:xfrm>
            <a:prstGeom prst="rect">
              <a:avLst/>
            </a:prstGeom>
            <a:gradFill rotWithShape="0">
              <a:gsLst>
                <a:gs pos="0">
                  <a:schemeClr val="bg1"/>
                </a:gs>
                <a:gs pos="100000">
                  <a:schemeClr val="hlink"/>
                </a:gs>
              </a:gsLst>
              <a:lin ang="18900000" scaled="1"/>
              <a:tileRect/>
            </a:gradFill>
            <a:ln w="9525">
              <a:noFill/>
            </a:ln>
          </p:spPr>
          <p:txBody>
            <a:bodyPr anchor="t" anchorCtr="0"/>
            <a:p>
              <a:pPr lvl="0" indent="0"/>
              <a:endParaRPr lang="zh-CN" altLang="en-US">
                <a:latin typeface="Tahoma" panose="020B0604030504040204" pitchFamily="34" charset="0"/>
                <a:ea typeface="宋体" panose="02010600030101010101" pitchFamily="2" charset="-122"/>
              </a:endParaRPr>
            </a:p>
          </p:txBody>
        </p:sp>
        <p:sp>
          <p:nvSpPr>
            <p:cNvPr id="5130" name="矩形 4105"/>
            <p:cNvSpPr/>
            <p:nvPr/>
          </p:nvSpPr>
          <p:spPr>
            <a:xfrm>
              <a:off x="400" y="1536"/>
              <a:ext cx="20" cy="663"/>
            </a:xfrm>
            <a:prstGeom prst="rect">
              <a:avLst/>
            </a:prstGeom>
            <a:solidFill>
              <a:schemeClr val="bg2"/>
            </a:solidFill>
            <a:ln w="9525">
              <a:noFill/>
            </a:ln>
          </p:spPr>
          <p:txBody>
            <a:bodyPr anchor="t" anchorCtr="0"/>
            <a:p>
              <a:pPr lvl="0" indent="0"/>
              <a:endParaRPr lang="zh-CN" altLang="en-US">
                <a:latin typeface="Tahoma" panose="020B0604030504040204" pitchFamily="34" charset="0"/>
                <a:ea typeface="宋体" panose="02010600030101010101" pitchFamily="2" charset="-122"/>
              </a:endParaRPr>
            </a:p>
          </p:txBody>
        </p:sp>
        <p:sp>
          <p:nvSpPr>
            <p:cNvPr id="5131" name="矩形 4106"/>
            <p:cNvSpPr/>
            <p:nvPr/>
          </p:nvSpPr>
          <p:spPr>
            <a:xfrm flipV="1">
              <a:off x="199" y="2054"/>
              <a:ext cx="5476" cy="35"/>
            </a:xfrm>
            <a:prstGeom prst="rect">
              <a:avLst/>
            </a:prstGeom>
            <a:gradFill rotWithShape="0">
              <a:gsLst>
                <a:gs pos="0">
                  <a:schemeClr val="bg2"/>
                </a:gs>
                <a:gs pos="100000">
                  <a:schemeClr val="bg1"/>
                </a:gs>
              </a:gsLst>
              <a:lin ang="0" scaled="1"/>
              <a:tileRect/>
            </a:gradFill>
            <a:ln w="9525">
              <a:noFill/>
            </a:ln>
          </p:spPr>
          <p:txBody>
            <a:bodyPr anchor="t" anchorCtr="0"/>
            <a:p>
              <a:pPr lvl="0" indent="0"/>
              <a:endParaRPr lang="zh-CN" altLang="en-US">
                <a:latin typeface="Tahoma" panose="020B0604030504040204" pitchFamily="34" charset="0"/>
                <a:ea typeface="宋体" panose="02010600030101010101" pitchFamily="2" charset="-122"/>
              </a:endParaRPr>
            </a:p>
          </p:txBody>
        </p:sp>
      </p:grpSp>
      <p:sp>
        <p:nvSpPr>
          <p:cNvPr id="4108" name="标题 4107"/>
          <p:cNvSpPr>
            <a:spLocks noGrp="1"/>
          </p:cNvSpPr>
          <p:nvPr>
            <p:ph type="ctrTitle"/>
          </p:nvPr>
        </p:nvSpPr>
        <p:spPr>
          <a:xfrm>
            <a:off x="990600" y="1828800"/>
            <a:ext cx="7772400" cy="1143000"/>
          </a:xfrm>
          <a:prstGeom prst="rect">
            <a:avLst/>
          </a:prstGeom>
          <a:noFill/>
          <a:ln w="9525">
            <a:noFill/>
          </a:ln>
        </p:spPr>
        <p:txBody>
          <a:bodyPr anchor="b"/>
          <a:lstStyle>
            <a:lvl1pPr lvl="0">
              <a:defRPr/>
            </a:lvl1pPr>
          </a:lstStyle>
          <a:p>
            <a:pPr lvl="0" fontAlgn="base"/>
            <a:r>
              <a:rPr lang="zh-CN" altLang="en-US" strike="noStrike" noProof="1" dirty="0"/>
              <a:t>单击此处编辑母版标题样式</a:t>
            </a:r>
            <a:endParaRPr lang="zh-CN" altLang="en-US" strike="noStrike" noProof="1" dirty="0"/>
          </a:p>
        </p:txBody>
      </p:sp>
      <p:sp>
        <p:nvSpPr>
          <p:cNvPr id="4109" name="副标题 4108"/>
          <p:cNvSpPr>
            <a:spLocks noGrp="1"/>
          </p:cNvSpPr>
          <p:nvPr>
            <p:ph type="subTitle" idx="1"/>
          </p:nvPr>
        </p:nvSpPr>
        <p:spPr>
          <a:xfrm>
            <a:off x="1371600" y="3886200"/>
            <a:ext cx="6400800" cy="1752600"/>
          </a:xfrm>
          <a:prstGeom prst="rect">
            <a:avLst/>
          </a:prstGeom>
          <a:noFill/>
          <a:ln w="9525">
            <a:noFill/>
          </a:ln>
        </p:spPr>
        <p:txBody>
          <a:bodyPr anchor="t"/>
          <a:lstStyle>
            <a:lvl1pPr marL="0" lvl="0" indent="0" algn="ctr">
              <a:buNone/>
              <a:defRPr/>
            </a:lvl1pPr>
            <a:lvl2pPr marL="457200" lvl="1" indent="0" algn="ctr">
              <a:buNone/>
              <a:defRPr/>
            </a:lvl2pPr>
            <a:lvl3pPr marL="914400" lvl="2" indent="0" algn="ctr">
              <a:buNone/>
              <a:defRPr/>
            </a:lvl3pPr>
            <a:lvl4pPr marL="1371600" lvl="3" indent="0" algn="ctr">
              <a:buNone/>
              <a:defRPr/>
            </a:lvl4pPr>
            <a:lvl5pPr marL="1828800" lvl="4" indent="0" algn="ctr">
              <a:buNone/>
              <a:defRPr/>
            </a:lvl5pPr>
          </a:lstStyle>
          <a:p>
            <a:pPr lvl="0" fontAlgn="base"/>
            <a:r>
              <a:rPr lang="zh-CN" altLang="en-US" strike="noStrike" noProof="1" dirty="0"/>
              <a:t>单击此处编辑母版副标题样式</a:t>
            </a:r>
            <a:endParaRPr lang="zh-CN" altLang="en-US" strike="noStrike" noProof="1" dirty="0"/>
          </a:p>
        </p:txBody>
      </p:sp>
      <p:sp>
        <p:nvSpPr>
          <p:cNvPr id="4110" name="日期占位符 4109"/>
          <p:cNvSpPr>
            <a:spLocks noGrp="1"/>
          </p:cNvSpPr>
          <p:nvPr>
            <p:ph type="dt" sz="half" idx="2"/>
          </p:nvPr>
        </p:nvSpPr>
        <p:spPr>
          <a:xfrm>
            <a:off x="990600" y="6248400"/>
            <a:ext cx="1905000" cy="457200"/>
          </a:xfrm>
          <a:prstGeom prst="rect">
            <a:avLst/>
          </a:prstGeom>
          <a:noFill/>
          <a:ln w="9525">
            <a:noFill/>
          </a:ln>
        </p:spPr>
        <p:txBody>
          <a:bodyPr anchor="b"/>
          <a:lstStyle>
            <a:lvl1pPr>
              <a:defRPr sz="1400">
                <a:solidFill>
                  <a:schemeClr val="bg2"/>
                </a:solidFill>
                <a:latin typeface="Tahoma" panose="020B0604030504040204" pitchFamily="34" charset="0"/>
              </a:defRPr>
            </a:lvl1pPr>
          </a:lstStyle>
          <a:p>
            <a:pPr fontAlgn="base"/>
            <a:endParaRPr lang="zh-CN" altLang="en-US" strike="noStrike" noProof="1" dirty="0">
              <a:latin typeface="Times New Roman" panose="02020603050405020304" pitchFamily="18" charset="0"/>
            </a:endParaRPr>
          </a:p>
        </p:txBody>
      </p:sp>
      <p:sp>
        <p:nvSpPr>
          <p:cNvPr id="4111" name="页脚占位符 4110"/>
          <p:cNvSpPr>
            <a:spLocks noGrp="1"/>
          </p:cNvSpPr>
          <p:nvPr>
            <p:ph type="ftr" sz="quarter" idx="3"/>
          </p:nvPr>
        </p:nvSpPr>
        <p:spPr>
          <a:xfrm>
            <a:off x="3429000" y="6248400"/>
            <a:ext cx="2895600" cy="457200"/>
          </a:xfrm>
          <a:prstGeom prst="rect">
            <a:avLst/>
          </a:prstGeom>
          <a:noFill/>
          <a:ln w="9525">
            <a:noFill/>
          </a:ln>
        </p:spPr>
        <p:txBody>
          <a:bodyPr anchor="b"/>
          <a:lstStyle>
            <a:lvl1pPr algn="ctr">
              <a:defRPr sz="1400">
                <a:solidFill>
                  <a:schemeClr val="bg2"/>
                </a:solidFill>
                <a:latin typeface="Tahoma" panose="020B0604030504040204" pitchFamily="34" charset="0"/>
              </a:defRPr>
            </a:lvl1pPr>
          </a:lstStyle>
          <a:p>
            <a:pPr fontAlgn="base"/>
            <a:endParaRPr lang="zh-CN" altLang="en-US" strike="noStrike" noProof="1" dirty="0"/>
          </a:p>
        </p:txBody>
      </p:sp>
      <p:sp>
        <p:nvSpPr>
          <p:cNvPr id="4112" name="灯片编号占位符 4111"/>
          <p:cNvSpPr>
            <a:spLocks noGrp="1"/>
          </p:cNvSpPr>
          <p:nvPr>
            <p:ph type="sldNum" sz="quarter" idx="4"/>
          </p:nvPr>
        </p:nvSpPr>
        <p:spPr>
          <a:xfrm>
            <a:off x="6858000" y="6248400"/>
            <a:ext cx="1905000" cy="457200"/>
          </a:xfrm>
          <a:prstGeom prst="rect">
            <a:avLst/>
          </a:prstGeom>
          <a:noFill/>
          <a:ln w="9525">
            <a:noFill/>
          </a:ln>
        </p:spPr>
        <p:txBody>
          <a:bodyPr anchor="b"/>
          <a:lstStyle>
            <a:lvl1pPr algn="r">
              <a:defRPr sz="1400">
                <a:solidFill>
                  <a:schemeClr val="bg2"/>
                </a:solidFill>
                <a:latin typeface="Tahoma" panose="020B0604030504040204" pitchFamily="34" charset="0"/>
              </a:defRPr>
            </a:lvl1pPr>
          </a:lstStyle>
          <a:p>
            <a:pPr fontAlgn="base"/>
            <a:fld id="{9A0DB2DC-4C9A-4742-B13C-FB6460FD3503}" type="slidenum">
              <a:rPr lang="zh-CN" altLang="en-US" strike="noStrike" noProof="1" dirty="0">
                <a:latin typeface="Tahoma" panose="020B0604030504040204" pitchFamily="34" charset="0"/>
                <a:ea typeface="宋体" panose="02010600030101010101" pitchFamily="2" charset="-122"/>
                <a:cs typeface="+mn-cs"/>
              </a:rPr>
            </a:fld>
            <a:endParaRPr lang="zh-CN" altLang="en-US" strike="noStrike" noProof="1" dirty="0">
              <a:latin typeface="Times New Roman" panose="02020603050405020304" pitchFamily="18" charset="0"/>
            </a:endParaRPr>
          </a:p>
        </p:txBody>
      </p:sp>
    </p:spTree>
  </p:cSld>
  <p:clrMapOvr>
    <a:masterClrMapping/>
  </p:clrMapOvr>
  <p:hf sldNum="0"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dirty="0">
              <a:latin typeface="Times New Roman" panose="02020603050405020304" pitchFamily="18" charset="0"/>
            </a:endParaRPr>
          </a:p>
        </p:txBody>
      </p:sp>
      <p:sp>
        <p:nvSpPr>
          <p:cNvPr id="5" name="页脚占位符 4"/>
          <p:cNvSpPr>
            <a:spLocks noGrp="1"/>
          </p:cNvSpPr>
          <p:nvPr>
            <p:ph type="ftr" sz="quarter" idx="11"/>
          </p:nvPr>
        </p:nvSpPr>
        <p:spPr/>
        <p:txBody>
          <a:bodyPr/>
          <a:p>
            <a:pPr lvl="0" fontAlgn="base"/>
            <a:endParaRPr lang="zh-CN" altLang="en-US" strike="noStrike" noProof="1" dirty="0"/>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Tahoma" panose="020B0604030504040204" pitchFamily="34" charset="0"/>
                <a:ea typeface="宋体" panose="02010600030101010101" pitchFamily="2" charset="-122"/>
                <a:cs typeface="+mn-cs"/>
              </a:rPr>
            </a:fld>
            <a:endParaRPr lang="zh-CN" altLang="en-US" strike="noStrike" noProof="1" dirty="0">
              <a:latin typeface="Times New Roman" panose="02020603050405020304" pitchFamily="18" charset="0"/>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smtClean="0"/>
              <a:t>单击此处编辑母版文本样式</a:t>
            </a:r>
            <a:endParaRPr lang="zh-CN" altLang="en-US" strike="noStrike" noProof="1" smtClean="0"/>
          </a:p>
        </p:txBody>
      </p:sp>
      <p:sp>
        <p:nvSpPr>
          <p:cNvPr id="4" name="日期占位符 3"/>
          <p:cNvSpPr>
            <a:spLocks noGrp="1"/>
          </p:cNvSpPr>
          <p:nvPr>
            <p:ph type="dt" sz="half" idx="10"/>
          </p:nvPr>
        </p:nvSpPr>
        <p:spPr/>
        <p:txBody>
          <a:bodyPr/>
          <a:p>
            <a:pPr lvl="0" fontAlgn="base"/>
            <a:endParaRPr lang="zh-CN" altLang="en-US" strike="noStrike" noProof="1" dirty="0">
              <a:latin typeface="Times New Roman" panose="02020603050405020304" pitchFamily="18" charset="0"/>
            </a:endParaRPr>
          </a:p>
        </p:txBody>
      </p:sp>
      <p:sp>
        <p:nvSpPr>
          <p:cNvPr id="5" name="页脚占位符 4"/>
          <p:cNvSpPr>
            <a:spLocks noGrp="1"/>
          </p:cNvSpPr>
          <p:nvPr>
            <p:ph type="ftr" sz="quarter" idx="11"/>
          </p:nvPr>
        </p:nvSpPr>
        <p:spPr/>
        <p:txBody>
          <a:bodyPr/>
          <a:p>
            <a:pPr lvl="0" fontAlgn="base"/>
            <a:endParaRPr lang="zh-CN" altLang="en-US" strike="noStrike" noProof="1" dirty="0"/>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Tahoma" panose="020B0604030504040204" pitchFamily="34" charset="0"/>
                <a:ea typeface="宋体" panose="02010600030101010101" pitchFamily="2" charset="-122"/>
                <a:cs typeface="+mn-cs"/>
              </a:rPr>
            </a:fld>
            <a:endParaRPr lang="zh-CN" altLang="en-US" strike="noStrike" noProof="1" dirty="0">
              <a:latin typeface="Times New Roman" panose="02020603050405020304" pitchFamily="18" charset="0"/>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1182688" y="2017713"/>
            <a:ext cx="3808476" cy="4114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5146612" y="2017713"/>
            <a:ext cx="3808476" cy="4114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p:txBody>
          <a:bodyPr/>
          <a:p>
            <a:pPr lvl="0" fontAlgn="base"/>
            <a:endParaRPr lang="zh-CN" altLang="en-US" strike="noStrike" noProof="1" dirty="0">
              <a:latin typeface="Times New Roman" panose="02020603050405020304" pitchFamily="18" charset="0"/>
            </a:endParaRPr>
          </a:p>
        </p:txBody>
      </p:sp>
      <p:sp>
        <p:nvSpPr>
          <p:cNvPr id="6" name="页脚占位符 5"/>
          <p:cNvSpPr>
            <a:spLocks noGrp="1"/>
          </p:cNvSpPr>
          <p:nvPr>
            <p:ph type="ftr" sz="quarter" idx="11"/>
          </p:nvPr>
        </p:nvSpPr>
        <p:spPr/>
        <p:txBody>
          <a:bodyPr/>
          <a:p>
            <a:pPr lvl="0" fontAlgn="base"/>
            <a:endParaRPr lang="zh-CN" altLang="en-US" strike="noStrike" noProof="1" dirty="0"/>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Tahoma" panose="020B0604030504040204" pitchFamily="34" charset="0"/>
                <a:ea typeface="宋体" panose="02010600030101010101" pitchFamily="2" charset="-122"/>
                <a:cs typeface="+mn-cs"/>
              </a:rPr>
            </a:fld>
            <a:endParaRPr lang="zh-CN" altLang="en-US" strike="noStrike" noProof="1" dirty="0">
              <a:latin typeface="Times New Roman" panose="02020603050405020304" pitchFamily="18" charset="0"/>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890081" y="2665379"/>
            <a:ext cx="3655181"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4692704" y="2665379"/>
            <a:ext cx="3673182"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7" name="日期占位符 6"/>
          <p:cNvSpPr>
            <a:spLocks noGrp="1"/>
          </p:cNvSpPr>
          <p:nvPr>
            <p:ph type="dt" sz="half" idx="10"/>
          </p:nvPr>
        </p:nvSpPr>
        <p:spPr/>
        <p:txBody>
          <a:bodyPr/>
          <a:p>
            <a:pPr lvl="0" fontAlgn="base"/>
            <a:endParaRPr lang="zh-CN" altLang="en-US" strike="noStrike" noProof="1" dirty="0">
              <a:latin typeface="Times New Roman" panose="02020603050405020304" pitchFamily="18" charset="0"/>
            </a:endParaRPr>
          </a:p>
        </p:txBody>
      </p:sp>
      <p:sp>
        <p:nvSpPr>
          <p:cNvPr id="8" name="页脚占位符 7"/>
          <p:cNvSpPr>
            <a:spLocks noGrp="1"/>
          </p:cNvSpPr>
          <p:nvPr>
            <p:ph type="ftr" sz="quarter" idx="11"/>
          </p:nvPr>
        </p:nvSpPr>
        <p:spPr/>
        <p:txBody>
          <a:bodyPr/>
          <a:p>
            <a:pPr lvl="0" fontAlgn="base"/>
            <a:endParaRPr lang="zh-CN" altLang="en-US" strike="noStrike" noProof="1" dirty="0"/>
          </a:p>
        </p:txBody>
      </p:sp>
      <p:sp>
        <p:nvSpPr>
          <p:cNvPr id="9" name="灯片编号占位符 8"/>
          <p:cNvSpPr>
            <a:spLocks noGrp="1"/>
          </p:cNvSpPr>
          <p:nvPr>
            <p:ph type="sldNum" sz="quarter" idx="12"/>
          </p:nvPr>
        </p:nvSpPr>
        <p:spPr/>
        <p:txBody>
          <a:bodyPr/>
          <a:p>
            <a:pPr lvl="0" fontAlgn="base"/>
            <a:fld id="{9A0DB2DC-4C9A-4742-B13C-FB6460FD3503}" type="slidenum">
              <a:rPr lang="zh-CN" altLang="en-US" strike="noStrike" noProof="1" dirty="0">
                <a:latin typeface="Tahoma" panose="020B0604030504040204" pitchFamily="34" charset="0"/>
                <a:ea typeface="宋体" panose="02010600030101010101" pitchFamily="2" charset="-122"/>
                <a:cs typeface="+mn-cs"/>
              </a:rPr>
            </a:fld>
            <a:endParaRPr lang="zh-CN" altLang="en-US" strike="noStrike" noProof="1" dirty="0">
              <a:latin typeface="Times New Roman" panose="02020603050405020304" pitchFamily="18" charset="0"/>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日期占位符 2"/>
          <p:cNvSpPr>
            <a:spLocks noGrp="1"/>
          </p:cNvSpPr>
          <p:nvPr>
            <p:ph type="dt" sz="half" idx="10"/>
          </p:nvPr>
        </p:nvSpPr>
        <p:spPr/>
        <p:txBody>
          <a:bodyPr/>
          <a:p>
            <a:pPr lvl="0" fontAlgn="base"/>
            <a:endParaRPr lang="zh-CN" altLang="en-US" strike="noStrike" noProof="1" dirty="0">
              <a:latin typeface="Times New Roman" panose="02020603050405020304" pitchFamily="18" charset="0"/>
            </a:endParaRPr>
          </a:p>
        </p:txBody>
      </p:sp>
      <p:sp>
        <p:nvSpPr>
          <p:cNvPr id="4" name="页脚占位符 3"/>
          <p:cNvSpPr>
            <a:spLocks noGrp="1"/>
          </p:cNvSpPr>
          <p:nvPr>
            <p:ph type="ftr" sz="quarter" idx="11"/>
          </p:nvPr>
        </p:nvSpPr>
        <p:spPr/>
        <p:txBody>
          <a:bodyPr/>
          <a:p>
            <a:pPr lvl="0" fontAlgn="base"/>
            <a:endParaRPr lang="zh-CN" altLang="en-US" strike="noStrike" noProof="1" dirty="0"/>
          </a:p>
        </p:txBody>
      </p:sp>
      <p:sp>
        <p:nvSpPr>
          <p:cNvPr id="5" name="灯片编号占位符 4"/>
          <p:cNvSpPr>
            <a:spLocks noGrp="1"/>
          </p:cNvSpPr>
          <p:nvPr>
            <p:ph type="sldNum" sz="quarter" idx="12"/>
          </p:nvPr>
        </p:nvSpPr>
        <p:spPr/>
        <p:txBody>
          <a:bodyPr/>
          <a:p>
            <a:pPr lvl="0" fontAlgn="base"/>
            <a:fld id="{9A0DB2DC-4C9A-4742-B13C-FB6460FD3503}" type="slidenum">
              <a:rPr lang="zh-CN" altLang="en-US" strike="noStrike" noProof="1" dirty="0">
                <a:latin typeface="Tahoma" panose="020B0604030504040204" pitchFamily="34" charset="0"/>
                <a:ea typeface="宋体" panose="02010600030101010101" pitchFamily="2" charset="-122"/>
                <a:cs typeface="+mn-cs"/>
              </a:rPr>
            </a:fld>
            <a:endParaRPr lang="zh-CN" altLang="en-US" strike="noStrike" noProof="1" dirty="0">
              <a:latin typeface="Times New Roman" panose="02020603050405020304" pitchFamily="18" charset="0"/>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lvl="0" fontAlgn="base"/>
            <a:endParaRPr lang="zh-CN" altLang="en-US" strike="noStrike" noProof="1" dirty="0">
              <a:latin typeface="Times New Roman" panose="02020603050405020304" pitchFamily="18" charset="0"/>
            </a:endParaRPr>
          </a:p>
        </p:txBody>
      </p:sp>
      <p:sp>
        <p:nvSpPr>
          <p:cNvPr id="3" name="页脚占位符 2"/>
          <p:cNvSpPr>
            <a:spLocks noGrp="1"/>
          </p:cNvSpPr>
          <p:nvPr>
            <p:ph type="ftr" sz="quarter" idx="11"/>
          </p:nvPr>
        </p:nvSpPr>
        <p:spPr/>
        <p:txBody>
          <a:bodyPr/>
          <a:p>
            <a:pPr lvl="0" fontAlgn="base"/>
            <a:endParaRPr lang="zh-CN" altLang="en-US" strike="noStrike" noProof="1" dirty="0"/>
          </a:p>
        </p:txBody>
      </p:sp>
      <p:sp>
        <p:nvSpPr>
          <p:cNvPr id="4" name="灯片编号占位符 3"/>
          <p:cNvSpPr>
            <a:spLocks noGrp="1"/>
          </p:cNvSpPr>
          <p:nvPr>
            <p:ph type="sldNum" sz="quarter" idx="12"/>
          </p:nvPr>
        </p:nvSpPr>
        <p:spPr/>
        <p:txBody>
          <a:bodyPr/>
          <a:p>
            <a:pPr lvl="0" fontAlgn="base"/>
            <a:fld id="{9A0DB2DC-4C9A-4742-B13C-FB6460FD3503}" type="slidenum">
              <a:rPr lang="zh-CN" altLang="en-US" strike="noStrike" noProof="1" dirty="0">
                <a:latin typeface="Tahoma" panose="020B0604030504040204" pitchFamily="34" charset="0"/>
                <a:ea typeface="宋体" panose="02010600030101010101" pitchFamily="2" charset="-122"/>
                <a:cs typeface="+mn-cs"/>
              </a:rPr>
            </a:fld>
            <a:endParaRPr lang="zh-CN" altLang="en-US" strike="noStrike" noProof="1" dirty="0">
              <a:latin typeface="Times New Roman" panose="02020603050405020304" pitchFamily="18" charset="0"/>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smtClean="0"/>
              <a:t>单击此处编辑母版文本样式</a:t>
            </a:r>
            <a:endParaRPr lang="zh-CN" altLang="en-US" strike="noStrike" noProof="1" smtClean="0"/>
          </a:p>
        </p:txBody>
      </p:sp>
      <p:sp>
        <p:nvSpPr>
          <p:cNvPr id="4" name="日期占位符 3"/>
          <p:cNvSpPr>
            <a:spLocks noGrp="1"/>
          </p:cNvSpPr>
          <p:nvPr>
            <p:ph type="dt" sz="half" idx="10"/>
          </p:nvPr>
        </p:nvSpPr>
        <p:spPr/>
        <p:txBody>
          <a:bodyPr/>
          <a:p>
            <a:pPr lvl="0" fontAlgn="base"/>
            <a:endParaRPr lang="zh-CN" altLang="en-US" strike="noStrike" noProof="1" dirty="0">
              <a:latin typeface="Times New Roman" panose="02020603050405020304" pitchFamily="18" charset="0"/>
            </a:endParaRPr>
          </a:p>
        </p:txBody>
      </p:sp>
      <p:sp>
        <p:nvSpPr>
          <p:cNvPr id="5" name="页脚占位符 4"/>
          <p:cNvSpPr>
            <a:spLocks noGrp="1"/>
          </p:cNvSpPr>
          <p:nvPr>
            <p:ph type="ftr" sz="quarter" idx="11"/>
          </p:nvPr>
        </p:nvSpPr>
        <p:spPr/>
        <p:txBody>
          <a:bodyPr/>
          <a:p>
            <a:pPr lvl="0" fontAlgn="base"/>
            <a:endParaRPr lang="zh-CN" altLang="en-US" strike="noStrike" noProof="1" dirty="0"/>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Tahoma" panose="020B0604030504040204" pitchFamily="34" charset="0"/>
                <a:ea typeface="宋体" panose="02010600030101010101" pitchFamily="2" charset="-122"/>
                <a:cs typeface="+mn-cs"/>
              </a:rPr>
            </a:fld>
            <a:endParaRPr lang="zh-CN" altLang="en-US" strike="noStrike" noProof="1" dirty="0">
              <a:latin typeface="Times New Roman" panose="02020603050405020304" pitchFamily="18" charset="0"/>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lvl="0" fontAlgn="base"/>
            <a:endParaRPr lang="zh-CN" altLang="en-US" strike="noStrike" noProof="1" dirty="0">
              <a:latin typeface="Times New Roman" panose="02020603050405020304" pitchFamily="18" charset="0"/>
            </a:endParaRPr>
          </a:p>
        </p:txBody>
      </p:sp>
      <p:sp>
        <p:nvSpPr>
          <p:cNvPr id="6" name="页脚占位符 5"/>
          <p:cNvSpPr>
            <a:spLocks noGrp="1"/>
          </p:cNvSpPr>
          <p:nvPr>
            <p:ph type="ftr" sz="quarter" idx="11"/>
          </p:nvPr>
        </p:nvSpPr>
        <p:spPr/>
        <p:txBody>
          <a:bodyPr/>
          <a:p>
            <a:pPr lvl="0" fontAlgn="base"/>
            <a:endParaRPr lang="zh-CN" altLang="en-US" strike="noStrike" noProof="1" dirty="0"/>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Tahoma" panose="020B0604030504040204" pitchFamily="34" charset="0"/>
                <a:ea typeface="宋体" panose="02010600030101010101" pitchFamily="2" charset="-122"/>
                <a:cs typeface="+mn-cs"/>
              </a:rPr>
            </a:fld>
            <a:endParaRPr lang="zh-CN" altLang="en-US" strike="noStrike" noProof="1" dirty="0">
              <a:latin typeface="Times New Roman" panose="02020603050405020304" pitchFamily="18" charset="0"/>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lvl="0" fontAlgn="base"/>
            <a:endParaRPr lang="zh-CN" altLang="en-US" strike="noStrike" noProof="1" dirty="0">
              <a:latin typeface="Times New Roman" panose="02020603050405020304" pitchFamily="18" charset="0"/>
            </a:endParaRPr>
          </a:p>
        </p:txBody>
      </p:sp>
      <p:sp>
        <p:nvSpPr>
          <p:cNvPr id="6" name="页脚占位符 5"/>
          <p:cNvSpPr>
            <a:spLocks noGrp="1"/>
          </p:cNvSpPr>
          <p:nvPr>
            <p:ph type="ftr" sz="quarter" idx="11"/>
          </p:nvPr>
        </p:nvSpPr>
        <p:spPr/>
        <p:txBody>
          <a:bodyPr/>
          <a:p>
            <a:pPr lvl="0" fontAlgn="base"/>
            <a:endParaRPr lang="zh-CN" altLang="en-US" strike="noStrike" noProof="1" dirty="0"/>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Tahoma" panose="020B0604030504040204" pitchFamily="34" charset="0"/>
                <a:ea typeface="宋体" panose="02010600030101010101" pitchFamily="2" charset="-122"/>
                <a:cs typeface="+mn-cs"/>
              </a:rPr>
            </a:fld>
            <a:endParaRPr lang="zh-CN" altLang="en-US" strike="noStrike" noProof="1" dirty="0">
              <a:latin typeface="Times New Roman" panose="02020603050405020304" pitchFamily="18" charset="0"/>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dirty="0">
              <a:latin typeface="Times New Roman" panose="02020603050405020304" pitchFamily="18" charset="0"/>
            </a:endParaRPr>
          </a:p>
        </p:txBody>
      </p:sp>
      <p:sp>
        <p:nvSpPr>
          <p:cNvPr id="5" name="页脚占位符 4"/>
          <p:cNvSpPr>
            <a:spLocks noGrp="1"/>
          </p:cNvSpPr>
          <p:nvPr>
            <p:ph type="ftr" sz="quarter" idx="11"/>
          </p:nvPr>
        </p:nvSpPr>
        <p:spPr/>
        <p:txBody>
          <a:bodyPr/>
          <a:p>
            <a:pPr lvl="0" fontAlgn="base"/>
            <a:endParaRPr lang="zh-CN" altLang="en-US" strike="noStrike" noProof="1" dirty="0"/>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Tahoma" panose="020B0604030504040204" pitchFamily="34" charset="0"/>
                <a:ea typeface="宋体" panose="02010600030101010101" pitchFamily="2" charset="-122"/>
                <a:cs typeface="+mn-cs"/>
              </a:rPr>
            </a:fld>
            <a:endParaRPr lang="zh-CN" altLang="en-US" strike="noStrike" noProof="1" dirty="0">
              <a:latin typeface="Times New Roman" panose="02020603050405020304" pitchFamily="18" charset="0"/>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004051" y="617538"/>
            <a:ext cx="1951038" cy="5514975"/>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1150938" y="617538"/>
            <a:ext cx="5740009" cy="5514975"/>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dirty="0">
              <a:latin typeface="Times New Roman" panose="02020603050405020304" pitchFamily="18" charset="0"/>
            </a:endParaRPr>
          </a:p>
        </p:txBody>
      </p:sp>
      <p:sp>
        <p:nvSpPr>
          <p:cNvPr id="5" name="页脚占位符 4"/>
          <p:cNvSpPr>
            <a:spLocks noGrp="1"/>
          </p:cNvSpPr>
          <p:nvPr>
            <p:ph type="ftr" sz="quarter" idx="11"/>
          </p:nvPr>
        </p:nvSpPr>
        <p:spPr/>
        <p:txBody>
          <a:bodyPr/>
          <a:p>
            <a:pPr lvl="0" fontAlgn="base"/>
            <a:endParaRPr lang="zh-CN" altLang="en-US" strike="noStrike" noProof="1" dirty="0"/>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Tahoma" panose="020B0604030504040204" pitchFamily="34" charset="0"/>
                <a:ea typeface="宋体" panose="02010600030101010101" pitchFamily="2" charset="-122"/>
                <a:cs typeface="+mn-cs"/>
              </a:rPr>
            </a:fld>
            <a:endParaRPr lang="zh-CN" altLang="en-US" strike="noStrike" noProof="1" dirty="0">
              <a:latin typeface="Times New Roman" panose="02020603050405020304" pitchFamily="18" charset="0"/>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1182688" y="2017713"/>
            <a:ext cx="3808476" cy="4114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5146612" y="2017713"/>
            <a:ext cx="3808476" cy="4114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p:txBody>
          <a:bodyPr/>
          <a:p>
            <a:pPr lvl="0" fontAlgn="base"/>
            <a:endParaRPr lang="zh-CN" altLang="en-US" strike="noStrike" noProof="1" dirty="0">
              <a:latin typeface="Times New Roman" panose="02020603050405020304" pitchFamily="18" charset="0"/>
            </a:endParaRPr>
          </a:p>
        </p:txBody>
      </p:sp>
      <p:sp>
        <p:nvSpPr>
          <p:cNvPr id="6" name="页脚占位符 5"/>
          <p:cNvSpPr>
            <a:spLocks noGrp="1"/>
          </p:cNvSpPr>
          <p:nvPr>
            <p:ph type="ftr" sz="quarter" idx="11"/>
          </p:nvPr>
        </p:nvSpPr>
        <p:spPr/>
        <p:txBody>
          <a:bodyPr/>
          <a:p>
            <a:pPr lvl="0" fontAlgn="base"/>
            <a:endParaRPr lang="zh-CN" altLang="en-US" strike="noStrike" noProof="1" dirty="0"/>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Tahoma" panose="020B0604030504040204" pitchFamily="34" charset="0"/>
                <a:ea typeface="宋体" panose="02010600030101010101" pitchFamily="2" charset="-122"/>
                <a:cs typeface="+mn-cs"/>
              </a:rPr>
            </a:fld>
            <a:endParaRPr lang="zh-CN" altLang="en-US" strike="noStrike" noProof="1" dirty="0">
              <a:latin typeface="Times New Roman" panose="02020603050405020304" pitchFamily="18" charset="0"/>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890081" y="2665379"/>
            <a:ext cx="3655181"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4692704" y="2665379"/>
            <a:ext cx="3673182"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7" name="日期占位符 6"/>
          <p:cNvSpPr>
            <a:spLocks noGrp="1"/>
          </p:cNvSpPr>
          <p:nvPr>
            <p:ph type="dt" sz="half" idx="10"/>
          </p:nvPr>
        </p:nvSpPr>
        <p:spPr/>
        <p:txBody>
          <a:bodyPr/>
          <a:p>
            <a:pPr lvl="0" fontAlgn="base"/>
            <a:endParaRPr lang="zh-CN" altLang="en-US" strike="noStrike" noProof="1" dirty="0">
              <a:latin typeface="Times New Roman" panose="02020603050405020304" pitchFamily="18" charset="0"/>
            </a:endParaRPr>
          </a:p>
        </p:txBody>
      </p:sp>
      <p:sp>
        <p:nvSpPr>
          <p:cNvPr id="8" name="页脚占位符 7"/>
          <p:cNvSpPr>
            <a:spLocks noGrp="1"/>
          </p:cNvSpPr>
          <p:nvPr>
            <p:ph type="ftr" sz="quarter" idx="11"/>
          </p:nvPr>
        </p:nvSpPr>
        <p:spPr/>
        <p:txBody>
          <a:bodyPr/>
          <a:p>
            <a:pPr lvl="0" fontAlgn="base"/>
            <a:endParaRPr lang="zh-CN" altLang="en-US" strike="noStrike" noProof="1" dirty="0"/>
          </a:p>
        </p:txBody>
      </p:sp>
      <p:sp>
        <p:nvSpPr>
          <p:cNvPr id="9" name="灯片编号占位符 8"/>
          <p:cNvSpPr>
            <a:spLocks noGrp="1"/>
          </p:cNvSpPr>
          <p:nvPr>
            <p:ph type="sldNum" sz="quarter" idx="12"/>
          </p:nvPr>
        </p:nvSpPr>
        <p:spPr/>
        <p:txBody>
          <a:bodyPr/>
          <a:p>
            <a:pPr lvl="0" fontAlgn="base"/>
            <a:fld id="{9A0DB2DC-4C9A-4742-B13C-FB6460FD3503}" type="slidenum">
              <a:rPr lang="zh-CN" altLang="en-US" strike="noStrike" noProof="1" dirty="0">
                <a:latin typeface="Tahoma" panose="020B0604030504040204" pitchFamily="34" charset="0"/>
                <a:ea typeface="宋体" panose="02010600030101010101" pitchFamily="2" charset="-122"/>
                <a:cs typeface="+mn-cs"/>
              </a:rPr>
            </a:fld>
            <a:endParaRPr lang="zh-CN" altLang="en-US" strike="noStrike" noProof="1" dirty="0">
              <a:latin typeface="Times New Roman" panose="02020603050405020304" pitchFamily="18" charset="0"/>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日期占位符 2"/>
          <p:cNvSpPr>
            <a:spLocks noGrp="1"/>
          </p:cNvSpPr>
          <p:nvPr>
            <p:ph type="dt" sz="half" idx="10"/>
          </p:nvPr>
        </p:nvSpPr>
        <p:spPr/>
        <p:txBody>
          <a:bodyPr/>
          <a:p>
            <a:pPr lvl="0" fontAlgn="base"/>
            <a:endParaRPr lang="zh-CN" altLang="en-US" strike="noStrike" noProof="1" dirty="0">
              <a:latin typeface="Times New Roman" panose="02020603050405020304" pitchFamily="18" charset="0"/>
            </a:endParaRPr>
          </a:p>
        </p:txBody>
      </p:sp>
      <p:sp>
        <p:nvSpPr>
          <p:cNvPr id="4" name="页脚占位符 3"/>
          <p:cNvSpPr>
            <a:spLocks noGrp="1"/>
          </p:cNvSpPr>
          <p:nvPr>
            <p:ph type="ftr" sz="quarter" idx="11"/>
          </p:nvPr>
        </p:nvSpPr>
        <p:spPr/>
        <p:txBody>
          <a:bodyPr/>
          <a:p>
            <a:pPr lvl="0" fontAlgn="base"/>
            <a:endParaRPr lang="zh-CN" altLang="en-US" strike="noStrike" noProof="1" dirty="0"/>
          </a:p>
        </p:txBody>
      </p:sp>
      <p:sp>
        <p:nvSpPr>
          <p:cNvPr id="5" name="灯片编号占位符 4"/>
          <p:cNvSpPr>
            <a:spLocks noGrp="1"/>
          </p:cNvSpPr>
          <p:nvPr>
            <p:ph type="sldNum" sz="quarter" idx="12"/>
          </p:nvPr>
        </p:nvSpPr>
        <p:spPr/>
        <p:txBody>
          <a:bodyPr/>
          <a:p>
            <a:pPr lvl="0" fontAlgn="base"/>
            <a:fld id="{9A0DB2DC-4C9A-4742-B13C-FB6460FD3503}" type="slidenum">
              <a:rPr lang="zh-CN" altLang="en-US" strike="noStrike" noProof="1" dirty="0">
                <a:latin typeface="Tahoma" panose="020B0604030504040204" pitchFamily="34" charset="0"/>
                <a:ea typeface="宋体" panose="02010600030101010101" pitchFamily="2" charset="-122"/>
                <a:cs typeface="+mn-cs"/>
              </a:rPr>
            </a:fld>
            <a:endParaRPr lang="zh-CN" altLang="en-US" strike="noStrike" noProof="1" dirty="0">
              <a:latin typeface="Times New Roman" panose="02020603050405020304" pitchFamily="18" charset="0"/>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lvl="0" fontAlgn="base"/>
            <a:endParaRPr lang="zh-CN" altLang="en-US" strike="noStrike" noProof="1" dirty="0">
              <a:latin typeface="Times New Roman" panose="02020603050405020304" pitchFamily="18" charset="0"/>
            </a:endParaRPr>
          </a:p>
        </p:txBody>
      </p:sp>
      <p:sp>
        <p:nvSpPr>
          <p:cNvPr id="3" name="页脚占位符 2"/>
          <p:cNvSpPr>
            <a:spLocks noGrp="1"/>
          </p:cNvSpPr>
          <p:nvPr>
            <p:ph type="ftr" sz="quarter" idx="11"/>
          </p:nvPr>
        </p:nvSpPr>
        <p:spPr/>
        <p:txBody>
          <a:bodyPr/>
          <a:p>
            <a:pPr lvl="0" fontAlgn="base"/>
            <a:endParaRPr lang="zh-CN" altLang="en-US" strike="noStrike" noProof="1" dirty="0"/>
          </a:p>
        </p:txBody>
      </p:sp>
      <p:sp>
        <p:nvSpPr>
          <p:cNvPr id="4" name="灯片编号占位符 3"/>
          <p:cNvSpPr>
            <a:spLocks noGrp="1"/>
          </p:cNvSpPr>
          <p:nvPr>
            <p:ph type="sldNum" sz="quarter" idx="12"/>
          </p:nvPr>
        </p:nvSpPr>
        <p:spPr/>
        <p:txBody>
          <a:bodyPr/>
          <a:p>
            <a:pPr lvl="0" fontAlgn="base"/>
            <a:fld id="{9A0DB2DC-4C9A-4742-B13C-FB6460FD3503}" type="slidenum">
              <a:rPr lang="zh-CN" altLang="en-US" strike="noStrike" noProof="1" dirty="0">
                <a:latin typeface="Tahoma" panose="020B0604030504040204" pitchFamily="34" charset="0"/>
                <a:ea typeface="宋体" panose="02010600030101010101" pitchFamily="2" charset="-122"/>
                <a:cs typeface="+mn-cs"/>
              </a:rPr>
            </a:fld>
            <a:endParaRPr lang="zh-CN" altLang="en-US" strike="noStrike" noProof="1" dirty="0">
              <a:latin typeface="Times New Roman" panose="02020603050405020304" pitchFamily="18" charset="0"/>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lvl="0" fontAlgn="base"/>
            <a:endParaRPr lang="zh-CN" altLang="en-US" strike="noStrike" noProof="1" dirty="0">
              <a:latin typeface="Times New Roman" panose="02020603050405020304" pitchFamily="18" charset="0"/>
            </a:endParaRPr>
          </a:p>
        </p:txBody>
      </p:sp>
      <p:sp>
        <p:nvSpPr>
          <p:cNvPr id="6" name="页脚占位符 5"/>
          <p:cNvSpPr>
            <a:spLocks noGrp="1"/>
          </p:cNvSpPr>
          <p:nvPr>
            <p:ph type="ftr" sz="quarter" idx="11"/>
          </p:nvPr>
        </p:nvSpPr>
        <p:spPr/>
        <p:txBody>
          <a:bodyPr/>
          <a:p>
            <a:pPr lvl="0" fontAlgn="base"/>
            <a:endParaRPr lang="zh-CN" altLang="en-US" strike="noStrike" noProof="1" dirty="0"/>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Tahoma" panose="020B0604030504040204" pitchFamily="34" charset="0"/>
                <a:ea typeface="宋体" panose="02010600030101010101" pitchFamily="2" charset="-122"/>
                <a:cs typeface="+mn-cs"/>
              </a:rPr>
            </a:fld>
            <a:endParaRPr lang="zh-CN" altLang="en-US" strike="noStrike" noProof="1" dirty="0">
              <a:latin typeface="Times New Roman" panose="02020603050405020304" pitchFamily="18" charset="0"/>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lvl="0" fontAlgn="base"/>
            <a:endParaRPr lang="zh-CN" altLang="en-US" strike="noStrike" noProof="1" dirty="0">
              <a:latin typeface="Times New Roman" panose="02020603050405020304" pitchFamily="18" charset="0"/>
            </a:endParaRPr>
          </a:p>
        </p:txBody>
      </p:sp>
      <p:sp>
        <p:nvSpPr>
          <p:cNvPr id="6" name="页脚占位符 5"/>
          <p:cNvSpPr>
            <a:spLocks noGrp="1"/>
          </p:cNvSpPr>
          <p:nvPr>
            <p:ph type="ftr" sz="quarter" idx="11"/>
          </p:nvPr>
        </p:nvSpPr>
        <p:spPr/>
        <p:txBody>
          <a:bodyPr/>
          <a:p>
            <a:pPr lvl="0" fontAlgn="base"/>
            <a:endParaRPr lang="zh-CN" altLang="en-US" strike="noStrike" noProof="1" dirty="0"/>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Tahoma" panose="020B0604030504040204" pitchFamily="34" charset="0"/>
                <a:ea typeface="宋体" panose="02010600030101010101" pitchFamily="2" charset="-122"/>
                <a:cs typeface="+mn-cs"/>
              </a:rPr>
            </a:fld>
            <a:endParaRPr lang="zh-CN" altLang="en-US" strike="noStrike" noProof="1" dirty="0">
              <a:latin typeface="Times New Roman" panose="02020603050405020304" pitchFamily="18" charset="0"/>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2" Type="http://schemas.openxmlformats.org/officeDocument/2006/relationships/theme" Target="../theme/theme2.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31.xml"/><Relationship Id="rId8" Type="http://schemas.openxmlformats.org/officeDocument/2006/relationships/slideLayout" Target="../slideLayouts/slideLayout30.xml"/><Relationship Id="rId7" Type="http://schemas.openxmlformats.org/officeDocument/2006/relationships/slideLayout" Target="../slideLayouts/slideLayout29.xml"/><Relationship Id="rId6" Type="http://schemas.openxmlformats.org/officeDocument/2006/relationships/slideLayout" Target="../slideLayouts/slideLayout28.xml"/><Relationship Id="rId5" Type="http://schemas.openxmlformats.org/officeDocument/2006/relationships/slideLayout" Target="../slideLayouts/slideLayout27.xml"/><Relationship Id="rId4" Type="http://schemas.openxmlformats.org/officeDocument/2006/relationships/slideLayout" Target="../slideLayouts/slideLayout26.xml"/><Relationship Id="rId3" Type="http://schemas.openxmlformats.org/officeDocument/2006/relationships/slideLayout" Target="../slideLayouts/slideLayout25.xml"/><Relationship Id="rId2" Type="http://schemas.openxmlformats.org/officeDocument/2006/relationships/slideLayout" Target="../slideLayouts/slideLayout24.xml"/><Relationship Id="rId12" Type="http://schemas.openxmlformats.org/officeDocument/2006/relationships/theme" Target="../theme/theme3.xml"/><Relationship Id="rId11" Type="http://schemas.openxmlformats.org/officeDocument/2006/relationships/slideLayout" Target="../slideLayouts/slideLayout33.xml"/><Relationship Id="rId10" Type="http://schemas.openxmlformats.org/officeDocument/2006/relationships/slideLayout" Target="../slideLayouts/slideLayout32.xml"/><Relationship Id="rId1"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1026" name="矩形 3073"/>
          <p:cNvSpPr/>
          <p:nvPr/>
        </p:nvSpPr>
        <p:spPr>
          <a:xfrm>
            <a:off x="417513" y="1098550"/>
            <a:ext cx="438150" cy="474663"/>
          </a:xfrm>
          <a:prstGeom prst="rect">
            <a:avLst/>
          </a:prstGeom>
          <a:solidFill>
            <a:schemeClr val="accent2"/>
          </a:solidFill>
          <a:ln w="9525">
            <a:noFill/>
          </a:ln>
        </p:spPr>
        <p:txBody>
          <a:bodyPr wrap="none" anchor="ctr" anchorCtr="0"/>
          <a:p>
            <a:pPr lvl="0" indent="0" algn="ctr">
              <a:spcBef>
                <a:spcPct val="0"/>
              </a:spcBef>
            </a:pPr>
            <a:endParaRPr lang="zh-CN" altLang="zh-CN" sz="2400" dirty="0">
              <a:latin typeface="Tahoma" panose="020B0604030504040204" pitchFamily="34" charset="0"/>
              <a:ea typeface="宋体" panose="02010600030101010101" pitchFamily="2" charset="-122"/>
            </a:endParaRPr>
          </a:p>
        </p:txBody>
      </p:sp>
      <p:sp>
        <p:nvSpPr>
          <p:cNvPr id="1027" name="矩形 3074"/>
          <p:cNvSpPr/>
          <p:nvPr/>
        </p:nvSpPr>
        <p:spPr>
          <a:xfrm>
            <a:off x="800100" y="1098550"/>
            <a:ext cx="328613" cy="474663"/>
          </a:xfrm>
          <a:prstGeom prst="rect">
            <a:avLst/>
          </a:prstGeom>
          <a:gradFill rotWithShape="0">
            <a:gsLst>
              <a:gs pos="0">
                <a:schemeClr val="accent2"/>
              </a:gs>
              <a:gs pos="100000">
                <a:schemeClr val="bg1"/>
              </a:gs>
            </a:gsLst>
            <a:lin ang="0" scaled="1"/>
            <a:tileRect/>
          </a:gradFill>
          <a:ln w="9525">
            <a:noFill/>
          </a:ln>
        </p:spPr>
        <p:txBody>
          <a:bodyPr wrap="none" anchor="ctr" anchorCtr="0"/>
          <a:p>
            <a:pPr lvl="0" indent="0" algn="ctr">
              <a:spcBef>
                <a:spcPct val="0"/>
              </a:spcBef>
            </a:pPr>
            <a:endParaRPr lang="zh-CN" altLang="zh-CN" sz="2400" dirty="0">
              <a:latin typeface="Tahoma" panose="020B0604030504040204" pitchFamily="34" charset="0"/>
              <a:ea typeface="宋体" panose="02010600030101010101" pitchFamily="2" charset="-122"/>
            </a:endParaRPr>
          </a:p>
        </p:txBody>
      </p:sp>
      <p:sp>
        <p:nvSpPr>
          <p:cNvPr id="1028" name="矩形 3075"/>
          <p:cNvSpPr/>
          <p:nvPr/>
        </p:nvSpPr>
        <p:spPr>
          <a:xfrm>
            <a:off x="541338" y="1520825"/>
            <a:ext cx="422275" cy="474663"/>
          </a:xfrm>
          <a:prstGeom prst="rect">
            <a:avLst/>
          </a:prstGeom>
          <a:solidFill>
            <a:schemeClr val="folHlink"/>
          </a:solidFill>
          <a:ln w="9525">
            <a:noFill/>
          </a:ln>
        </p:spPr>
        <p:txBody>
          <a:bodyPr wrap="none" anchor="ctr" anchorCtr="0"/>
          <a:p>
            <a:pPr lvl="0" indent="0" algn="ctr">
              <a:spcBef>
                <a:spcPct val="0"/>
              </a:spcBef>
            </a:pPr>
            <a:endParaRPr lang="zh-CN" altLang="zh-CN" sz="2400" dirty="0">
              <a:latin typeface="Tahoma" panose="020B0604030504040204" pitchFamily="34" charset="0"/>
              <a:ea typeface="宋体" panose="02010600030101010101" pitchFamily="2" charset="-122"/>
            </a:endParaRPr>
          </a:p>
        </p:txBody>
      </p:sp>
      <p:sp>
        <p:nvSpPr>
          <p:cNvPr id="1029" name="矩形 3076"/>
          <p:cNvSpPr/>
          <p:nvPr/>
        </p:nvSpPr>
        <p:spPr>
          <a:xfrm>
            <a:off x="911225" y="1520825"/>
            <a:ext cx="368300" cy="474663"/>
          </a:xfrm>
          <a:prstGeom prst="rect">
            <a:avLst/>
          </a:prstGeom>
          <a:gradFill rotWithShape="0">
            <a:gsLst>
              <a:gs pos="0">
                <a:schemeClr val="folHlink"/>
              </a:gs>
              <a:gs pos="100000">
                <a:schemeClr val="bg1"/>
              </a:gs>
            </a:gsLst>
            <a:lin ang="0" scaled="1"/>
            <a:tileRect/>
          </a:gradFill>
          <a:ln w="9525">
            <a:noFill/>
          </a:ln>
        </p:spPr>
        <p:txBody>
          <a:bodyPr wrap="none" anchor="ctr" anchorCtr="0"/>
          <a:p>
            <a:pPr lvl="0" indent="0" algn="ctr">
              <a:spcBef>
                <a:spcPct val="0"/>
              </a:spcBef>
            </a:pPr>
            <a:endParaRPr lang="zh-CN" altLang="zh-CN" sz="2400" dirty="0">
              <a:latin typeface="Tahoma" panose="020B0604030504040204" pitchFamily="34" charset="0"/>
              <a:ea typeface="宋体" panose="02010600030101010101" pitchFamily="2" charset="-122"/>
            </a:endParaRPr>
          </a:p>
        </p:txBody>
      </p:sp>
      <p:sp>
        <p:nvSpPr>
          <p:cNvPr id="1030" name="矩形 3077"/>
          <p:cNvSpPr/>
          <p:nvPr/>
        </p:nvSpPr>
        <p:spPr>
          <a:xfrm>
            <a:off x="127000" y="1447800"/>
            <a:ext cx="560388" cy="422275"/>
          </a:xfrm>
          <a:prstGeom prst="rect">
            <a:avLst/>
          </a:prstGeom>
          <a:gradFill rotWithShape="0">
            <a:gsLst>
              <a:gs pos="0">
                <a:schemeClr val="bg1"/>
              </a:gs>
              <a:gs pos="100000">
                <a:schemeClr val="hlink"/>
              </a:gs>
            </a:gsLst>
            <a:lin ang="18900000" scaled="1"/>
            <a:tileRect/>
          </a:gradFill>
          <a:ln w="9525">
            <a:noFill/>
          </a:ln>
        </p:spPr>
        <p:txBody>
          <a:bodyPr wrap="none" anchor="ctr" anchorCtr="0"/>
          <a:p>
            <a:pPr lvl="0" indent="0" algn="ctr">
              <a:spcBef>
                <a:spcPct val="0"/>
              </a:spcBef>
            </a:pPr>
            <a:endParaRPr lang="zh-CN" altLang="zh-CN" sz="2400" dirty="0">
              <a:latin typeface="Tahoma" panose="020B0604030504040204" pitchFamily="34" charset="0"/>
              <a:ea typeface="宋体" panose="02010600030101010101" pitchFamily="2" charset="-122"/>
            </a:endParaRPr>
          </a:p>
        </p:txBody>
      </p:sp>
      <p:sp>
        <p:nvSpPr>
          <p:cNvPr id="1031" name="矩形 3078"/>
          <p:cNvSpPr/>
          <p:nvPr/>
        </p:nvSpPr>
        <p:spPr>
          <a:xfrm>
            <a:off x="762000" y="990600"/>
            <a:ext cx="31750" cy="1052513"/>
          </a:xfrm>
          <a:prstGeom prst="rect">
            <a:avLst/>
          </a:prstGeom>
          <a:solidFill>
            <a:schemeClr val="bg2"/>
          </a:solidFill>
          <a:ln w="9525">
            <a:noFill/>
          </a:ln>
        </p:spPr>
        <p:txBody>
          <a:bodyPr wrap="none" anchor="ctr" anchorCtr="0"/>
          <a:p>
            <a:pPr lvl="0" indent="0" algn="ctr">
              <a:spcBef>
                <a:spcPct val="0"/>
              </a:spcBef>
            </a:pPr>
            <a:endParaRPr lang="zh-CN" altLang="zh-CN" sz="2400" dirty="0">
              <a:latin typeface="Tahoma" panose="020B0604030504040204" pitchFamily="34" charset="0"/>
              <a:ea typeface="宋体" panose="02010600030101010101" pitchFamily="2" charset="-122"/>
            </a:endParaRPr>
          </a:p>
        </p:txBody>
      </p:sp>
      <p:sp>
        <p:nvSpPr>
          <p:cNvPr id="1032" name="矩形 3079"/>
          <p:cNvSpPr/>
          <p:nvPr/>
        </p:nvSpPr>
        <p:spPr>
          <a:xfrm>
            <a:off x="442913" y="1781175"/>
            <a:ext cx="8226425" cy="31750"/>
          </a:xfrm>
          <a:prstGeom prst="rect">
            <a:avLst/>
          </a:prstGeom>
          <a:gradFill rotWithShape="0">
            <a:gsLst>
              <a:gs pos="0">
                <a:schemeClr val="bg2"/>
              </a:gs>
              <a:gs pos="100000">
                <a:schemeClr val="bg1"/>
              </a:gs>
            </a:gsLst>
            <a:lin ang="0" scaled="1"/>
            <a:tileRect/>
          </a:gradFill>
          <a:ln w="9525">
            <a:noFill/>
          </a:ln>
        </p:spPr>
        <p:txBody>
          <a:bodyPr wrap="none" anchor="ctr" anchorCtr="0"/>
          <a:p>
            <a:pPr lvl="0" indent="0" algn="ctr">
              <a:spcBef>
                <a:spcPct val="0"/>
              </a:spcBef>
            </a:pPr>
            <a:endParaRPr lang="zh-CN" altLang="zh-CN" sz="2400" dirty="0">
              <a:latin typeface="Tahoma" panose="020B0604030504040204" pitchFamily="34" charset="0"/>
              <a:ea typeface="宋体" panose="02010600030101010101" pitchFamily="2" charset="-122"/>
            </a:endParaRPr>
          </a:p>
        </p:txBody>
      </p:sp>
      <p:sp>
        <p:nvSpPr>
          <p:cNvPr id="1033" name="标题 3080"/>
          <p:cNvSpPr>
            <a:spLocks noGrp="1"/>
          </p:cNvSpPr>
          <p:nvPr>
            <p:ph type="title"/>
          </p:nvPr>
        </p:nvSpPr>
        <p:spPr>
          <a:xfrm>
            <a:off x="1150938" y="617538"/>
            <a:ext cx="7793037" cy="1143000"/>
          </a:xfrm>
          <a:prstGeom prst="rect">
            <a:avLst/>
          </a:prstGeom>
          <a:noFill/>
          <a:ln w="9525">
            <a:noFill/>
          </a:ln>
        </p:spPr>
        <p:txBody>
          <a:bodyPr anchor="b" anchorCtr="0"/>
          <a:p>
            <a:pPr lvl="0" indent="0"/>
            <a:r>
              <a:rPr lang="zh-CN" altLang="en-US" dirty="0"/>
              <a:t>单击此处编辑母版标题样式</a:t>
            </a:r>
            <a:endParaRPr lang="zh-CN" altLang="en-US" dirty="0"/>
          </a:p>
        </p:txBody>
      </p:sp>
      <p:sp>
        <p:nvSpPr>
          <p:cNvPr id="1034" name="文本占位符 3081"/>
          <p:cNvSpPr>
            <a:spLocks noGrp="1"/>
          </p:cNvSpPr>
          <p:nvPr>
            <p:ph type="body"/>
          </p:nvPr>
        </p:nvSpPr>
        <p:spPr>
          <a:xfrm>
            <a:off x="1182688" y="2017713"/>
            <a:ext cx="7772400" cy="4114800"/>
          </a:xfrm>
          <a:prstGeom prst="rect">
            <a:avLst/>
          </a:prstGeom>
          <a:noFill/>
          <a:ln w="9525">
            <a:noFill/>
          </a:ln>
        </p:spPr>
        <p:txBody>
          <a:bodyPr anchor="t" anchorCtr="0"/>
          <a:p>
            <a:pPr lvl="0" indent="-342900"/>
            <a:r>
              <a:rPr lang="zh-CN" altLang="en-US" dirty="0"/>
              <a:t>单击此处编辑母版文本样式</a:t>
            </a:r>
            <a:endParaRPr lang="zh-CN" altLang="en-US" dirty="0"/>
          </a:p>
          <a:p>
            <a:pPr lvl="1" indent="-285750"/>
            <a:r>
              <a:rPr lang="zh-CN" altLang="en-US" dirty="0"/>
              <a:t>第二级</a:t>
            </a:r>
            <a:endParaRPr lang="zh-CN" altLang="en-US" dirty="0"/>
          </a:p>
          <a:p>
            <a:pPr lvl="2" indent="-228600"/>
            <a:r>
              <a:rPr lang="zh-CN" altLang="en-US" dirty="0"/>
              <a:t>第三级</a:t>
            </a:r>
            <a:endParaRPr lang="zh-CN" altLang="en-US" dirty="0"/>
          </a:p>
          <a:p>
            <a:pPr lvl="3" indent="-228600"/>
            <a:r>
              <a:rPr lang="zh-CN" altLang="en-US" dirty="0"/>
              <a:t>第四级</a:t>
            </a:r>
            <a:endParaRPr lang="zh-CN" altLang="en-US" dirty="0"/>
          </a:p>
          <a:p>
            <a:pPr lvl="4" indent="-228600"/>
            <a:r>
              <a:rPr lang="zh-CN" altLang="en-US" dirty="0"/>
              <a:t>第五级</a:t>
            </a:r>
            <a:endParaRPr lang="zh-CN" altLang="en-US" dirty="0"/>
          </a:p>
        </p:txBody>
      </p:sp>
      <p:sp>
        <p:nvSpPr>
          <p:cNvPr id="3083" name="日期占位符 3082"/>
          <p:cNvSpPr>
            <a:spLocks noGrp="1"/>
          </p:cNvSpPr>
          <p:nvPr>
            <p:ph type="dt" sz="half" idx="2"/>
          </p:nvPr>
        </p:nvSpPr>
        <p:spPr>
          <a:xfrm>
            <a:off x="914400" y="6324600"/>
            <a:ext cx="1905000" cy="457200"/>
          </a:xfrm>
          <a:prstGeom prst="rect">
            <a:avLst/>
          </a:prstGeom>
          <a:noFill/>
          <a:ln w="9525">
            <a:noFill/>
          </a:ln>
        </p:spPr>
        <p:txBody>
          <a:bodyPr anchor="b"/>
          <a:lstStyle>
            <a:lvl1pPr>
              <a:defRPr sz="1400">
                <a:latin typeface="Tahoma" panose="020B0604030504040204" pitchFamily="34" charset="0"/>
              </a:defRPr>
            </a:lvl1pPr>
          </a:lstStyle>
          <a:p>
            <a:pPr lvl="0" fontAlgn="base"/>
            <a:endParaRPr lang="zh-CN" altLang="en-US" strike="noStrike" noProof="1" dirty="0">
              <a:latin typeface="Times New Roman" panose="02020603050405020304" pitchFamily="18" charset="0"/>
            </a:endParaRPr>
          </a:p>
        </p:txBody>
      </p:sp>
      <p:sp>
        <p:nvSpPr>
          <p:cNvPr id="3084" name="页脚占位符 3083"/>
          <p:cNvSpPr>
            <a:spLocks noGrp="1"/>
          </p:cNvSpPr>
          <p:nvPr>
            <p:ph type="ftr" sz="quarter" idx="3"/>
          </p:nvPr>
        </p:nvSpPr>
        <p:spPr>
          <a:xfrm>
            <a:off x="3352800" y="6324600"/>
            <a:ext cx="2895600" cy="457200"/>
          </a:xfrm>
          <a:prstGeom prst="rect">
            <a:avLst/>
          </a:prstGeom>
          <a:noFill/>
          <a:ln w="9525">
            <a:noFill/>
          </a:ln>
        </p:spPr>
        <p:txBody>
          <a:bodyPr anchor="b"/>
          <a:lstStyle>
            <a:lvl1pPr algn="ctr">
              <a:defRPr sz="1400">
                <a:latin typeface="Tahoma" panose="020B0604030504040204" pitchFamily="34" charset="0"/>
              </a:defRPr>
            </a:lvl1pPr>
          </a:lstStyle>
          <a:p>
            <a:pPr lvl="0" fontAlgn="base"/>
            <a:endParaRPr lang="zh-CN" altLang="en-US" strike="noStrike" noProof="1" dirty="0"/>
          </a:p>
        </p:txBody>
      </p:sp>
      <p:sp>
        <p:nvSpPr>
          <p:cNvPr id="3085" name="灯片编号占位符 3084"/>
          <p:cNvSpPr>
            <a:spLocks noGrp="1"/>
          </p:cNvSpPr>
          <p:nvPr>
            <p:ph type="sldNum" sz="quarter" idx="4"/>
          </p:nvPr>
        </p:nvSpPr>
        <p:spPr>
          <a:xfrm>
            <a:off x="6781800" y="6324600"/>
            <a:ext cx="1905000" cy="457200"/>
          </a:xfrm>
          <a:prstGeom prst="rect">
            <a:avLst/>
          </a:prstGeom>
          <a:noFill/>
          <a:ln w="9525">
            <a:noFill/>
          </a:ln>
        </p:spPr>
        <p:txBody>
          <a:bodyPr anchor="b"/>
          <a:lstStyle>
            <a:lvl1pPr algn="r">
              <a:defRPr sz="1400">
                <a:latin typeface="Tahoma" panose="020B0604030504040204" pitchFamily="34" charset="0"/>
              </a:defRPr>
            </a:lvl1pPr>
          </a:lstStyle>
          <a:p>
            <a:pPr lvl="0" fontAlgn="base"/>
            <a:fld id="{9A0DB2DC-4C9A-4742-B13C-FB6460FD3503}" type="slidenum">
              <a:rPr lang="zh-CN" altLang="en-US" strike="noStrike" noProof="1" dirty="0">
                <a:latin typeface="Tahoma" panose="020B0604030504040204" pitchFamily="34" charset="0"/>
                <a:ea typeface="宋体" panose="02010600030101010101" pitchFamily="2" charset="-122"/>
                <a:cs typeface="+mn-cs"/>
              </a:rPr>
            </a:fld>
            <a:endParaRPr lang="zh-CN" altLang="en-US" strike="noStrike" noProof="1" dirty="0">
              <a:latin typeface="Times New Roman" panose="02020603050405020304" pitchFamily="18"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marL="0" lvl="0" indent="0" algn="l" defTabSz="914400" rtl="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p:titleStyle>
    <p:bodyStyle>
      <a:lvl1pPr marL="342900" lvl="0" indent="-34290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3200" b="0" i="0" u="none" kern="1200" baseline="0">
          <a:solidFill>
            <a:schemeClr val="tx1"/>
          </a:solidFill>
          <a:latin typeface="+mn-lt"/>
          <a:ea typeface="+mn-ea"/>
          <a:cs typeface="+mn-cs"/>
        </a:defRPr>
      </a:lvl1pPr>
      <a:lvl2pPr marL="742950" lvl="1" indent="-285750" algn="l" defTabSz="914400" rtl="0" eaLnBrk="1" fontAlgn="base" latinLnBrk="0" hangingPunct="1">
        <a:lnSpc>
          <a:spcPct val="100000"/>
        </a:lnSpc>
        <a:spcBef>
          <a:spcPct val="20000"/>
        </a:spcBef>
        <a:spcAft>
          <a:spcPct val="0"/>
        </a:spcAft>
        <a:buClr>
          <a:schemeClr val="hlink"/>
        </a:buClr>
        <a:buSzPct val="55000"/>
        <a:buFont typeface="Wingdings" panose="05000000000000000000" pitchFamily="2" charset="2"/>
        <a:buChar char="n"/>
        <a:defRPr sz="2800" b="0" i="0" u="none" kern="1200" baseline="0">
          <a:solidFill>
            <a:schemeClr val="tx1"/>
          </a:solidFill>
          <a:latin typeface="+mn-lt"/>
          <a:ea typeface="+mn-ea"/>
          <a:cs typeface="+mn-cs"/>
        </a:defRPr>
      </a:lvl2pPr>
      <a:lvl3pPr marL="1143000" lvl="2" indent="-228600" algn="l" defTabSz="914400" rtl="0" eaLnBrk="1" fontAlgn="base" latinLnBrk="0" hangingPunct="1">
        <a:lnSpc>
          <a:spcPct val="100000"/>
        </a:lnSpc>
        <a:spcBef>
          <a:spcPct val="20000"/>
        </a:spcBef>
        <a:spcAft>
          <a:spcPct val="0"/>
        </a:spcAft>
        <a:buClr>
          <a:schemeClr val="folHlink"/>
        </a:buClr>
        <a:buSzPct val="50000"/>
        <a:buFont typeface="Wingdings" panose="05000000000000000000" pitchFamily="2" charset="2"/>
        <a:buChar char="n"/>
        <a:defRPr sz="2400" b="0" i="0" u="none" kern="1200" baseline="0">
          <a:solidFill>
            <a:schemeClr val="tx1"/>
          </a:solidFill>
          <a:latin typeface="+mn-lt"/>
          <a:ea typeface="+mn-ea"/>
          <a:cs typeface="+mn-cs"/>
        </a:defRPr>
      </a:lvl3pPr>
      <a:lvl4pPr marL="1600200" lvl="3" indent="-228600" algn="l" defTabSz="914400" rtl="0" eaLnBrk="1" fontAlgn="base" latinLnBrk="0" hangingPunct="1">
        <a:lnSpc>
          <a:spcPct val="100000"/>
        </a:lnSpc>
        <a:spcBef>
          <a:spcPct val="20000"/>
        </a:spcBef>
        <a:spcAft>
          <a:spcPct val="0"/>
        </a:spcAft>
        <a:buClr>
          <a:schemeClr val="accent2"/>
        </a:buClr>
        <a:buSzPct val="55000"/>
        <a:buFont typeface="Wingdings" panose="05000000000000000000" pitchFamily="2" charset="2"/>
        <a:buChar char="n"/>
        <a:defRPr sz="2000" b="0" i="0" u="none" kern="1200" baseline="0">
          <a:solidFill>
            <a:schemeClr val="tx1"/>
          </a:solidFill>
          <a:latin typeface="+mn-lt"/>
          <a:ea typeface="+mn-ea"/>
          <a:cs typeface="+mn-cs"/>
        </a:defRPr>
      </a:lvl4pPr>
      <a:lvl5pPr marL="2057400" lvl="4" indent="-228600" algn="l"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mn-ea"/>
          <a:cs typeface="+mn-cs"/>
        </a:defRPr>
      </a:lvl5pPr>
      <a:lvl6pPr marL="2514600" lvl="5" indent="-228600" algn="l"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mn-ea"/>
          <a:cs typeface="+mn-cs"/>
        </a:defRPr>
      </a:lvl9pPr>
    </p:bodyStyle>
    <p:otherStyle>
      <a:lvl1pPr marL="0" lvl="0"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rtl="0" eaLnBrk="1" fontAlgn="base" latinLnBrk="0" hangingPunct="1">
        <a:lnSpc>
          <a:spcPct val="100000"/>
        </a:lnSpc>
        <a:spcBef>
          <a:spcPct val="20000"/>
        </a:spcBef>
        <a:spcAft>
          <a:spcPct val="0"/>
        </a:spcAft>
        <a:buNone/>
        <a:defRPr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20000"/>
        </a:spcBef>
        <a:spcAft>
          <a:spcPct val="0"/>
        </a:spcAft>
        <a:buNone/>
        <a:defRPr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20000"/>
        </a:spcBef>
        <a:spcAft>
          <a:spcPct val="0"/>
        </a:spcAft>
        <a:buNone/>
        <a:defRPr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20000"/>
        </a:spcBef>
        <a:spcAft>
          <a:spcPct val="0"/>
        </a:spcAft>
        <a:buNone/>
        <a:defRPr b="0" i="0" u="none" kern="1200" baseline="0">
          <a:solidFill>
            <a:schemeClr val="tx1"/>
          </a:solidFill>
          <a:latin typeface="Tahoma" panose="020B060403050404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20000"/>
        </a:spcBef>
        <a:spcAft>
          <a:spcPct val="0"/>
        </a:spcAft>
        <a:buNone/>
        <a:defRPr b="0" i="0" u="none" kern="1200" baseline="0">
          <a:solidFill>
            <a:schemeClr val="tx1"/>
          </a:solidFill>
          <a:latin typeface="Tahoma" panose="020B060403050404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20000"/>
        </a:spcBef>
        <a:spcAft>
          <a:spcPct val="0"/>
        </a:spcAft>
        <a:buNone/>
        <a:defRPr b="0" i="0" u="none" kern="1200" baseline="0">
          <a:solidFill>
            <a:schemeClr val="tx1"/>
          </a:solidFill>
          <a:latin typeface="Tahoma" panose="020B060403050404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20000"/>
        </a:spcBef>
        <a:spcAft>
          <a:spcPct val="0"/>
        </a:spcAft>
        <a:buNone/>
        <a:defRPr b="0" i="0" u="none" kern="1200" baseline="0">
          <a:solidFill>
            <a:schemeClr val="tx1"/>
          </a:solidFill>
          <a:latin typeface="Tahoma" panose="020B060403050404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20000"/>
        </a:spcBef>
        <a:spcAft>
          <a:spcPct val="0"/>
        </a:spcAft>
        <a:buNone/>
        <a:defRPr b="0" i="0" u="none" kern="1200" baseline="0">
          <a:solidFill>
            <a:schemeClr val="tx1"/>
          </a:solidFill>
          <a:latin typeface="Tahoma" panose="020B0604030504040204" pitchFamily="34" charset="0"/>
          <a:ea typeface="宋体" panose="02010600030101010101" pitchFamily="2" charset="-122"/>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dirty="0"/>
              <a:t>单击此处编辑母版文本样式</a:t>
            </a:r>
            <a:endParaRPr lang="zh-CN" altLang="en-US" dirty="0"/>
          </a:p>
          <a:p>
            <a:pPr lvl="1"/>
            <a:r>
              <a:rPr lang="zh-CN" altLang="en-US" dirty="0"/>
              <a:t>二级</a:t>
            </a:r>
            <a:endParaRPr lang="zh-CN" altLang="en-US" dirty="0"/>
          </a:p>
          <a:p>
            <a:pPr lvl="2"/>
            <a:r>
              <a:rPr lang="zh-CN" altLang="en-US" dirty="0"/>
              <a:t>三级</a:t>
            </a:r>
            <a:endParaRPr lang="zh-CN" altLang="en-US" dirty="0"/>
          </a:p>
          <a:p>
            <a:pPr lvl="3"/>
            <a:r>
              <a:rPr lang="zh-CN" altLang="en-US" dirty="0"/>
              <a:t>四级</a:t>
            </a:r>
            <a:endParaRPr lang="zh-CN" altLang="en-US" dirty="0"/>
          </a:p>
          <a:p>
            <a:pPr lvl="4"/>
            <a:r>
              <a:rPr lang="zh-CN" altLang="en-US" dirty="0"/>
              <a:t>五级</a:t>
            </a:r>
            <a:endParaRPr lang="zh-CN" altLang="en-US" dirty="0"/>
          </a:p>
        </p:txBody>
      </p:sp>
      <p:sp>
        <p:nvSpPr>
          <p:cNvPr id="4" name="日期占位符 3"/>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900">
                <a:solidFill>
                  <a:schemeClr val="tx1">
                    <a:tint val="75000"/>
                  </a:schemeClr>
                </a:solidFill>
                <a:latin typeface="思源宋体 CN" panose="02020400000000000000" pitchFamily="18" charset="-122"/>
                <a:ea typeface="思源宋体 CN" panose="02020400000000000000" pitchFamily="18" charset="-122"/>
              </a:defRPr>
            </a:lvl1pPr>
          </a:lstStyle>
          <a:p>
            <a:fld id="{F2A96280-CBBA-445F-A133-AEDE1790B360}" type="datetimeFigureOut">
              <a:rPr lang="zh-CN" altLang="en-US" smtClean="0"/>
            </a:fld>
            <a:endParaRPr lang="zh-CN" altLang="en-US" dirty="0"/>
          </a:p>
        </p:txBody>
      </p:sp>
      <p:sp>
        <p:nvSpPr>
          <p:cNvPr id="5" name="页脚占位符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900">
                <a:solidFill>
                  <a:schemeClr val="tx1">
                    <a:tint val="75000"/>
                  </a:schemeClr>
                </a:solidFill>
                <a:latin typeface="思源宋体 CN" panose="02020400000000000000" pitchFamily="18" charset="-122"/>
                <a:ea typeface="思源宋体 CN" panose="02020400000000000000" pitchFamily="18" charset="-122"/>
              </a:defRPr>
            </a:lvl1pPr>
          </a:lstStyle>
          <a:p>
            <a:endParaRPr lang="zh-CN" altLang="en-US" dirty="0"/>
          </a:p>
        </p:txBody>
      </p:sp>
      <p:sp>
        <p:nvSpPr>
          <p:cNvPr id="6" name="灯片编号占位符 5"/>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900">
                <a:solidFill>
                  <a:schemeClr val="tx1">
                    <a:tint val="75000"/>
                  </a:schemeClr>
                </a:solidFill>
                <a:latin typeface="思源宋体 CN" panose="02020400000000000000" pitchFamily="18" charset="-122"/>
                <a:ea typeface="思源宋体 CN" panose="02020400000000000000" pitchFamily="18" charset="-122"/>
              </a:defRPr>
            </a:lvl1pPr>
          </a:lstStyle>
          <a:p>
            <a:fld id="{3091A782-A289-47CD-B882-80E9F4F12267}" type="slidenum">
              <a:rPr lang="zh-CN" altLang="en-US" smtClean="0"/>
            </a:fld>
            <a:endParaRPr lang="zh-CN" altLang="en-US"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mc:Choice xmlns:p14="http://schemas.microsoft.com/office/powerpoint/2010/main" Requires="p14">
      <p:transition spd="slow" p14:dur="2500" advClick="0">
        <p:checker/>
      </p:transition>
    </mc:Choice>
    <mc:Fallback>
      <p:transition spd="slow" advClick="0">
        <p:checker/>
      </p:transition>
    </mc:Fallback>
  </mc:AlternateContent>
  <p:txStyles>
    <p:titleStyle>
      <a:lvl1pPr algn="l" defTabSz="685800" rtl="0" eaLnBrk="1" latinLnBrk="0" hangingPunct="1">
        <a:lnSpc>
          <a:spcPct val="90000"/>
        </a:lnSpc>
        <a:spcBef>
          <a:spcPct val="0"/>
        </a:spcBef>
        <a:buNone/>
        <a:defRPr sz="3300" kern="1200">
          <a:solidFill>
            <a:schemeClr val="tx1"/>
          </a:solidFill>
          <a:latin typeface="思源宋体 CN" panose="02020400000000000000" pitchFamily="18" charset="-122"/>
          <a:ea typeface="思源宋体 CN" panose="02020400000000000000" pitchFamily="18" charset="-122"/>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思源宋体 CN" panose="02020400000000000000" pitchFamily="18" charset="-122"/>
          <a:ea typeface="思源宋体 CN" panose="02020400000000000000" pitchFamily="18" charset="-122"/>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思源宋体 CN" panose="02020400000000000000" pitchFamily="18" charset="-122"/>
          <a:ea typeface="思源宋体 CN" panose="02020400000000000000" pitchFamily="18" charset="-122"/>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思源宋体 CN" panose="02020400000000000000" pitchFamily="18" charset="-122"/>
          <a:ea typeface="思源宋体 CN" panose="02020400000000000000" pitchFamily="18" charset="-122"/>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思源宋体 CN" panose="02020400000000000000" pitchFamily="18" charset="-122"/>
          <a:ea typeface="思源宋体 CN" panose="02020400000000000000" pitchFamily="18" charset="-122"/>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思源宋体 CN" panose="02020400000000000000" pitchFamily="18" charset="-122"/>
          <a:ea typeface="思源宋体 CN" panose="02020400000000000000" pitchFamily="18" charset="-122"/>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1026" name="矩形 3073"/>
          <p:cNvSpPr/>
          <p:nvPr/>
        </p:nvSpPr>
        <p:spPr>
          <a:xfrm>
            <a:off x="417513" y="1098550"/>
            <a:ext cx="438150" cy="474663"/>
          </a:xfrm>
          <a:prstGeom prst="rect">
            <a:avLst/>
          </a:prstGeom>
          <a:solidFill>
            <a:schemeClr val="accent2"/>
          </a:solidFill>
          <a:ln w="9525">
            <a:noFill/>
          </a:ln>
        </p:spPr>
        <p:txBody>
          <a:bodyPr wrap="none" anchor="ctr" anchorCtr="0"/>
          <a:p>
            <a:pPr lvl="0" indent="0" algn="ctr">
              <a:spcBef>
                <a:spcPct val="0"/>
              </a:spcBef>
            </a:pPr>
            <a:endParaRPr lang="zh-CN" altLang="zh-CN" sz="2400" dirty="0">
              <a:latin typeface="Tahoma" panose="020B0604030504040204" pitchFamily="34" charset="0"/>
              <a:ea typeface="宋体" panose="02010600030101010101" pitchFamily="2" charset="-122"/>
            </a:endParaRPr>
          </a:p>
        </p:txBody>
      </p:sp>
      <p:sp>
        <p:nvSpPr>
          <p:cNvPr id="1027" name="矩形 3074"/>
          <p:cNvSpPr/>
          <p:nvPr/>
        </p:nvSpPr>
        <p:spPr>
          <a:xfrm>
            <a:off x="800100" y="1098550"/>
            <a:ext cx="328613" cy="474663"/>
          </a:xfrm>
          <a:prstGeom prst="rect">
            <a:avLst/>
          </a:prstGeom>
          <a:gradFill rotWithShape="0">
            <a:gsLst>
              <a:gs pos="0">
                <a:schemeClr val="accent2"/>
              </a:gs>
              <a:gs pos="100000">
                <a:schemeClr val="bg1"/>
              </a:gs>
            </a:gsLst>
            <a:lin ang="0" scaled="1"/>
            <a:tileRect/>
          </a:gradFill>
          <a:ln w="9525">
            <a:noFill/>
          </a:ln>
        </p:spPr>
        <p:txBody>
          <a:bodyPr wrap="none" anchor="ctr" anchorCtr="0"/>
          <a:p>
            <a:pPr lvl="0" indent="0" algn="ctr">
              <a:spcBef>
                <a:spcPct val="0"/>
              </a:spcBef>
            </a:pPr>
            <a:endParaRPr lang="zh-CN" altLang="zh-CN" sz="2400" dirty="0">
              <a:latin typeface="Tahoma" panose="020B0604030504040204" pitchFamily="34" charset="0"/>
              <a:ea typeface="宋体" panose="02010600030101010101" pitchFamily="2" charset="-122"/>
            </a:endParaRPr>
          </a:p>
        </p:txBody>
      </p:sp>
      <p:sp>
        <p:nvSpPr>
          <p:cNvPr id="1028" name="矩形 3075"/>
          <p:cNvSpPr/>
          <p:nvPr/>
        </p:nvSpPr>
        <p:spPr>
          <a:xfrm>
            <a:off x="541338" y="1520825"/>
            <a:ext cx="422275" cy="474663"/>
          </a:xfrm>
          <a:prstGeom prst="rect">
            <a:avLst/>
          </a:prstGeom>
          <a:solidFill>
            <a:schemeClr val="folHlink"/>
          </a:solidFill>
          <a:ln w="9525">
            <a:noFill/>
          </a:ln>
        </p:spPr>
        <p:txBody>
          <a:bodyPr wrap="none" anchor="ctr" anchorCtr="0"/>
          <a:p>
            <a:pPr lvl="0" indent="0" algn="ctr">
              <a:spcBef>
                <a:spcPct val="0"/>
              </a:spcBef>
            </a:pPr>
            <a:endParaRPr lang="zh-CN" altLang="zh-CN" sz="2400" dirty="0">
              <a:latin typeface="Tahoma" panose="020B0604030504040204" pitchFamily="34" charset="0"/>
              <a:ea typeface="宋体" panose="02010600030101010101" pitchFamily="2" charset="-122"/>
            </a:endParaRPr>
          </a:p>
        </p:txBody>
      </p:sp>
      <p:sp>
        <p:nvSpPr>
          <p:cNvPr id="1029" name="矩形 3076"/>
          <p:cNvSpPr/>
          <p:nvPr/>
        </p:nvSpPr>
        <p:spPr>
          <a:xfrm>
            <a:off x="911225" y="1520825"/>
            <a:ext cx="368300" cy="474663"/>
          </a:xfrm>
          <a:prstGeom prst="rect">
            <a:avLst/>
          </a:prstGeom>
          <a:gradFill rotWithShape="0">
            <a:gsLst>
              <a:gs pos="0">
                <a:schemeClr val="folHlink"/>
              </a:gs>
              <a:gs pos="100000">
                <a:schemeClr val="bg1"/>
              </a:gs>
            </a:gsLst>
            <a:lin ang="0" scaled="1"/>
            <a:tileRect/>
          </a:gradFill>
          <a:ln w="9525">
            <a:noFill/>
          </a:ln>
        </p:spPr>
        <p:txBody>
          <a:bodyPr wrap="none" anchor="ctr" anchorCtr="0"/>
          <a:p>
            <a:pPr lvl="0" indent="0" algn="ctr">
              <a:spcBef>
                <a:spcPct val="0"/>
              </a:spcBef>
            </a:pPr>
            <a:endParaRPr lang="zh-CN" altLang="zh-CN" sz="2400" dirty="0">
              <a:latin typeface="Tahoma" panose="020B0604030504040204" pitchFamily="34" charset="0"/>
              <a:ea typeface="宋体" panose="02010600030101010101" pitchFamily="2" charset="-122"/>
            </a:endParaRPr>
          </a:p>
        </p:txBody>
      </p:sp>
      <p:sp>
        <p:nvSpPr>
          <p:cNvPr id="1030" name="矩形 3077"/>
          <p:cNvSpPr/>
          <p:nvPr/>
        </p:nvSpPr>
        <p:spPr>
          <a:xfrm>
            <a:off x="127000" y="1447800"/>
            <a:ext cx="560388" cy="422275"/>
          </a:xfrm>
          <a:prstGeom prst="rect">
            <a:avLst/>
          </a:prstGeom>
          <a:gradFill rotWithShape="0">
            <a:gsLst>
              <a:gs pos="0">
                <a:schemeClr val="bg1"/>
              </a:gs>
              <a:gs pos="100000">
                <a:schemeClr val="hlink"/>
              </a:gs>
            </a:gsLst>
            <a:lin ang="18900000" scaled="1"/>
            <a:tileRect/>
          </a:gradFill>
          <a:ln w="9525">
            <a:noFill/>
          </a:ln>
        </p:spPr>
        <p:txBody>
          <a:bodyPr wrap="none" anchor="ctr" anchorCtr="0"/>
          <a:p>
            <a:pPr lvl="0" indent="0" algn="ctr">
              <a:spcBef>
                <a:spcPct val="0"/>
              </a:spcBef>
            </a:pPr>
            <a:endParaRPr lang="zh-CN" altLang="zh-CN" sz="2400" dirty="0">
              <a:latin typeface="Tahoma" panose="020B0604030504040204" pitchFamily="34" charset="0"/>
              <a:ea typeface="宋体" panose="02010600030101010101" pitchFamily="2" charset="-122"/>
            </a:endParaRPr>
          </a:p>
        </p:txBody>
      </p:sp>
      <p:sp>
        <p:nvSpPr>
          <p:cNvPr id="1031" name="矩形 3078"/>
          <p:cNvSpPr/>
          <p:nvPr/>
        </p:nvSpPr>
        <p:spPr>
          <a:xfrm>
            <a:off x="762000" y="990600"/>
            <a:ext cx="31750" cy="1052513"/>
          </a:xfrm>
          <a:prstGeom prst="rect">
            <a:avLst/>
          </a:prstGeom>
          <a:solidFill>
            <a:schemeClr val="bg2"/>
          </a:solidFill>
          <a:ln w="9525">
            <a:noFill/>
          </a:ln>
        </p:spPr>
        <p:txBody>
          <a:bodyPr wrap="none" anchor="ctr" anchorCtr="0"/>
          <a:p>
            <a:pPr lvl="0" indent="0" algn="ctr">
              <a:spcBef>
                <a:spcPct val="0"/>
              </a:spcBef>
            </a:pPr>
            <a:endParaRPr lang="zh-CN" altLang="zh-CN" sz="2400" dirty="0">
              <a:latin typeface="Tahoma" panose="020B0604030504040204" pitchFamily="34" charset="0"/>
              <a:ea typeface="宋体" panose="02010600030101010101" pitchFamily="2" charset="-122"/>
            </a:endParaRPr>
          </a:p>
        </p:txBody>
      </p:sp>
      <p:sp>
        <p:nvSpPr>
          <p:cNvPr id="1032" name="矩形 3079"/>
          <p:cNvSpPr/>
          <p:nvPr/>
        </p:nvSpPr>
        <p:spPr>
          <a:xfrm>
            <a:off x="442913" y="1781175"/>
            <a:ext cx="8226425" cy="31750"/>
          </a:xfrm>
          <a:prstGeom prst="rect">
            <a:avLst/>
          </a:prstGeom>
          <a:gradFill rotWithShape="0">
            <a:gsLst>
              <a:gs pos="0">
                <a:schemeClr val="bg2"/>
              </a:gs>
              <a:gs pos="100000">
                <a:schemeClr val="bg1"/>
              </a:gs>
            </a:gsLst>
            <a:lin ang="0" scaled="1"/>
            <a:tileRect/>
          </a:gradFill>
          <a:ln w="9525">
            <a:noFill/>
          </a:ln>
        </p:spPr>
        <p:txBody>
          <a:bodyPr wrap="none" anchor="ctr" anchorCtr="0"/>
          <a:p>
            <a:pPr lvl="0" indent="0" algn="ctr">
              <a:spcBef>
                <a:spcPct val="0"/>
              </a:spcBef>
            </a:pPr>
            <a:endParaRPr lang="zh-CN" altLang="zh-CN" sz="2400" dirty="0">
              <a:latin typeface="Tahoma" panose="020B0604030504040204" pitchFamily="34" charset="0"/>
              <a:ea typeface="宋体" panose="02010600030101010101" pitchFamily="2" charset="-122"/>
            </a:endParaRPr>
          </a:p>
        </p:txBody>
      </p:sp>
      <p:sp>
        <p:nvSpPr>
          <p:cNvPr id="1033" name="标题 3080"/>
          <p:cNvSpPr>
            <a:spLocks noGrp="1"/>
          </p:cNvSpPr>
          <p:nvPr>
            <p:ph type="title"/>
          </p:nvPr>
        </p:nvSpPr>
        <p:spPr>
          <a:xfrm>
            <a:off x="1150938" y="617538"/>
            <a:ext cx="7793037" cy="1143000"/>
          </a:xfrm>
          <a:prstGeom prst="rect">
            <a:avLst/>
          </a:prstGeom>
          <a:noFill/>
          <a:ln w="9525">
            <a:noFill/>
          </a:ln>
        </p:spPr>
        <p:txBody>
          <a:bodyPr anchor="b" anchorCtr="0"/>
          <a:p>
            <a:pPr lvl="0" indent="0"/>
            <a:r>
              <a:rPr lang="zh-CN" altLang="en-US" dirty="0"/>
              <a:t>单击此处编辑母版标题样式</a:t>
            </a:r>
            <a:endParaRPr lang="zh-CN" altLang="en-US" dirty="0"/>
          </a:p>
        </p:txBody>
      </p:sp>
      <p:sp>
        <p:nvSpPr>
          <p:cNvPr id="1034" name="文本占位符 3081"/>
          <p:cNvSpPr>
            <a:spLocks noGrp="1"/>
          </p:cNvSpPr>
          <p:nvPr>
            <p:ph type="body"/>
          </p:nvPr>
        </p:nvSpPr>
        <p:spPr>
          <a:xfrm>
            <a:off x="1182688" y="2017713"/>
            <a:ext cx="7772400" cy="4114800"/>
          </a:xfrm>
          <a:prstGeom prst="rect">
            <a:avLst/>
          </a:prstGeom>
          <a:noFill/>
          <a:ln w="9525">
            <a:noFill/>
          </a:ln>
        </p:spPr>
        <p:txBody>
          <a:bodyPr anchor="t" anchorCtr="0"/>
          <a:p>
            <a:pPr lvl="0" indent="-342900"/>
            <a:r>
              <a:rPr lang="zh-CN" altLang="en-US" dirty="0"/>
              <a:t>单击此处编辑母版文本样式</a:t>
            </a:r>
            <a:endParaRPr lang="zh-CN" altLang="en-US" dirty="0"/>
          </a:p>
          <a:p>
            <a:pPr lvl="1" indent="-285750"/>
            <a:r>
              <a:rPr lang="zh-CN" altLang="en-US" dirty="0"/>
              <a:t>第二级</a:t>
            </a:r>
            <a:endParaRPr lang="zh-CN" altLang="en-US" dirty="0"/>
          </a:p>
          <a:p>
            <a:pPr lvl="2" indent="-228600"/>
            <a:r>
              <a:rPr lang="zh-CN" altLang="en-US" dirty="0"/>
              <a:t>第三级</a:t>
            </a:r>
            <a:endParaRPr lang="zh-CN" altLang="en-US" dirty="0"/>
          </a:p>
          <a:p>
            <a:pPr lvl="3" indent="-228600"/>
            <a:r>
              <a:rPr lang="zh-CN" altLang="en-US" dirty="0"/>
              <a:t>第四级</a:t>
            </a:r>
            <a:endParaRPr lang="zh-CN" altLang="en-US" dirty="0"/>
          </a:p>
          <a:p>
            <a:pPr lvl="4" indent="-228600"/>
            <a:r>
              <a:rPr lang="zh-CN" altLang="en-US" dirty="0"/>
              <a:t>第五级</a:t>
            </a:r>
            <a:endParaRPr lang="zh-CN" altLang="en-US" dirty="0"/>
          </a:p>
        </p:txBody>
      </p:sp>
      <p:sp>
        <p:nvSpPr>
          <p:cNvPr id="3083" name="日期占位符 3082"/>
          <p:cNvSpPr>
            <a:spLocks noGrp="1"/>
          </p:cNvSpPr>
          <p:nvPr>
            <p:ph type="dt" sz="half" idx="2"/>
          </p:nvPr>
        </p:nvSpPr>
        <p:spPr>
          <a:xfrm>
            <a:off x="914400" y="6324600"/>
            <a:ext cx="1905000" cy="457200"/>
          </a:xfrm>
          <a:prstGeom prst="rect">
            <a:avLst/>
          </a:prstGeom>
          <a:noFill/>
          <a:ln w="9525">
            <a:noFill/>
          </a:ln>
        </p:spPr>
        <p:txBody>
          <a:bodyPr anchor="b"/>
          <a:lstStyle>
            <a:lvl1pPr>
              <a:defRPr sz="1400">
                <a:latin typeface="Tahoma" panose="020B0604030504040204" pitchFamily="34" charset="0"/>
              </a:defRPr>
            </a:lvl1pPr>
          </a:lstStyle>
          <a:p>
            <a:pPr lvl="0" fontAlgn="base"/>
            <a:endParaRPr lang="zh-CN" altLang="en-US" strike="noStrike" noProof="1" dirty="0">
              <a:latin typeface="Times New Roman" panose="02020603050405020304" pitchFamily="18" charset="0"/>
            </a:endParaRPr>
          </a:p>
        </p:txBody>
      </p:sp>
      <p:sp>
        <p:nvSpPr>
          <p:cNvPr id="3084" name="页脚占位符 3083"/>
          <p:cNvSpPr>
            <a:spLocks noGrp="1"/>
          </p:cNvSpPr>
          <p:nvPr>
            <p:ph type="ftr" sz="quarter" idx="3"/>
          </p:nvPr>
        </p:nvSpPr>
        <p:spPr>
          <a:xfrm>
            <a:off x="3352800" y="6324600"/>
            <a:ext cx="2895600" cy="457200"/>
          </a:xfrm>
          <a:prstGeom prst="rect">
            <a:avLst/>
          </a:prstGeom>
          <a:noFill/>
          <a:ln w="9525">
            <a:noFill/>
          </a:ln>
        </p:spPr>
        <p:txBody>
          <a:bodyPr anchor="b"/>
          <a:lstStyle>
            <a:lvl1pPr algn="ctr">
              <a:defRPr sz="1400">
                <a:latin typeface="Tahoma" panose="020B0604030504040204" pitchFamily="34" charset="0"/>
              </a:defRPr>
            </a:lvl1pPr>
          </a:lstStyle>
          <a:p>
            <a:pPr lvl="0" fontAlgn="base"/>
            <a:endParaRPr lang="zh-CN" altLang="en-US" strike="noStrike" noProof="1" dirty="0"/>
          </a:p>
        </p:txBody>
      </p:sp>
      <p:sp>
        <p:nvSpPr>
          <p:cNvPr id="3085" name="灯片编号占位符 3084"/>
          <p:cNvSpPr>
            <a:spLocks noGrp="1"/>
          </p:cNvSpPr>
          <p:nvPr>
            <p:ph type="sldNum" sz="quarter" idx="4"/>
          </p:nvPr>
        </p:nvSpPr>
        <p:spPr>
          <a:xfrm>
            <a:off x="6781800" y="6324600"/>
            <a:ext cx="1905000" cy="457200"/>
          </a:xfrm>
          <a:prstGeom prst="rect">
            <a:avLst/>
          </a:prstGeom>
          <a:noFill/>
          <a:ln w="9525">
            <a:noFill/>
          </a:ln>
        </p:spPr>
        <p:txBody>
          <a:bodyPr anchor="b"/>
          <a:lstStyle>
            <a:lvl1pPr algn="r">
              <a:defRPr sz="1400">
                <a:latin typeface="Tahoma" panose="020B0604030504040204" pitchFamily="34" charset="0"/>
              </a:defRPr>
            </a:lvl1pPr>
          </a:lstStyle>
          <a:p>
            <a:pPr lvl="0" fontAlgn="base"/>
            <a:fld id="{9A0DB2DC-4C9A-4742-B13C-FB6460FD3503}" type="slidenum">
              <a:rPr lang="zh-CN" altLang="en-US" strike="noStrike" noProof="1" dirty="0">
                <a:latin typeface="Tahoma" panose="020B0604030504040204" pitchFamily="34" charset="0"/>
                <a:ea typeface="宋体" panose="02010600030101010101" pitchFamily="2" charset="-122"/>
                <a:cs typeface="+mn-cs"/>
              </a:rPr>
            </a:fld>
            <a:endParaRPr lang="zh-CN" altLang="en-US" strike="noStrike" noProof="1" dirty="0">
              <a:latin typeface="Times New Roman" panose="02020603050405020304" pitchFamily="18" charset="0"/>
            </a:endParaRPr>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sldNum="0" hdr="0" ftr="0" dt="0"/>
  <p:txStyles>
    <p:titleStyle>
      <a:lvl1pPr marL="0" lvl="0" indent="0" algn="l" defTabSz="914400" rtl="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p:titleStyle>
    <p:bodyStyle>
      <a:lvl1pPr marL="342900" lvl="0" indent="-34290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3200" b="0" i="0" u="none" kern="1200" baseline="0">
          <a:solidFill>
            <a:schemeClr val="tx1"/>
          </a:solidFill>
          <a:latin typeface="+mn-lt"/>
          <a:ea typeface="+mn-ea"/>
          <a:cs typeface="+mn-cs"/>
        </a:defRPr>
      </a:lvl1pPr>
      <a:lvl2pPr marL="742950" lvl="1" indent="-285750" algn="l" defTabSz="914400" rtl="0" eaLnBrk="1" fontAlgn="base" latinLnBrk="0" hangingPunct="1">
        <a:lnSpc>
          <a:spcPct val="100000"/>
        </a:lnSpc>
        <a:spcBef>
          <a:spcPct val="20000"/>
        </a:spcBef>
        <a:spcAft>
          <a:spcPct val="0"/>
        </a:spcAft>
        <a:buClr>
          <a:schemeClr val="hlink"/>
        </a:buClr>
        <a:buSzPct val="55000"/>
        <a:buFont typeface="Wingdings" panose="05000000000000000000" pitchFamily="2" charset="2"/>
        <a:buChar char="n"/>
        <a:defRPr sz="2800" b="0" i="0" u="none" kern="1200" baseline="0">
          <a:solidFill>
            <a:schemeClr val="tx1"/>
          </a:solidFill>
          <a:latin typeface="+mn-lt"/>
          <a:ea typeface="+mn-ea"/>
          <a:cs typeface="+mn-cs"/>
        </a:defRPr>
      </a:lvl2pPr>
      <a:lvl3pPr marL="1143000" lvl="2" indent="-228600" algn="l" defTabSz="914400" rtl="0" eaLnBrk="1" fontAlgn="base" latinLnBrk="0" hangingPunct="1">
        <a:lnSpc>
          <a:spcPct val="100000"/>
        </a:lnSpc>
        <a:spcBef>
          <a:spcPct val="20000"/>
        </a:spcBef>
        <a:spcAft>
          <a:spcPct val="0"/>
        </a:spcAft>
        <a:buClr>
          <a:schemeClr val="folHlink"/>
        </a:buClr>
        <a:buSzPct val="50000"/>
        <a:buFont typeface="Wingdings" panose="05000000000000000000" pitchFamily="2" charset="2"/>
        <a:buChar char="n"/>
        <a:defRPr sz="2400" b="0" i="0" u="none" kern="1200" baseline="0">
          <a:solidFill>
            <a:schemeClr val="tx1"/>
          </a:solidFill>
          <a:latin typeface="+mn-lt"/>
          <a:ea typeface="+mn-ea"/>
          <a:cs typeface="+mn-cs"/>
        </a:defRPr>
      </a:lvl3pPr>
      <a:lvl4pPr marL="1600200" lvl="3" indent="-228600" algn="l" defTabSz="914400" rtl="0" eaLnBrk="1" fontAlgn="base" latinLnBrk="0" hangingPunct="1">
        <a:lnSpc>
          <a:spcPct val="100000"/>
        </a:lnSpc>
        <a:spcBef>
          <a:spcPct val="20000"/>
        </a:spcBef>
        <a:spcAft>
          <a:spcPct val="0"/>
        </a:spcAft>
        <a:buClr>
          <a:schemeClr val="accent2"/>
        </a:buClr>
        <a:buSzPct val="55000"/>
        <a:buFont typeface="Wingdings" panose="05000000000000000000" pitchFamily="2" charset="2"/>
        <a:buChar char="n"/>
        <a:defRPr sz="2000" b="0" i="0" u="none" kern="1200" baseline="0">
          <a:solidFill>
            <a:schemeClr val="tx1"/>
          </a:solidFill>
          <a:latin typeface="+mn-lt"/>
          <a:ea typeface="+mn-ea"/>
          <a:cs typeface="+mn-cs"/>
        </a:defRPr>
      </a:lvl4pPr>
      <a:lvl5pPr marL="2057400" lvl="4" indent="-228600" algn="l"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mn-ea"/>
          <a:cs typeface="+mn-cs"/>
        </a:defRPr>
      </a:lvl5pPr>
      <a:lvl6pPr marL="2514600" lvl="5" indent="-228600" algn="l"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mn-ea"/>
          <a:cs typeface="+mn-cs"/>
        </a:defRPr>
      </a:lvl9pPr>
    </p:bodyStyle>
    <p:otherStyle>
      <a:lvl1pPr marL="0" lvl="0"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rtl="0" eaLnBrk="1" fontAlgn="base" latinLnBrk="0" hangingPunct="1">
        <a:lnSpc>
          <a:spcPct val="100000"/>
        </a:lnSpc>
        <a:spcBef>
          <a:spcPct val="20000"/>
        </a:spcBef>
        <a:spcAft>
          <a:spcPct val="0"/>
        </a:spcAft>
        <a:buNone/>
        <a:defRPr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20000"/>
        </a:spcBef>
        <a:spcAft>
          <a:spcPct val="0"/>
        </a:spcAft>
        <a:buNone/>
        <a:defRPr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20000"/>
        </a:spcBef>
        <a:spcAft>
          <a:spcPct val="0"/>
        </a:spcAft>
        <a:buNone/>
        <a:defRPr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20000"/>
        </a:spcBef>
        <a:spcAft>
          <a:spcPct val="0"/>
        </a:spcAft>
        <a:buNone/>
        <a:defRPr b="0" i="0" u="none" kern="1200" baseline="0">
          <a:solidFill>
            <a:schemeClr val="tx1"/>
          </a:solidFill>
          <a:latin typeface="Tahoma" panose="020B060403050404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20000"/>
        </a:spcBef>
        <a:spcAft>
          <a:spcPct val="0"/>
        </a:spcAft>
        <a:buNone/>
        <a:defRPr b="0" i="0" u="none" kern="1200" baseline="0">
          <a:solidFill>
            <a:schemeClr val="tx1"/>
          </a:solidFill>
          <a:latin typeface="Tahoma" panose="020B060403050404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20000"/>
        </a:spcBef>
        <a:spcAft>
          <a:spcPct val="0"/>
        </a:spcAft>
        <a:buNone/>
        <a:defRPr b="0" i="0" u="none" kern="1200" baseline="0">
          <a:solidFill>
            <a:schemeClr val="tx1"/>
          </a:solidFill>
          <a:latin typeface="Tahoma" panose="020B060403050404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20000"/>
        </a:spcBef>
        <a:spcAft>
          <a:spcPct val="0"/>
        </a:spcAft>
        <a:buNone/>
        <a:defRPr b="0" i="0" u="none" kern="1200" baseline="0">
          <a:solidFill>
            <a:schemeClr val="tx1"/>
          </a:solidFill>
          <a:latin typeface="Tahoma" panose="020B060403050404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20000"/>
        </a:spcBef>
        <a:spcAft>
          <a:spcPct val="0"/>
        </a:spcAft>
        <a:buNone/>
        <a:defRPr b="0" i="0" u="none" kern="1200" baseline="0">
          <a:solidFill>
            <a:schemeClr val="tx1"/>
          </a:solidFill>
          <a:latin typeface="Tahoma" panose="020B0604030504040204" pitchFamily="34" charset="0"/>
          <a:ea typeface="宋体" panose="02010600030101010101" pitchFamily="2" charset="-122"/>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jpe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14.xml"/><Relationship Id="rId1" Type="http://schemas.openxmlformats.org/officeDocument/2006/relationships/image" Target="../media/image3.png"/></Relationships>
</file>

<file path=ppt/slides/_rels/slide10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259.xml"/><Relationship Id="rId2" Type="http://schemas.openxmlformats.org/officeDocument/2006/relationships/image" Target="../media/image3.png"/><Relationship Id="rId1" Type="http://schemas.openxmlformats.org/officeDocument/2006/relationships/tags" Target="../tags/tag258.xml"/></Relationships>
</file>

<file path=ppt/slides/_rels/slide101.xml.rels><?xml version="1.0" encoding="UTF-8" standalone="yes"?>
<Relationships xmlns="http://schemas.openxmlformats.org/package/2006/relationships"><Relationship Id="rId5" Type="http://schemas.openxmlformats.org/officeDocument/2006/relationships/slideLayout" Target="../slideLayouts/slideLayout18.xml"/><Relationship Id="rId4" Type="http://schemas.openxmlformats.org/officeDocument/2006/relationships/image" Target="../media/image42.png"/><Relationship Id="rId3" Type="http://schemas.openxmlformats.org/officeDocument/2006/relationships/tags" Target="../tags/tag261.xml"/><Relationship Id="rId2" Type="http://schemas.openxmlformats.org/officeDocument/2006/relationships/image" Target="../media/image3.png"/><Relationship Id="rId1" Type="http://schemas.openxmlformats.org/officeDocument/2006/relationships/tags" Target="../tags/tag260.xml"/></Relationships>
</file>

<file path=ppt/slides/_rels/slide102.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ags" Target="../tags/tag263.xml"/><Relationship Id="rId3" Type="http://schemas.openxmlformats.org/officeDocument/2006/relationships/image" Target="../media/image43.jpeg"/><Relationship Id="rId2" Type="http://schemas.openxmlformats.org/officeDocument/2006/relationships/image" Target="../media/image3.png"/><Relationship Id="rId1" Type="http://schemas.openxmlformats.org/officeDocument/2006/relationships/tags" Target="../tags/tag262.xml"/></Relationships>
</file>

<file path=ppt/slides/_rels/slide103.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ags" Target="../tags/tag265.xml"/><Relationship Id="rId3" Type="http://schemas.openxmlformats.org/officeDocument/2006/relationships/slide" Target="slide102.xml"/><Relationship Id="rId2" Type="http://schemas.openxmlformats.org/officeDocument/2006/relationships/image" Target="../media/image3.png"/><Relationship Id="rId1" Type="http://schemas.openxmlformats.org/officeDocument/2006/relationships/tags" Target="../tags/tag264.xml"/></Relationships>
</file>

<file path=ppt/slides/_rels/slide104.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tags" Target="../tags/tag267.xml"/><Relationship Id="rId5" Type="http://schemas.openxmlformats.org/officeDocument/2006/relationships/image" Target="../media/image45.jpeg"/><Relationship Id="rId4" Type="http://schemas.openxmlformats.org/officeDocument/2006/relationships/image" Target="../media/image44.jpeg"/><Relationship Id="rId3" Type="http://schemas.openxmlformats.org/officeDocument/2006/relationships/slide" Target="slide102.xml"/><Relationship Id="rId2" Type="http://schemas.openxmlformats.org/officeDocument/2006/relationships/image" Target="../media/image3.png"/><Relationship Id="rId1" Type="http://schemas.openxmlformats.org/officeDocument/2006/relationships/tags" Target="../tags/tag266.xml"/></Relationships>
</file>

<file path=ppt/slides/_rels/slide105.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ags" Target="../tags/tag269.xml"/><Relationship Id="rId3" Type="http://schemas.openxmlformats.org/officeDocument/2006/relationships/slide" Target="slide102.xml"/><Relationship Id="rId2" Type="http://schemas.openxmlformats.org/officeDocument/2006/relationships/image" Target="../media/image3.png"/><Relationship Id="rId1" Type="http://schemas.openxmlformats.org/officeDocument/2006/relationships/tags" Target="../tags/tag268.xml"/></Relationships>
</file>

<file path=ppt/slides/_rels/slide10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slide" Target="slide1.xml"/><Relationship Id="rId2" Type="http://schemas.openxmlformats.org/officeDocument/2006/relationships/slide" Target="slide111.xml"/><Relationship Id="rId1" Type="http://schemas.openxmlformats.org/officeDocument/2006/relationships/slide" Target="slide110.xml"/></Relationships>
</file>

<file path=ppt/slides/_rels/slide107.xml.rels><?xml version="1.0" encoding="UTF-8" standalone="yes"?>
<Relationships xmlns="http://schemas.openxmlformats.org/package/2006/relationships"><Relationship Id="rId4" Type="http://schemas.openxmlformats.org/officeDocument/2006/relationships/slideLayout" Target="../slideLayouts/slideLayout18.xml"/><Relationship Id="rId3" Type="http://schemas.openxmlformats.org/officeDocument/2006/relationships/image" Target="../media/image46.png"/><Relationship Id="rId2" Type="http://schemas.openxmlformats.org/officeDocument/2006/relationships/image" Target="../media/image3.png"/><Relationship Id="rId1" Type="http://schemas.openxmlformats.org/officeDocument/2006/relationships/tags" Target="../tags/tag270.xml"/></Relationships>
</file>

<file path=ppt/slides/_rels/slide10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272.xml"/><Relationship Id="rId2" Type="http://schemas.openxmlformats.org/officeDocument/2006/relationships/image" Target="../media/image3.png"/><Relationship Id="rId1" Type="http://schemas.openxmlformats.org/officeDocument/2006/relationships/tags" Target="../tags/tag271.xml"/></Relationships>
</file>

<file path=ppt/slides/_rels/slide109.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slide" Target="slide108.xml"/><Relationship Id="rId3" Type="http://schemas.openxmlformats.org/officeDocument/2006/relationships/tags" Target="../tags/tag274.xml"/><Relationship Id="rId2" Type="http://schemas.openxmlformats.org/officeDocument/2006/relationships/image" Target="../media/image3.png"/><Relationship Id="rId1" Type="http://schemas.openxmlformats.org/officeDocument/2006/relationships/tags" Target="../tags/tag273.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15.xml"/><Relationship Id="rId1" Type="http://schemas.openxmlformats.org/officeDocument/2006/relationships/image" Target="../media/image3.png"/></Relationships>
</file>

<file path=ppt/slides/_rels/slide110.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ags" Target="../tags/tag276.xml"/><Relationship Id="rId3" Type="http://schemas.openxmlformats.org/officeDocument/2006/relationships/slide" Target="slide108.xml"/><Relationship Id="rId2" Type="http://schemas.openxmlformats.org/officeDocument/2006/relationships/image" Target="../media/image3.png"/><Relationship Id="rId1" Type="http://schemas.openxmlformats.org/officeDocument/2006/relationships/tags" Target="../tags/tag275.xml"/></Relationships>
</file>

<file path=ppt/slides/_rels/slide111.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ags" Target="../tags/tag278.xml"/><Relationship Id="rId3" Type="http://schemas.openxmlformats.org/officeDocument/2006/relationships/slide" Target="slide108.xml"/><Relationship Id="rId2" Type="http://schemas.openxmlformats.org/officeDocument/2006/relationships/image" Target="../media/image3.png"/><Relationship Id="rId1" Type="http://schemas.openxmlformats.org/officeDocument/2006/relationships/tags" Target="../tags/tag277.xml"/></Relationships>
</file>

<file path=ppt/slides/_rels/slide112.xml.rels><?xml version="1.0" encoding="UTF-8" standalone="yes"?>
<Relationships xmlns="http://schemas.openxmlformats.org/package/2006/relationships"><Relationship Id="rId5" Type="http://schemas.openxmlformats.org/officeDocument/2006/relationships/slideLayout" Target="../slideLayouts/slideLayout18.xml"/><Relationship Id="rId4" Type="http://schemas.openxmlformats.org/officeDocument/2006/relationships/image" Target="../media/image47.png"/><Relationship Id="rId3" Type="http://schemas.openxmlformats.org/officeDocument/2006/relationships/tags" Target="../tags/tag280.xml"/><Relationship Id="rId2" Type="http://schemas.openxmlformats.org/officeDocument/2006/relationships/image" Target="../media/image3.png"/><Relationship Id="rId1" Type="http://schemas.openxmlformats.org/officeDocument/2006/relationships/tags" Target="../tags/tag279.xml"/></Relationships>
</file>

<file path=ppt/slides/_rels/slide11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282.xml"/><Relationship Id="rId2" Type="http://schemas.openxmlformats.org/officeDocument/2006/relationships/image" Target="../media/image3.png"/><Relationship Id="rId1" Type="http://schemas.openxmlformats.org/officeDocument/2006/relationships/tags" Target="../tags/tag281.xml"/></Relationships>
</file>

<file path=ppt/slides/_rels/slide114.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ags" Target="../tags/tag284.xml"/><Relationship Id="rId3" Type="http://schemas.openxmlformats.org/officeDocument/2006/relationships/slide" Target="slide113.xml"/><Relationship Id="rId2" Type="http://schemas.openxmlformats.org/officeDocument/2006/relationships/image" Target="../media/image3.png"/><Relationship Id="rId1" Type="http://schemas.openxmlformats.org/officeDocument/2006/relationships/tags" Target="../tags/tag283.xml"/></Relationships>
</file>

<file path=ppt/slides/_rels/slide1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8.jpeg"/></Relationships>
</file>

<file path=ppt/slides/_rels/slide1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9.jpeg"/></Relationships>
</file>

<file path=ppt/slides/_rels/slide11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0.jpeg"/></Relationships>
</file>

<file path=ppt/slides/_rels/slide1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1.jpeg"/></Relationships>
</file>

<file path=ppt/slides/_rels/slide1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2.jpe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16.xml"/><Relationship Id="rId1" Type="http://schemas.openxmlformats.org/officeDocument/2006/relationships/image" Target="../media/image3.png"/></Relationships>
</file>

<file path=ppt/slides/_rels/slide1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3.jpeg"/></Relationships>
</file>

<file path=ppt/slides/_rels/slide1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4.jpeg"/></Relationships>
</file>

<file path=ppt/slides/_rels/slide1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5.jpeg"/></Relationships>
</file>

<file path=ppt/slides/_rels/slide1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6.jpeg"/></Relationships>
</file>

<file path=ppt/slides/_rels/slide1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slide" Target="slide115.xml"/><Relationship Id="rId1" Type="http://schemas.openxmlformats.org/officeDocument/2006/relationships/image" Target="../media/image57.jpeg"/></Relationships>
</file>

<file path=ppt/slides/_rels/slide125.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ags" Target="../tags/tag286.xml"/><Relationship Id="rId3" Type="http://schemas.openxmlformats.org/officeDocument/2006/relationships/slide" Target="slide113.xml"/><Relationship Id="rId2" Type="http://schemas.openxmlformats.org/officeDocument/2006/relationships/image" Target="../media/image3.png"/><Relationship Id="rId1" Type="http://schemas.openxmlformats.org/officeDocument/2006/relationships/tags" Target="../tags/tag285.xml"/></Relationships>
</file>

<file path=ppt/slides/_rels/slide126.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ags" Target="../tags/tag288.xml"/><Relationship Id="rId3" Type="http://schemas.openxmlformats.org/officeDocument/2006/relationships/slide" Target="slide1.xml"/><Relationship Id="rId2" Type="http://schemas.openxmlformats.org/officeDocument/2006/relationships/image" Target="../media/image3.png"/><Relationship Id="rId1" Type="http://schemas.openxmlformats.org/officeDocument/2006/relationships/tags" Target="../tags/tag287.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17.xml"/><Relationship Id="rId1"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18.xml"/><Relationship Id="rId1"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19.xml"/><Relationship Id="rId1"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20.xml"/><Relationship Id="rId1"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21.xml"/><Relationship Id="rId1" Type="http://schemas.openxmlformats.org/officeDocument/2006/relationships/image" Target="../media/image3.png"/></Relationships>
</file>

<file path=ppt/slides/_rels/slide18.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8.jpeg"/><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24.xml"/><Relationship Id="rId1" Type="http://schemas.openxmlformats.org/officeDocument/2006/relationships/image" Target="../media/image3.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25.xml"/><Relationship Id="rId1"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26.xml"/><Relationship Id="rId1"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27.xml"/><Relationship Id="rId1" Type="http://schemas.openxmlformats.org/officeDocument/2006/relationships/image" Target="../media/image3.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28.xml"/><Relationship Id="rId1" Type="http://schemas.openxmlformats.org/officeDocument/2006/relationships/image" Target="../media/image3.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29.xml"/><Relationship Id="rId1" Type="http://schemas.openxmlformats.org/officeDocument/2006/relationships/image" Target="../media/image3.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30.xml"/><Relationship Id="rId1" Type="http://schemas.openxmlformats.org/officeDocument/2006/relationships/image" Target="../media/image3.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31.xml"/><Relationship Id="rId1" Type="http://schemas.openxmlformats.org/officeDocument/2006/relationships/image" Target="../media/image3.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32.xml"/><Relationship Id="rId1" Type="http://schemas.openxmlformats.org/officeDocument/2006/relationships/image" Target="../media/image3.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33.xml"/><Relationship Id="rId1" Type="http://schemas.openxmlformats.org/officeDocument/2006/relationships/image" Target="../media/image3.png"/></Relationships>
</file>

<file path=ppt/slides/_rels/slide29.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tags" Target="../tags/tag36.xml"/><Relationship Id="rId4" Type="http://schemas.openxmlformats.org/officeDocument/2006/relationships/tags" Target="../tags/tag35.xml"/><Relationship Id="rId3" Type="http://schemas.openxmlformats.org/officeDocument/2006/relationships/slide" Target="slide18.xml"/><Relationship Id="rId2" Type="http://schemas.openxmlformats.org/officeDocument/2006/relationships/image" Target="../media/image3.png"/><Relationship Id="rId1" Type="http://schemas.openxmlformats.org/officeDocument/2006/relationships/tags" Target="../tags/tag34.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1.xml"/><Relationship Id="rId1" Type="http://schemas.openxmlformats.org/officeDocument/2006/relationships/image" Target="../media/image3.png"/></Relationships>
</file>

<file path=ppt/slides/_rels/slide30.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ags" Target="../tags/tag38.xml"/><Relationship Id="rId3" Type="http://schemas.openxmlformats.org/officeDocument/2006/relationships/slide" Target="slide18.xml"/><Relationship Id="rId2" Type="http://schemas.openxmlformats.org/officeDocument/2006/relationships/image" Target="../media/image3.png"/><Relationship Id="rId1" Type="http://schemas.openxmlformats.org/officeDocument/2006/relationships/tags" Target="../tags/tag37.xml"/></Relationships>
</file>

<file path=ppt/slides/_rels/slide31.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slide" Target="slide18.xml"/><Relationship Id="rId3" Type="http://schemas.openxmlformats.org/officeDocument/2006/relationships/tags" Target="../tags/tag40.xml"/><Relationship Id="rId2" Type="http://schemas.openxmlformats.org/officeDocument/2006/relationships/image" Target="../media/image3.png"/><Relationship Id="rId1" Type="http://schemas.openxmlformats.org/officeDocument/2006/relationships/tags" Target="../tags/tag39.xml"/></Relationships>
</file>

<file path=ppt/slides/_rels/slide32.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slide" Target="slide18.xml"/><Relationship Id="rId3" Type="http://schemas.openxmlformats.org/officeDocument/2006/relationships/tags" Target="../tags/tag42.xml"/><Relationship Id="rId2" Type="http://schemas.openxmlformats.org/officeDocument/2006/relationships/image" Target="../media/image3.png"/><Relationship Id="rId1" Type="http://schemas.openxmlformats.org/officeDocument/2006/relationships/tags" Target="../tags/tag41.xml"/></Relationships>
</file>

<file path=ppt/slides/_rels/slide33.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ags" Target="../tags/tag44.xml"/><Relationship Id="rId3" Type="http://schemas.openxmlformats.org/officeDocument/2006/relationships/slide" Target="slide18.xml"/><Relationship Id="rId2" Type="http://schemas.openxmlformats.org/officeDocument/2006/relationships/image" Target="../media/image3.png"/><Relationship Id="rId1" Type="http://schemas.openxmlformats.org/officeDocument/2006/relationships/tags" Target="../tags/tag43.xml"/></Relationships>
</file>

<file path=ppt/slides/_rels/slide34.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ags" Target="../tags/tag46.xml"/><Relationship Id="rId3" Type="http://schemas.openxmlformats.org/officeDocument/2006/relationships/slide" Target="slide18.xml"/><Relationship Id="rId2" Type="http://schemas.openxmlformats.org/officeDocument/2006/relationships/image" Target="../media/image3.png"/><Relationship Id="rId1" Type="http://schemas.openxmlformats.org/officeDocument/2006/relationships/tags" Target="../tags/tag45.xml"/></Relationships>
</file>

<file path=ppt/slides/_rels/slide35.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ags" Target="../tags/tag48.xml"/><Relationship Id="rId3" Type="http://schemas.openxmlformats.org/officeDocument/2006/relationships/slide" Target="slide18.xml"/><Relationship Id="rId2" Type="http://schemas.openxmlformats.org/officeDocument/2006/relationships/image" Target="../media/image3.png"/><Relationship Id="rId1" Type="http://schemas.openxmlformats.org/officeDocument/2006/relationships/tags" Target="../tags/tag47.xml"/></Relationships>
</file>

<file path=ppt/slides/_rels/slide36.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ags" Target="../tags/tag50.xml"/><Relationship Id="rId3" Type="http://schemas.openxmlformats.org/officeDocument/2006/relationships/slide" Target="slide18.xml"/><Relationship Id="rId2" Type="http://schemas.openxmlformats.org/officeDocument/2006/relationships/image" Target="../media/image3.png"/><Relationship Id="rId1" Type="http://schemas.openxmlformats.org/officeDocument/2006/relationships/tags" Target="../tags/tag49.xml"/></Relationships>
</file>

<file path=ppt/slides/_rels/slide37.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ags" Target="../tags/tag52.xml"/><Relationship Id="rId3" Type="http://schemas.openxmlformats.org/officeDocument/2006/relationships/slide" Target="slide18.xml"/><Relationship Id="rId2" Type="http://schemas.openxmlformats.org/officeDocument/2006/relationships/image" Target="../media/image3.png"/><Relationship Id="rId1" Type="http://schemas.openxmlformats.org/officeDocument/2006/relationships/tags" Target="../tags/tag51.xml"/></Relationships>
</file>

<file path=ppt/slides/_rels/slide38.xml.rels><?xml version="1.0" encoding="UTF-8" standalone="yes"?>
<Relationships xmlns="http://schemas.openxmlformats.org/package/2006/relationships"><Relationship Id="rId5" Type="http://schemas.openxmlformats.org/officeDocument/2006/relationships/slideLayout" Target="../slideLayouts/slideLayout18.xml"/><Relationship Id="rId4" Type="http://schemas.openxmlformats.org/officeDocument/2006/relationships/image" Target="../media/image11.png"/><Relationship Id="rId3" Type="http://schemas.openxmlformats.org/officeDocument/2006/relationships/tags" Target="../tags/tag54.xml"/><Relationship Id="rId2" Type="http://schemas.openxmlformats.org/officeDocument/2006/relationships/image" Target="../media/image3.png"/><Relationship Id="rId1" Type="http://schemas.openxmlformats.org/officeDocument/2006/relationships/tags" Target="../tags/tag53.xml"/></Relationships>
</file>

<file path=ppt/slides/_rels/slide39.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tags" Target="../tags/tag59.xml"/><Relationship Id="rId5" Type="http://schemas.openxmlformats.org/officeDocument/2006/relationships/tags" Target="../tags/tag58.xml"/><Relationship Id="rId4" Type="http://schemas.openxmlformats.org/officeDocument/2006/relationships/tags" Target="../tags/tag57.xml"/><Relationship Id="rId3" Type="http://schemas.openxmlformats.org/officeDocument/2006/relationships/tags" Target="../tags/tag56.xml"/><Relationship Id="rId2" Type="http://schemas.openxmlformats.org/officeDocument/2006/relationships/image" Target="../media/image3.png"/><Relationship Id="rId1" Type="http://schemas.openxmlformats.org/officeDocument/2006/relationships/tags" Target="../tags/tag55.xml"/></Relationships>
</file>

<file path=ppt/slides/_rels/slide4.xml.rels><?xml version="1.0" encoding="UTF-8" standalone="yes"?>
<Relationships xmlns="http://schemas.openxmlformats.org/package/2006/relationships"><Relationship Id="rId4" Type="http://schemas.openxmlformats.org/officeDocument/2006/relationships/slideLayout" Target="../slideLayouts/slideLayout18.xml"/><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tags" Target="../tags/tag2.xml"/></Relationships>
</file>

<file path=ppt/slides/_rels/slide40.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tags" Target="../tags/tag64.xml"/><Relationship Id="rId6" Type="http://schemas.openxmlformats.org/officeDocument/2006/relationships/tags" Target="../tags/tag63.xml"/><Relationship Id="rId5" Type="http://schemas.openxmlformats.org/officeDocument/2006/relationships/tags" Target="../tags/tag62.xml"/><Relationship Id="rId4" Type="http://schemas.openxmlformats.org/officeDocument/2006/relationships/tags" Target="../tags/tag61.xml"/><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tags" Target="../tags/tag60.xml"/></Relationships>
</file>

<file path=ppt/slides/_rels/slide41.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tags" Target="../tags/tag69.xml"/><Relationship Id="rId7" Type="http://schemas.openxmlformats.org/officeDocument/2006/relationships/tags" Target="../tags/tag68.xml"/><Relationship Id="rId6" Type="http://schemas.openxmlformats.org/officeDocument/2006/relationships/tags" Target="../tags/tag67.xml"/><Relationship Id="rId5" Type="http://schemas.openxmlformats.org/officeDocument/2006/relationships/tags" Target="../tags/tag66.xml"/><Relationship Id="rId4" Type="http://schemas.openxmlformats.org/officeDocument/2006/relationships/image" Target="../media/image14.png"/><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tags" Target="../tags/tag65.xml"/></Relationships>
</file>

<file path=ppt/slides/_rels/slide42.xml.rels><?xml version="1.0" encoding="UTF-8" standalone="yes"?>
<Relationships xmlns="http://schemas.openxmlformats.org/package/2006/relationships"><Relationship Id="rId9" Type="http://schemas.openxmlformats.org/officeDocument/2006/relationships/tags" Target="../tags/tag73.xml"/><Relationship Id="rId8" Type="http://schemas.openxmlformats.org/officeDocument/2006/relationships/tags" Target="../tags/tag72.xml"/><Relationship Id="rId7" Type="http://schemas.openxmlformats.org/officeDocument/2006/relationships/tags" Target="../tags/tag71.xml"/><Relationship Id="rId6" Type="http://schemas.openxmlformats.org/officeDocument/2006/relationships/image" Target="../media/image17.jpeg"/><Relationship Id="rId5" Type="http://schemas.openxmlformats.org/officeDocument/2006/relationships/image" Target="../media/image16.jpeg"/><Relationship Id="rId4" Type="http://schemas.openxmlformats.org/officeDocument/2006/relationships/image" Target="../media/image15.png"/><Relationship Id="rId3" Type="http://schemas.openxmlformats.org/officeDocument/2006/relationships/image" Target="../media/image13.png"/><Relationship Id="rId2" Type="http://schemas.openxmlformats.org/officeDocument/2006/relationships/image" Target="../media/image3.png"/><Relationship Id="rId11" Type="http://schemas.openxmlformats.org/officeDocument/2006/relationships/slideLayout" Target="../slideLayouts/slideLayout2.xml"/><Relationship Id="rId10" Type="http://schemas.openxmlformats.org/officeDocument/2006/relationships/tags" Target="../tags/tag74.xml"/><Relationship Id="rId1" Type="http://schemas.openxmlformats.org/officeDocument/2006/relationships/tags" Target="../tags/tag70.xml"/></Relationships>
</file>

<file path=ppt/slides/_rels/slide43.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tags" Target="../tags/tag79.xml"/><Relationship Id="rId6" Type="http://schemas.openxmlformats.org/officeDocument/2006/relationships/tags" Target="../tags/tag78.xml"/><Relationship Id="rId5" Type="http://schemas.openxmlformats.org/officeDocument/2006/relationships/tags" Target="../tags/tag77.xml"/><Relationship Id="rId4" Type="http://schemas.openxmlformats.org/officeDocument/2006/relationships/tags" Target="../tags/tag76.xml"/><Relationship Id="rId3" Type="http://schemas.openxmlformats.org/officeDocument/2006/relationships/image" Target="../media/image18.jpeg"/><Relationship Id="rId2" Type="http://schemas.openxmlformats.org/officeDocument/2006/relationships/image" Target="../media/image3.png"/><Relationship Id="rId1" Type="http://schemas.openxmlformats.org/officeDocument/2006/relationships/tags" Target="../tags/tag75.xml"/></Relationships>
</file>

<file path=ppt/slides/_rels/slide44.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tags" Target="../tags/tag84.xml"/><Relationship Id="rId6" Type="http://schemas.openxmlformats.org/officeDocument/2006/relationships/tags" Target="../tags/tag83.xml"/><Relationship Id="rId5" Type="http://schemas.openxmlformats.org/officeDocument/2006/relationships/tags" Target="../tags/tag82.xml"/><Relationship Id="rId4" Type="http://schemas.openxmlformats.org/officeDocument/2006/relationships/tags" Target="../tags/tag81.xml"/><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tags" Target="../tags/tag80.xml"/></Relationships>
</file>

<file path=ppt/slides/_rels/slide45.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ags" Target="../tags/tag87.xml"/><Relationship Id="rId3" Type="http://schemas.openxmlformats.org/officeDocument/2006/relationships/tags" Target="../tags/tag86.xml"/><Relationship Id="rId2" Type="http://schemas.openxmlformats.org/officeDocument/2006/relationships/tags" Target="../tags/tag85.xml"/><Relationship Id="rId1" Type="http://schemas.openxmlformats.org/officeDocument/2006/relationships/image" Target="../media/image19.jpeg"/></Relationships>
</file>

<file path=ppt/slides/_rels/slide46.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tags" Target="../tags/tag92.xml"/><Relationship Id="rId6" Type="http://schemas.openxmlformats.org/officeDocument/2006/relationships/tags" Target="../tags/tag91.xml"/><Relationship Id="rId5" Type="http://schemas.openxmlformats.org/officeDocument/2006/relationships/tags" Target="../tags/tag90.xml"/><Relationship Id="rId4" Type="http://schemas.openxmlformats.org/officeDocument/2006/relationships/tags" Target="../tags/tag89.xml"/><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tags" Target="../tags/tag88.xml"/></Relationships>
</file>

<file path=ppt/slides/_rels/slide47.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tags" Target="../tags/tag97.xml"/><Relationship Id="rId6" Type="http://schemas.openxmlformats.org/officeDocument/2006/relationships/tags" Target="../tags/tag96.xml"/><Relationship Id="rId5" Type="http://schemas.openxmlformats.org/officeDocument/2006/relationships/tags" Target="../tags/tag95.xml"/><Relationship Id="rId4" Type="http://schemas.openxmlformats.org/officeDocument/2006/relationships/tags" Target="../tags/tag94.xml"/><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tags" Target="../tags/tag93.xml"/></Relationships>
</file>

<file path=ppt/slides/_rels/slide48.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tags" Target="../tags/tag102.xml"/><Relationship Id="rId6" Type="http://schemas.openxmlformats.org/officeDocument/2006/relationships/tags" Target="../tags/tag101.xml"/><Relationship Id="rId5" Type="http://schemas.openxmlformats.org/officeDocument/2006/relationships/tags" Target="../tags/tag100.xml"/><Relationship Id="rId4" Type="http://schemas.openxmlformats.org/officeDocument/2006/relationships/tags" Target="../tags/tag99.xml"/><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tags" Target="../tags/tag98.xml"/></Relationships>
</file>

<file path=ppt/slides/_rels/slide49.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tags" Target="../tags/tag107.xml"/><Relationship Id="rId7" Type="http://schemas.openxmlformats.org/officeDocument/2006/relationships/tags" Target="../tags/tag106.xml"/><Relationship Id="rId6" Type="http://schemas.openxmlformats.org/officeDocument/2006/relationships/tags" Target="../tags/tag105.xml"/><Relationship Id="rId5" Type="http://schemas.openxmlformats.org/officeDocument/2006/relationships/tags" Target="../tags/tag104.xml"/><Relationship Id="rId4" Type="http://schemas.openxmlformats.org/officeDocument/2006/relationships/image" Target="../media/image15.png"/><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tags" Target="../tags/tag103.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9.xml"/><Relationship Id="rId2" Type="http://schemas.openxmlformats.org/officeDocument/2006/relationships/tags" Target="../tags/tag3.xml"/><Relationship Id="rId1" Type="http://schemas.openxmlformats.org/officeDocument/2006/relationships/image" Target="../media/image3.png"/></Relationships>
</file>

<file path=ppt/slides/_rels/slide50.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tags" Target="../tags/tag112.xml"/><Relationship Id="rId7" Type="http://schemas.openxmlformats.org/officeDocument/2006/relationships/tags" Target="../tags/tag111.xml"/><Relationship Id="rId6" Type="http://schemas.openxmlformats.org/officeDocument/2006/relationships/tags" Target="../tags/tag110.xml"/><Relationship Id="rId5" Type="http://schemas.openxmlformats.org/officeDocument/2006/relationships/tags" Target="../tags/tag109.xml"/><Relationship Id="rId4" Type="http://schemas.openxmlformats.org/officeDocument/2006/relationships/image" Target="../media/image21.png"/><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tags" Target="../tags/tag108.xml"/></Relationships>
</file>

<file path=ppt/slides/_rels/slide51.xml.rels><?xml version="1.0" encoding="UTF-8" standalone="yes"?>
<Relationships xmlns="http://schemas.openxmlformats.org/package/2006/relationships"><Relationship Id="rId9" Type="http://schemas.openxmlformats.org/officeDocument/2006/relationships/tags" Target="../tags/tag117.xml"/><Relationship Id="rId8" Type="http://schemas.openxmlformats.org/officeDocument/2006/relationships/tags" Target="../tags/tag116.xml"/><Relationship Id="rId7" Type="http://schemas.openxmlformats.org/officeDocument/2006/relationships/tags" Target="../tags/tag115.xml"/><Relationship Id="rId6" Type="http://schemas.openxmlformats.org/officeDocument/2006/relationships/tags" Target="../tags/tag114.xml"/><Relationship Id="rId5" Type="http://schemas.openxmlformats.org/officeDocument/2006/relationships/image" Target="../media/image23.jpeg"/><Relationship Id="rId4" Type="http://schemas.openxmlformats.org/officeDocument/2006/relationships/image" Target="../media/image22.jpeg"/><Relationship Id="rId3" Type="http://schemas.openxmlformats.org/officeDocument/2006/relationships/image" Target="../media/image13.png"/><Relationship Id="rId2" Type="http://schemas.openxmlformats.org/officeDocument/2006/relationships/image" Target="../media/image3.png"/><Relationship Id="rId10" Type="http://schemas.openxmlformats.org/officeDocument/2006/relationships/slideLayout" Target="../slideLayouts/slideLayout2.xml"/><Relationship Id="rId1" Type="http://schemas.openxmlformats.org/officeDocument/2006/relationships/tags" Target="../tags/tag113.xml"/></Relationships>
</file>

<file path=ppt/slides/_rels/slide52.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tags" Target="../tags/tag122.xml"/><Relationship Id="rId6" Type="http://schemas.openxmlformats.org/officeDocument/2006/relationships/tags" Target="../tags/tag121.xml"/><Relationship Id="rId5" Type="http://schemas.openxmlformats.org/officeDocument/2006/relationships/tags" Target="../tags/tag120.xml"/><Relationship Id="rId4" Type="http://schemas.openxmlformats.org/officeDocument/2006/relationships/tags" Target="../tags/tag119.xml"/><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tags" Target="../tags/tag118.xml"/></Relationships>
</file>

<file path=ppt/slides/_rels/slide53.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25.jpeg"/><Relationship Id="rId4" Type="http://schemas.openxmlformats.org/officeDocument/2006/relationships/image" Target="../media/image24.png"/><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tags" Target="../tags/tag123.xml"/></Relationships>
</file>

<file path=ppt/slides/_rels/slide54.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26.jpeg"/><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tags" Target="../tags/tag124.xml"/></Relationships>
</file>

<file path=ppt/slides/_rels/slide55.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28.jpeg"/><Relationship Id="rId4" Type="http://schemas.openxmlformats.org/officeDocument/2006/relationships/image" Target="../media/image27.jpeg"/><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tags" Target="../tags/tag125.xml"/></Relationships>
</file>

<file path=ppt/slides/_rels/slide56.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tags" Target="../tags/tag130.xml"/><Relationship Id="rId7" Type="http://schemas.openxmlformats.org/officeDocument/2006/relationships/tags" Target="../tags/tag129.xml"/><Relationship Id="rId6" Type="http://schemas.openxmlformats.org/officeDocument/2006/relationships/tags" Target="../tags/tag128.xml"/><Relationship Id="rId5" Type="http://schemas.openxmlformats.org/officeDocument/2006/relationships/tags" Target="../tags/tag127.xml"/><Relationship Id="rId4" Type="http://schemas.openxmlformats.org/officeDocument/2006/relationships/image" Target="../media/image29.jpeg"/><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tags" Target="../tags/tag126.xml"/></Relationships>
</file>

<file path=ppt/slides/_rels/slide57.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tags" Target="../tags/tag134.xml"/><Relationship Id="rId5" Type="http://schemas.openxmlformats.org/officeDocument/2006/relationships/tags" Target="../tags/tag133.xml"/><Relationship Id="rId4" Type="http://schemas.openxmlformats.org/officeDocument/2006/relationships/tags" Target="../tags/tag132.xml"/><Relationship Id="rId3" Type="http://schemas.openxmlformats.org/officeDocument/2006/relationships/image" Target="../media/image30.jpeg"/><Relationship Id="rId2" Type="http://schemas.openxmlformats.org/officeDocument/2006/relationships/image" Target="../media/image3.png"/><Relationship Id="rId1" Type="http://schemas.openxmlformats.org/officeDocument/2006/relationships/tags" Target="../tags/tag131.xml"/></Relationships>
</file>

<file path=ppt/slides/_rels/slide58.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tags" Target="../tags/tag139.xml"/><Relationship Id="rId6" Type="http://schemas.openxmlformats.org/officeDocument/2006/relationships/tags" Target="../tags/tag138.xml"/><Relationship Id="rId5" Type="http://schemas.openxmlformats.org/officeDocument/2006/relationships/tags" Target="../tags/tag137.xml"/><Relationship Id="rId4" Type="http://schemas.openxmlformats.org/officeDocument/2006/relationships/tags" Target="../tags/tag136.xml"/><Relationship Id="rId3" Type="http://schemas.openxmlformats.org/officeDocument/2006/relationships/image" Target="../media/image31.jpeg"/><Relationship Id="rId2" Type="http://schemas.openxmlformats.org/officeDocument/2006/relationships/image" Target="../media/image3.png"/><Relationship Id="rId1" Type="http://schemas.openxmlformats.org/officeDocument/2006/relationships/tags" Target="../tags/tag135.xml"/></Relationships>
</file>

<file path=ppt/slides/_rels/slide59.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tags" Target="../tags/tag144.xml"/><Relationship Id="rId6" Type="http://schemas.openxmlformats.org/officeDocument/2006/relationships/tags" Target="../tags/tag143.xml"/><Relationship Id="rId5" Type="http://schemas.openxmlformats.org/officeDocument/2006/relationships/tags" Target="../tags/tag142.xml"/><Relationship Id="rId4" Type="http://schemas.openxmlformats.org/officeDocument/2006/relationships/tags" Target="../tags/tag141.xml"/><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tags" Target="../tags/tag140.xml"/></Relationships>
</file>

<file path=ppt/slides/_rels/slide6.xml.rels><?xml version="1.0" encoding="UTF-8" standalone="yes"?>
<Relationships xmlns="http://schemas.openxmlformats.org/package/2006/relationships"><Relationship Id="rId9" Type="http://schemas.openxmlformats.org/officeDocument/2006/relationships/image" Target="../media/image7.png"/><Relationship Id="rId8" Type="http://schemas.openxmlformats.org/officeDocument/2006/relationships/tags" Target="../tags/tag8.xml"/><Relationship Id="rId7" Type="http://schemas.openxmlformats.org/officeDocument/2006/relationships/tags" Target="../tags/tag7.xml"/><Relationship Id="rId6" Type="http://schemas.openxmlformats.org/officeDocument/2006/relationships/image" Target="../media/image6.jpeg"/><Relationship Id="rId5" Type="http://schemas.openxmlformats.org/officeDocument/2006/relationships/tags" Target="../tags/tag6.xml"/><Relationship Id="rId4" Type="http://schemas.openxmlformats.org/officeDocument/2006/relationships/image" Target="../media/image5.jpeg"/><Relationship Id="rId3" Type="http://schemas.openxmlformats.org/officeDocument/2006/relationships/tags" Target="../tags/tag5.xml"/><Relationship Id="rId2" Type="http://schemas.openxmlformats.org/officeDocument/2006/relationships/image" Target="../media/image3.png"/><Relationship Id="rId10" Type="http://schemas.openxmlformats.org/officeDocument/2006/relationships/slideLayout" Target="../slideLayouts/slideLayout29.xml"/><Relationship Id="rId1" Type="http://schemas.openxmlformats.org/officeDocument/2006/relationships/tags" Target="../tags/tag4.xml"/></Relationships>
</file>

<file path=ppt/slides/_rels/slide60.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tags" Target="../tags/tag149.xml"/><Relationship Id="rId6" Type="http://schemas.openxmlformats.org/officeDocument/2006/relationships/tags" Target="../tags/tag148.xml"/><Relationship Id="rId5" Type="http://schemas.openxmlformats.org/officeDocument/2006/relationships/tags" Target="../tags/tag147.xml"/><Relationship Id="rId4" Type="http://schemas.openxmlformats.org/officeDocument/2006/relationships/tags" Target="../tags/tag146.xml"/><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tags" Target="../tags/tag145.xml"/></Relationships>
</file>

<file path=ppt/slides/_rels/slide61.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tags" Target="../tags/tag154.xml"/><Relationship Id="rId6" Type="http://schemas.openxmlformats.org/officeDocument/2006/relationships/tags" Target="../tags/tag153.xml"/><Relationship Id="rId5" Type="http://schemas.openxmlformats.org/officeDocument/2006/relationships/tags" Target="../tags/tag152.xml"/><Relationship Id="rId4" Type="http://schemas.openxmlformats.org/officeDocument/2006/relationships/tags" Target="../tags/tag151.xml"/><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tags" Target="../tags/tag150.xml"/></Relationships>
</file>

<file path=ppt/slides/_rels/slide62.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tags" Target="../tags/tag159.xml"/><Relationship Id="rId6" Type="http://schemas.openxmlformats.org/officeDocument/2006/relationships/tags" Target="../tags/tag158.xml"/><Relationship Id="rId5" Type="http://schemas.openxmlformats.org/officeDocument/2006/relationships/tags" Target="../tags/tag157.xml"/><Relationship Id="rId4" Type="http://schemas.openxmlformats.org/officeDocument/2006/relationships/tags" Target="../tags/tag156.xml"/><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tags" Target="../tags/tag155.xml"/></Relationships>
</file>

<file path=ppt/slides/_rels/slide63.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tags" Target="../tags/tag164.xml"/><Relationship Id="rId6" Type="http://schemas.openxmlformats.org/officeDocument/2006/relationships/tags" Target="../tags/tag163.xml"/><Relationship Id="rId5" Type="http://schemas.openxmlformats.org/officeDocument/2006/relationships/tags" Target="../tags/tag162.xml"/><Relationship Id="rId4" Type="http://schemas.openxmlformats.org/officeDocument/2006/relationships/tags" Target="../tags/tag161.xml"/><Relationship Id="rId3" Type="http://schemas.openxmlformats.org/officeDocument/2006/relationships/slide" Target="slide40.xml"/><Relationship Id="rId2" Type="http://schemas.openxmlformats.org/officeDocument/2006/relationships/image" Target="../media/image3.png"/><Relationship Id="rId1" Type="http://schemas.openxmlformats.org/officeDocument/2006/relationships/tags" Target="../tags/tag160.xml"/></Relationships>
</file>

<file path=ppt/slides/_rels/slide64.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tags" Target="../tags/tag169.xml"/><Relationship Id="rId6" Type="http://schemas.openxmlformats.org/officeDocument/2006/relationships/tags" Target="../tags/tag168.xml"/><Relationship Id="rId5" Type="http://schemas.openxmlformats.org/officeDocument/2006/relationships/tags" Target="../tags/tag167.xml"/><Relationship Id="rId4" Type="http://schemas.openxmlformats.org/officeDocument/2006/relationships/tags" Target="../tags/tag166.xml"/><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tags" Target="../tags/tag165.xml"/></Relationships>
</file>

<file path=ppt/slides/_rels/slide65.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tags" Target="../tags/tag174.xml"/><Relationship Id="rId7" Type="http://schemas.openxmlformats.org/officeDocument/2006/relationships/tags" Target="../tags/tag173.xml"/><Relationship Id="rId6" Type="http://schemas.openxmlformats.org/officeDocument/2006/relationships/tags" Target="../tags/tag172.xml"/><Relationship Id="rId5" Type="http://schemas.openxmlformats.org/officeDocument/2006/relationships/tags" Target="../tags/tag171.xml"/><Relationship Id="rId4" Type="http://schemas.openxmlformats.org/officeDocument/2006/relationships/image" Target="../media/image32.jpeg"/><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tags" Target="../tags/tag170.xml"/></Relationships>
</file>

<file path=ppt/slides/_rels/slide66.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tags" Target="../tags/tag179.xml"/><Relationship Id="rId6" Type="http://schemas.openxmlformats.org/officeDocument/2006/relationships/tags" Target="../tags/tag178.xml"/><Relationship Id="rId5" Type="http://schemas.openxmlformats.org/officeDocument/2006/relationships/tags" Target="../tags/tag177.xml"/><Relationship Id="rId4" Type="http://schemas.openxmlformats.org/officeDocument/2006/relationships/tags" Target="../tags/tag176.xml"/><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tags" Target="../tags/tag175.xml"/></Relationships>
</file>

<file path=ppt/slides/_rels/slide67.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tags" Target="../tags/tag184.xml"/><Relationship Id="rId6" Type="http://schemas.openxmlformats.org/officeDocument/2006/relationships/tags" Target="../tags/tag183.xml"/><Relationship Id="rId5" Type="http://schemas.openxmlformats.org/officeDocument/2006/relationships/tags" Target="../tags/tag182.xml"/><Relationship Id="rId4" Type="http://schemas.openxmlformats.org/officeDocument/2006/relationships/tags" Target="../tags/tag181.xml"/><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tags" Target="../tags/tag180.xml"/></Relationships>
</file>

<file path=ppt/slides/_rels/slide68.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tags" Target="../tags/tag189.xml"/><Relationship Id="rId6" Type="http://schemas.openxmlformats.org/officeDocument/2006/relationships/tags" Target="../tags/tag188.xml"/><Relationship Id="rId5" Type="http://schemas.openxmlformats.org/officeDocument/2006/relationships/tags" Target="../tags/tag187.xml"/><Relationship Id="rId4" Type="http://schemas.openxmlformats.org/officeDocument/2006/relationships/tags" Target="../tags/tag186.xml"/><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tags" Target="../tags/tag185.xml"/></Relationships>
</file>

<file path=ppt/slides/_rels/slide69.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tags" Target="../tags/tag194.xml"/><Relationship Id="rId6" Type="http://schemas.openxmlformats.org/officeDocument/2006/relationships/tags" Target="../tags/tag193.xml"/><Relationship Id="rId5" Type="http://schemas.openxmlformats.org/officeDocument/2006/relationships/tags" Target="../tags/tag192.xml"/><Relationship Id="rId4" Type="http://schemas.openxmlformats.org/officeDocument/2006/relationships/tags" Target="../tags/tag191.xml"/><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tags" Target="../tags/tag190.xml"/></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10.xml"/><Relationship Id="rId2" Type="http://schemas.openxmlformats.org/officeDocument/2006/relationships/image" Target="../media/image3.png"/><Relationship Id="rId1" Type="http://schemas.openxmlformats.org/officeDocument/2006/relationships/tags" Target="../tags/tag9.xml"/></Relationships>
</file>

<file path=ppt/slides/_rels/slide70.xml.rels><?xml version="1.0" encoding="UTF-8" standalone="yes"?>
<Relationships xmlns="http://schemas.openxmlformats.org/package/2006/relationships"><Relationship Id="rId9" Type="http://schemas.openxmlformats.org/officeDocument/2006/relationships/tags" Target="../tags/tag199.xml"/><Relationship Id="rId8" Type="http://schemas.openxmlformats.org/officeDocument/2006/relationships/tags" Target="../tags/tag198.xml"/><Relationship Id="rId7" Type="http://schemas.openxmlformats.org/officeDocument/2006/relationships/tags" Target="../tags/tag197.xml"/><Relationship Id="rId6" Type="http://schemas.openxmlformats.org/officeDocument/2006/relationships/tags" Target="../tags/tag196.xml"/><Relationship Id="rId5" Type="http://schemas.openxmlformats.org/officeDocument/2006/relationships/hyperlink" Target="https://baike.baidu.com/item/%E7%A9%BA%E9%97%B4/55280" TargetMode="External"/><Relationship Id="rId4" Type="http://schemas.openxmlformats.org/officeDocument/2006/relationships/hyperlink" Target="https://baike.baidu.com/item/%E6%97%B6%E9%97%B4/25651" TargetMode="External"/><Relationship Id="rId3" Type="http://schemas.openxmlformats.org/officeDocument/2006/relationships/hyperlink" Target="https://baike.baidu.com/item/%E6%B0%B8%E4%B9%85/7612377" TargetMode="External"/><Relationship Id="rId2" Type="http://schemas.openxmlformats.org/officeDocument/2006/relationships/image" Target="../media/image3.png"/><Relationship Id="rId10" Type="http://schemas.openxmlformats.org/officeDocument/2006/relationships/slideLayout" Target="../slideLayouts/slideLayout2.xml"/><Relationship Id="rId1" Type="http://schemas.openxmlformats.org/officeDocument/2006/relationships/tags" Target="../tags/tag195.xml"/></Relationships>
</file>

<file path=ppt/slides/_rels/slide7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201.xml"/><Relationship Id="rId2" Type="http://schemas.openxmlformats.org/officeDocument/2006/relationships/image" Target="../media/image3.png"/><Relationship Id="rId1" Type="http://schemas.openxmlformats.org/officeDocument/2006/relationships/tags" Target="../tags/tag200.xml"/></Relationships>
</file>

<file path=ppt/slides/_rels/slide72.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ags" Target="../tags/tag203.xml"/><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tags" Target="../tags/tag202.xml"/></Relationships>
</file>

<file path=ppt/slides/_rels/slide73.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tags" Target="../tags/tag205.xml"/><Relationship Id="rId4" Type="http://schemas.openxmlformats.org/officeDocument/2006/relationships/image" Target="../media/image15.png"/><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tags" Target="../tags/tag204.xml"/></Relationships>
</file>

<file path=ppt/slides/_rels/slide74.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tags" Target="../tags/tag207.xml"/><Relationship Id="rId4" Type="http://schemas.openxmlformats.org/officeDocument/2006/relationships/image" Target="../media/image15.png"/><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tags" Target="../tags/tag206.xml"/></Relationships>
</file>

<file path=ppt/slides/_rels/slide7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png"/><Relationship Id="rId1" Type="http://schemas.openxmlformats.org/officeDocument/2006/relationships/tags" Target="../tags/tag208.xml"/></Relationships>
</file>

<file path=ppt/slides/_rels/slide76.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tags" Target="../tags/tag211.xml"/><Relationship Id="rId4" Type="http://schemas.openxmlformats.org/officeDocument/2006/relationships/image" Target="../media/image33.png"/><Relationship Id="rId3" Type="http://schemas.openxmlformats.org/officeDocument/2006/relationships/tags" Target="../tags/tag210.xml"/><Relationship Id="rId2" Type="http://schemas.openxmlformats.org/officeDocument/2006/relationships/image" Target="../media/image3.png"/><Relationship Id="rId1" Type="http://schemas.openxmlformats.org/officeDocument/2006/relationships/tags" Target="../tags/tag209.xml"/></Relationships>
</file>

<file path=ppt/slides/_rels/slide7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213.xml"/><Relationship Id="rId2" Type="http://schemas.openxmlformats.org/officeDocument/2006/relationships/image" Target="../media/image3.png"/><Relationship Id="rId1" Type="http://schemas.openxmlformats.org/officeDocument/2006/relationships/tags" Target="../tags/tag212.xml"/></Relationships>
</file>

<file path=ppt/slides/_rels/slide78.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ags" Target="../tags/tag215.xml"/><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tags" Target="../tags/tag214.xml"/></Relationships>
</file>

<file path=ppt/slides/_rels/slide79.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tags" Target="../tags/tag217.xml"/><Relationship Id="rId4" Type="http://schemas.openxmlformats.org/officeDocument/2006/relationships/image" Target="../media/image34.jpeg"/><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tags" Target="../tags/tag216.xml"/></Relationships>
</file>

<file path=ppt/slides/_rels/slide8.xml.rels><?xml version="1.0" encoding="UTF-8" standalone="yes"?>
<Relationships xmlns="http://schemas.openxmlformats.org/package/2006/relationships"><Relationship Id="rId4" Type="http://schemas.openxmlformats.org/officeDocument/2006/relationships/slideLayout" Target="../slideLayouts/slideLayout29.xml"/><Relationship Id="rId3" Type="http://schemas.openxmlformats.org/officeDocument/2006/relationships/tags" Target="../tags/tag12.xml"/><Relationship Id="rId2" Type="http://schemas.openxmlformats.org/officeDocument/2006/relationships/image" Target="../media/image3.png"/><Relationship Id="rId1" Type="http://schemas.openxmlformats.org/officeDocument/2006/relationships/tags" Target="../tags/tag11.xml"/></Relationships>
</file>

<file path=ppt/slides/_rels/slide80.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ags" Target="../tags/tag219.xml"/><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tags" Target="../tags/tag218.xml"/></Relationships>
</file>

<file path=ppt/slides/_rels/slide81.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tags" Target="../tags/tag221.xml"/><Relationship Id="rId4" Type="http://schemas.openxmlformats.org/officeDocument/2006/relationships/image" Target="../media/image35.jpeg"/><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tags" Target="../tags/tag220.xml"/></Relationships>
</file>

<file path=ppt/slides/_rels/slide82.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ags" Target="../tags/tag223.xml"/><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tags" Target="../tags/tag222.xml"/></Relationships>
</file>

<file path=ppt/slides/_rels/slide83.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tags" Target="../tags/tag225.xml"/><Relationship Id="rId4" Type="http://schemas.openxmlformats.org/officeDocument/2006/relationships/image" Target="../media/image15.png"/><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tags" Target="../tags/tag224.xml"/></Relationships>
</file>

<file path=ppt/slides/_rels/slide84.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ags" Target="../tags/tag227.xml"/><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tags" Target="../tags/tag226.xml"/></Relationships>
</file>

<file path=ppt/slides/_rels/slide85.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tags" Target="../tags/tag229.xml"/><Relationship Id="rId4" Type="http://schemas.openxmlformats.org/officeDocument/2006/relationships/image" Target="../media/image15.png"/><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tags" Target="../tags/tag228.xml"/></Relationships>
</file>

<file path=ppt/slides/_rels/slide86.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tags" Target="../tags/tag231.xml"/><Relationship Id="rId5" Type="http://schemas.openxmlformats.org/officeDocument/2006/relationships/image" Target="../media/image37.jpeg"/><Relationship Id="rId4" Type="http://schemas.openxmlformats.org/officeDocument/2006/relationships/image" Target="../media/image15.png"/><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tags" Target="../tags/tag230.xml"/></Relationships>
</file>

<file path=ppt/slides/_rels/slide87.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tags" Target="../tags/tag233.xml"/><Relationship Id="rId4" Type="http://schemas.openxmlformats.org/officeDocument/2006/relationships/image" Target="../media/image15.png"/><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tags" Target="../tags/tag232.xml"/></Relationships>
</file>

<file path=ppt/slides/_rels/slide88.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tags" Target="../tags/tag235.xml"/><Relationship Id="rId4" Type="http://schemas.openxmlformats.org/officeDocument/2006/relationships/image" Target="../media/image15.png"/><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tags" Target="../tags/tag234.xml"/></Relationships>
</file>

<file path=ppt/slides/_rels/slide89.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tags" Target="../tags/tag237.xml"/><Relationship Id="rId4" Type="http://schemas.openxmlformats.org/officeDocument/2006/relationships/image" Target="../media/image38.png"/><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tags" Target="../tags/tag236.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13.xml"/><Relationship Id="rId1" Type="http://schemas.openxmlformats.org/officeDocument/2006/relationships/image" Target="../media/image3.png"/></Relationships>
</file>

<file path=ppt/slides/_rels/slide90.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tags" Target="../tags/tag239.xml"/><Relationship Id="rId5" Type="http://schemas.openxmlformats.org/officeDocument/2006/relationships/image" Target="../media/image38.png"/><Relationship Id="rId4" Type="http://schemas.openxmlformats.org/officeDocument/2006/relationships/image" Target="../media/image15.png"/><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tags" Target="../tags/tag238.xml"/></Relationships>
</file>

<file path=ppt/slides/_rels/slide9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241.xml"/><Relationship Id="rId2" Type="http://schemas.openxmlformats.org/officeDocument/2006/relationships/image" Target="../media/image3.png"/><Relationship Id="rId1" Type="http://schemas.openxmlformats.org/officeDocument/2006/relationships/tags" Target="../tags/tag240.xml"/></Relationships>
</file>

<file path=ppt/slides/_rels/slide92.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ags" Target="../tags/tag243.xml"/><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tags" Target="../tags/tag242.xml"/></Relationships>
</file>

<file path=ppt/slides/_rels/slide93.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ags" Target="../tags/tag245.xml"/><Relationship Id="rId3" Type="http://schemas.openxmlformats.org/officeDocument/2006/relationships/image" Target="../media/image39.jpeg"/><Relationship Id="rId2" Type="http://schemas.openxmlformats.org/officeDocument/2006/relationships/image" Target="../media/image3.png"/><Relationship Id="rId1" Type="http://schemas.openxmlformats.org/officeDocument/2006/relationships/tags" Target="../tags/tag244.xml"/></Relationships>
</file>

<file path=ppt/slides/_rels/slide94.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3.png"/><Relationship Id="rId3" Type="http://schemas.openxmlformats.org/officeDocument/2006/relationships/tags" Target="../tags/tag247.xml"/><Relationship Id="rId2" Type="http://schemas.openxmlformats.org/officeDocument/2006/relationships/image" Target="../media/image3.png"/><Relationship Id="rId1" Type="http://schemas.openxmlformats.org/officeDocument/2006/relationships/tags" Target="../tags/tag246.xml"/></Relationships>
</file>

<file path=ppt/slides/_rels/slide95.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3.png"/><Relationship Id="rId3" Type="http://schemas.openxmlformats.org/officeDocument/2006/relationships/tags" Target="../tags/tag249.xml"/><Relationship Id="rId2" Type="http://schemas.openxmlformats.org/officeDocument/2006/relationships/image" Target="../media/image3.png"/><Relationship Id="rId1" Type="http://schemas.openxmlformats.org/officeDocument/2006/relationships/tags" Target="../tags/tag248.xml"/></Relationships>
</file>

<file path=ppt/slides/_rels/slide96.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3.png"/><Relationship Id="rId3" Type="http://schemas.openxmlformats.org/officeDocument/2006/relationships/tags" Target="../tags/tag251.xml"/><Relationship Id="rId2" Type="http://schemas.openxmlformats.org/officeDocument/2006/relationships/image" Target="../media/image3.png"/><Relationship Id="rId1" Type="http://schemas.openxmlformats.org/officeDocument/2006/relationships/tags" Target="../tags/tag250.xml"/></Relationships>
</file>

<file path=ppt/slides/_rels/slide97.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ags" Target="../tags/tag253.xml"/><Relationship Id="rId3" Type="http://schemas.openxmlformats.org/officeDocument/2006/relationships/image" Target="../media/image40.jpeg"/><Relationship Id="rId2" Type="http://schemas.openxmlformats.org/officeDocument/2006/relationships/image" Target="../media/image3.png"/><Relationship Id="rId1" Type="http://schemas.openxmlformats.org/officeDocument/2006/relationships/tags" Target="../tags/tag252.xml"/></Relationships>
</file>

<file path=ppt/slides/_rels/slide98.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tags" Target="../tags/tag255.xml"/><Relationship Id="rId4" Type="http://schemas.openxmlformats.org/officeDocument/2006/relationships/image" Target="../media/image41.jpeg"/><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tags" Target="../tags/tag254.xml"/></Relationships>
</file>

<file path=ppt/slides/_rels/slide9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257.xml"/><Relationship Id="rId2" Type="http://schemas.openxmlformats.org/officeDocument/2006/relationships/image" Target="../media/image3.png"/><Relationship Id="rId1" Type="http://schemas.openxmlformats.org/officeDocument/2006/relationships/tags" Target="../tags/tag25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图片 31" descr="形状, 圆圈&#10;&#10;描述已自动生成"/>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grpSp>
        <p:nvGrpSpPr>
          <p:cNvPr id="5" name="组合 4"/>
          <p:cNvGrpSpPr/>
          <p:nvPr/>
        </p:nvGrpSpPr>
        <p:grpSpPr>
          <a:xfrm>
            <a:off x="354637" y="1955450"/>
            <a:ext cx="3016545" cy="2947100"/>
            <a:chOff x="1007139" y="1464267"/>
            <a:chExt cx="4022060" cy="3929467"/>
          </a:xfrm>
        </p:grpSpPr>
        <p:grpSp>
          <p:nvGrpSpPr>
            <p:cNvPr id="6" name="组合 5"/>
            <p:cNvGrpSpPr/>
            <p:nvPr/>
          </p:nvGrpSpPr>
          <p:grpSpPr>
            <a:xfrm>
              <a:off x="1099732" y="1464267"/>
              <a:ext cx="3929467" cy="3929467"/>
              <a:chOff x="1099732" y="1318808"/>
              <a:chExt cx="3929467" cy="3929467"/>
            </a:xfrm>
          </p:grpSpPr>
          <p:grpSp>
            <p:nvGrpSpPr>
              <p:cNvPr id="11" name="组合 10"/>
              <p:cNvGrpSpPr/>
              <p:nvPr/>
            </p:nvGrpSpPr>
            <p:grpSpPr>
              <a:xfrm>
                <a:off x="1428930" y="1648006"/>
                <a:ext cx="3271071" cy="3271071"/>
                <a:chOff x="1283473" y="1793465"/>
                <a:chExt cx="3271071" cy="3271071"/>
              </a:xfrm>
            </p:grpSpPr>
            <p:sp>
              <p:nvSpPr>
                <p:cNvPr id="18" name="椭圆 17"/>
                <p:cNvSpPr/>
                <p:nvPr/>
              </p:nvSpPr>
              <p:spPr>
                <a:xfrm>
                  <a:off x="1283473" y="1793465"/>
                  <a:ext cx="3271071" cy="3271071"/>
                </a:xfrm>
                <a:prstGeom prst="ellipse">
                  <a:avLst/>
                </a:prstGeom>
                <a:solidFill>
                  <a:schemeClr val="bg1"/>
                </a:solidFill>
                <a:ln>
                  <a:noFill/>
                </a:ln>
                <a:effectLst>
                  <a:outerShdw blurRad="762000" algn="ctr" rotWithShape="0">
                    <a:schemeClr val="bg1">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prstClr val="white"/>
                    </a:solidFill>
                    <a:effectLst/>
                    <a:uLnTx/>
                    <a:uFillTx/>
                    <a:latin typeface="思源宋体 CN" panose="02020400000000000000" pitchFamily="18" charset="-122"/>
                    <a:ea typeface="思源宋体 CN" panose="02020400000000000000" pitchFamily="18" charset="-122"/>
                    <a:cs typeface="思源宋体 CN Heavy" panose="02020900000000000000" pitchFamily="18" charset="-122"/>
                  </a:endParaRPr>
                </a:p>
              </p:txBody>
            </p:sp>
            <p:pic>
              <p:nvPicPr>
                <p:cNvPr id="19" name="图片 18"/>
                <p:cNvPicPr>
                  <a:picLocks noChangeAspect="1"/>
                </p:cNvPicPr>
                <p:nvPr/>
              </p:nvPicPr>
              <p:blipFill rotWithShape="1">
                <a:blip r:embed="rId2">
                  <a:extLst>
                    <a:ext uri="{28A0092B-C50C-407E-A947-70E740481C1C}">
                      <a14:useLocalDpi xmlns:a14="http://schemas.microsoft.com/office/drawing/2010/main" val="0"/>
                    </a:ext>
                  </a:extLst>
                </a:blip>
                <a:srcRect/>
                <a:stretch>
                  <a:fillRect/>
                </a:stretch>
              </p:blipFill>
              <p:spPr>
                <a:xfrm>
                  <a:off x="1520556" y="2030548"/>
                  <a:ext cx="2796904" cy="2796904"/>
                </a:xfrm>
                <a:prstGeom prst="ellipse">
                  <a:avLst/>
                </a:prstGeom>
              </p:spPr>
            </p:pic>
          </p:grpSp>
          <p:sp>
            <p:nvSpPr>
              <p:cNvPr id="12" name="弧形 11"/>
              <p:cNvSpPr/>
              <p:nvPr/>
            </p:nvSpPr>
            <p:spPr>
              <a:xfrm>
                <a:off x="1099732" y="1318808"/>
                <a:ext cx="3929467" cy="3929467"/>
              </a:xfrm>
              <a:prstGeom prst="arc">
                <a:avLst>
                  <a:gd name="adj1" fmla="val 187512"/>
                  <a:gd name="adj2" fmla="val 16765207"/>
                </a:avLst>
              </a:prstGeom>
              <a:ln w="19050" cap="rnd">
                <a:solidFill>
                  <a:srgbClr val="FF9101"/>
                </a:solidFill>
                <a:prstDash val="solid"/>
                <a:headEnd type="triangle" w="lg" len="lg"/>
                <a:tailEnd type="oval" w="lg" len="lg"/>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prstClr val="black"/>
                  </a:solidFill>
                  <a:effectLst/>
                  <a:uLnTx/>
                  <a:uFillTx/>
                  <a:latin typeface="思源宋体 CN" panose="02020400000000000000" pitchFamily="18" charset="-122"/>
                  <a:ea typeface="思源宋体 CN" panose="02020400000000000000" pitchFamily="18" charset="-122"/>
                  <a:cs typeface="思源宋体 CN Heavy" panose="02020900000000000000" pitchFamily="18" charset="-122"/>
                </a:endParaRPr>
              </a:p>
            </p:txBody>
          </p:sp>
        </p:grpSp>
        <p:grpSp>
          <p:nvGrpSpPr>
            <p:cNvPr id="7" name="组合 6"/>
            <p:cNvGrpSpPr/>
            <p:nvPr/>
          </p:nvGrpSpPr>
          <p:grpSpPr>
            <a:xfrm>
              <a:off x="1007139" y="4086103"/>
              <a:ext cx="1284707" cy="1164057"/>
              <a:chOff x="1007139" y="4086103"/>
              <a:chExt cx="1284707" cy="1164057"/>
            </a:xfrm>
          </p:grpSpPr>
          <p:sp>
            <p:nvSpPr>
              <p:cNvPr id="8" name="椭圆 7"/>
              <p:cNvSpPr/>
              <p:nvPr/>
            </p:nvSpPr>
            <p:spPr>
              <a:xfrm>
                <a:off x="1127789" y="4086103"/>
                <a:ext cx="1164057" cy="1164057"/>
              </a:xfrm>
              <a:prstGeom prst="ellipse">
                <a:avLst/>
              </a:prstGeom>
              <a:solidFill>
                <a:schemeClr val="bg1"/>
              </a:solidFill>
              <a:ln>
                <a:noFill/>
              </a:ln>
              <a:effectLst>
                <a:outerShdw blurRad="762000" algn="ctr" rotWithShape="0">
                  <a:schemeClr val="bg1">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prstClr val="black">
                      <a:lumMod val="65000"/>
                      <a:lumOff val="35000"/>
                    </a:prstClr>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9" name="文本框 8"/>
              <p:cNvSpPr txBox="1"/>
              <p:nvPr/>
            </p:nvSpPr>
            <p:spPr>
              <a:xfrm>
                <a:off x="1007139" y="4373123"/>
                <a:ext cx="1284605" cy="86021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1200" cap="none" spc="0" normalizeH="0" baseline="0" noProof="0" dirty="0">
                    <a:ln>
                      <a:noFill/>
                    </a:ln>
                    <a:solidFill>
                      <a:prstClr val="black">
                        <a:lumMod val="65000"/>
                        <a:lumOff val="35000"/>
                      </a:prstClr>
                    </a:solidFill>
                    <a:effectLst/>
                    <a:uLnTx/>
                    <a:uFillTx/>
                    <a:latin typeface="思源宋体 CN" panose="02020400000000000000" pitchFamily="18" charset="-122"/>
                    <a:ea typeface="思源宋体 CN" panose="02020400000000000000" pitchFamily="18" charset="-122"/>
                    <a:cs typeface="思源宋体 CN Heavy" panose="02020900000000000000" pitchFamily="18" charset="-122"/>
                  </a:rPr>
                  <a:t>2021</a:t>
                </a:r>
                <a:r>
                  <a:rPr kumimoji="0" lang="zh-CN" altLang="en-US" sz="1800" b="1" i="0" u="none" strike="noStrike" kern="1200" cap="none" spc="0" normalizeH="0" baseline="0" noProof="0" dirty="0">
                    <a:ln>
                      <a:noFill/>
                    </a:ln>
                    <a:solidFill>
                      <a:prstClr val="black">
                        <a:lumMod val="65000"/>
                        <a:lumOff val="35000"/>
                      </a:prstClr>
                    </a:solidFill>
                    <a:effectLst/>
                    <a:uLnTx/>
                    <a:uFillTx/>
                    <a:latin typeface="思源宋体 CN" panose="02020400000000000000" pitchFamily="18" charset="-122"/>
                    <a:ea typeface="思源宋体 CN" panose="02020400000000000000" pitchFamily="18" charset="-122"/>
                    <a:cs typeface="思源宋体 CN Heavy" panose="02020900000000000000" pitchFamily="18" charset="-122"/>
                  </a:rPr>
                  <a:t>级人</a:t>
                </a:r>
                <a:r>
                  <a:rPr kumimoji="0" lang="zh-CN" altLang="en-US" sz="1800" b="1" i="0" u="none" strike="noStrike" kern="1200" cap="none" spc="0" normalizeH="0" baseline="0" noProof="0" dirty="0">
                    <a:ln>
                      <a:noFill/>
                    </a:ln>
                    <a:solidFill>
                      <a:prstClr val="black">
                        <a:lumMod val="65000"/>
                        <a:lumOff val="35000"/>
                      </a:prstClr>
                    </a:solidFill>
                    <a:effectLst/>
                    <a:uLnTx/>
                    <a:uFillTx/>
                    <a:latin typeface="思源宋体 CN" panose="02020400000000000000" pitchFamily="18" charset="-122"/>
                    <a:ea typeface="思源宋体 CN" panose="02020400000000000000" pitchFamily="18" charset="-122"/>
                    <a:cs typeface="思源宋体 CN Heavy" panose="02020900000000000000" pitchFamily="18" charset="-122"/>
                  </a:rPr>
                  <a:t>城</a:t>
                </a:r>
                <a:endParaRPr kumimoji="0" lang="zh-CN" altLang="en-US" sz="1800" b="1" i="0" u="none" strike="noStrike" kern="1200" cap="none" spc="0" normalizeH="0" baseline="0" noProof="0" dirty="0">
                  <a:ln>
                    <a:noFill/>
                  </a:ln>
                  <a:solidFill>
                    <a:prstClr val="black">
                      <a:lumMod val="65000"/>
                      <a:lumOff val="35000"/>
                    </a:prstClr>
                  </a:solidFill>
                  <a:effectLst/>
                  <a:uLnTx/>
                  <a:uFillTx/>
                  <a:latin typeface="思源宋体 CN" panose="02020400000000000000" pitchFamily="18" charset="-122"/>
                  <a:ea typeface="思源宋体 CN" panose="02020400000000000000" pitchFamily="18" charset="-122"/>
                  <a:cs typeface="思源宋体 CN Heavy" panose="02020900000000000000" pitchFamily="18" charset="-122"/>
                </a:endParaRPr>
              </a:p>
            </p:txBody>
          </p:sp>
        </p:grpSp>
      </p:grpSp>
      <p:sp>
        <p:nvSpPr>
          <p:cNvPr id="20" name="文本框 19"/>
          <p:cNvSpPr txBox="1"/>
          <p:nvPr/>
        </p:nvSpPr>
        <p:spPr>
          <a:xfrm>
            <a:off x="3473312" y="2074365"/>
            <a:ext cx="5252723" cy="460375"/>
          </a:xfrm>
          <a:prstGeom prst="rect">
            <a:avLst/>
          </a:prstGeom>
          <a:noFill/>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srgbClr val="FF0000"/>
                </a:solidFill>
                <a:effectLst/>
                <a:uLnTx/>
                <a:uFillTx/>
                <a:latin typeface="微软雅黑" panose="020B0503020204020204" charset="-122"/>
                <a:ea typeface="微软雅黑" panose="020B0503020204020204" charset="-122"/>
              </a:rPr>
              <a:t>人文地理学</a:t>
            </a:r>
            <a:endParaRPr kumimoji="0" lang="zh-CN" altLang="en-US" sz="2400" b="1" i="0" u="none" strike="noStrike" kern="1200" cap="none" spc="0" normalizeH="0" baseline="0" noProof="0" dirty="0">
              <a:ln>
                <a:noFill/>
              </a:ln>
              <a:solidFill>
                <a:srgbClr val="FF0000"/>
              </a:solidFill>
              <a:effectLst/>
              <a:uLnTx/>
              <a:uFillTx/>
              <a:latin typeface="微软雅黑" panose="020B0503020204020204" charset="-122"/>
              <a:ea typeface="微软雅黑" panose="020B0503020204020204" charset="-122"/>
            </a:endParaRPr>
          </a:p>
        </p:txBody>
      </p:sp>
      <p:sp>
        <p:nvSpPr>
          <p:cNvPr id="21" name="文本框 20"/>
          <p:cNvSpPr txBox="1"/>
          <p:nvPr/>
        </p:nvSpPr>
        <p:spPr>
          <a:xfrm>
            <a:off x="2483485" y="3081655"/>
            <a:ext cx="6482080" cy="829945"/>
          </a:xfrm>
          <a:prstGeom prst="rect">
            <a:avLst/>
          </a:prstGeom>
          <a:noFill/>
        </p:spPr>
        <p:txBody>
          <a:bodyPr wrap="square">
            <a:spAutoFit/>
          </a:bodyPr>
          <a:lstStyle/>
          <a:p>
            <a:pPr algn="ctr"/>
            <a:r>
              <a:rPr lang="zh-CN" altLang="en-US" sz="4800" b="1" dirty="0">
                <a:solidFill>
                  <a:srgbClr val="1402BE"/>
                </a:solidFill>
                <a:latin typeface="华文楷体" panose="02010600040101010101" charset="-122"/>
                <a:ea typeface="华文楷体" panose="02010600040101010101" charset="-122"/>
                <a:cs typeface="华文楷体" panose="02010600040101010101" charset="-122"/>
              </a:rPr>
              <a:t>第四章</a:t>
            </a:r>
            <a:r>
              <a:rPr lang="en-US" altLang="zh-CN" sz="4800" b="1" dirty="0">
                <a:solidFill>
                  <a:srgbClr val="1402BE"/>
                </a:solidFill>
                <a:latin typeface="华文楷体" panose="02010600040101010101" charset="-122"/>
                <a:ea typeface="华文楷体" panose="02010600040101010101" charset="-122"/>
                <a:cs typeface="华文楷体" panose="02010600040101010101" charset="-122"/>
              </a:rPr>
              <a:t> </a:t>
            </a:r>
            <a:r>
              <a:rPr lang="zh-CN" altLang="en-US" sz="4800" b="1" dirty="0">
                <a:solidFill>
                  <a:srgbClr val="1402BE"/>
                </a:solidFill>
                <a:latin typeface="华文楷体" panose="02010600040101010101" charset="-122"/>
                <a:ea typeface="华文楷体" panose="02010600040101010101" charset="-122"/>
                <a:cs typeface="华文楷体" panose="02010600040101010101" charset="-122"/>
              </a:rPr>
              <a:t>人口人种民族</a:t>
            </a:r>
            <a:endParaRPr lang="zh-CN" altLang="en-US" sz="4800" b="1" dirty="0">
              <a:solidFill>
                <a:srgbClr val="1402BE"/>
              </a:solidFill>
              <a:latin typeface="华文楷体" panose="02010600040101010101" charset="-122"/>
              <a:ea typeface="华文楷体" panose="02010600040101010101" charset="-122"/>
              <a:cs typeface="华文楷体" panose="02010600040101010101" charset="-122"/>
            </a:endParaRPr>
          </a:p>
        </p:txBody>
      </p:sp>
    </p:spTree>
  </p:cSld>
  <p:clrMapOvr>
    <a:masterClrMapping/>
  </p:clrMapOvr>
  <mc:AlternateContent xmlns:mc="http://schemas.openxmlformats.org/markup-compatibility/2006">
    <mc:Choice xmlns:p14="http://schemas.microsoft.com/office/powerpoint/2010/main" Requires="p14">
      <p:transition spd="slow" p14:dur="2500" advClick="0">
        <p:checker/>
      </p:transition>
    </mc:Choice>
    <mc:Fallback>
      <p:transition spd="slow" advClick="0">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250" fill="hold"/>
                                        <p:tgtEl>
                                          <p:spTgt spid="5"/>
                                        </p:tgtEl>
                                        <p:attrNameLst>
                                          <p:attrName>ppt_x</p:attrName>
                                        </p:attrNameLst>
                                      </p:cBhvr>
                                      <p:tavLst>
                                        <p:tav tm="0">
                                          <p:val>
                                            <p:strVal val="0-#ppt_w/2"/>
                                          </p:val>
                                        </p:tav>
                                        <p:tav tm="100000">
                                          <p:val>
                                            <p:strVal val="#ppt_x"/>
                                          </p:val>
                                        </p:tav>
                                      </p:tavLst>
                                    </p:anim>
                                    <p:anim calcmode="lin" valueType="num">
                                      <p:cBhvr additive="base">
                                        <p:cTn id="8" dur="125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1500"/>
                            </p:stCondLst>
                            <p:childTnLst>
                              <p:par>
                                <p:cTn id="10" presetID="22" presetClass="entr" presetSubtype="8" fill="hold" grpId="0" nodeType="after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wipe(left)">
                                      <p:cBhvr>
                                        <p:cTn id="12" dur="500"/>
                                        <p:tgtEl>
                                          <p:spTgt spid="20"/>
                                        </p:tgtEl>
                                      </p:cBhvr>
                                    </p:animEffect>
                                  </p:childTnLst>
                                </p:cTn>
                              </p:par>
                            </p:childTnLst>
                          </p:cTn>
                        </p:par>
                        <p:par>
                          <p:cTn id="13" fill="hold">
                            <p:stCondLst>
                              <p:cond delay="2000"/>
                            </p:stCondLst>
                            <p:childTnLst>
                              <p:par>
                                <p:cTn id="14" presetID="2" presetClass="entr" presetSubtype="4" decel="100000" fill="hold" grpId="0" nodeType="afterEffect">
                                  <p:stCondLst>
                                    <p:cond delay="0"/>
                                  </p:stCondLst>
                                  <p:childTnLst>
                                    <p:set>
                                      <p:cBhvr>
                                        <p:cTn id="15" dur="1" fill="hold">
                                          <p:stCondLst>
                                            <p:cond delay="0"/>
                                          </p:stCondLst>
                                        </p:cTn>
                                        <p:tgtEl>
                                          <p:spTgt spid="21"/>
                                        </p:tgtEl>
                                        <p:attrNameLst>
                                          <p:attrName>style.visibility</p:attrName>
                                        </p:attrNameLst>
                                      </p:cBhvr>
                                      <p:to>
                                        <p:strVal val="visible"/>
                                      </p:to>
                                    </p:set>
                                    <p:anim calcmode="lin" valueType="num">
                                      <p:cBhvr additive="base">
                                        <p:cTn id="16" dur="1500" fill="hold"/>
                                        <p:tgtEl>
                                          <p:spTgt spid="21"/>
                                        </p:tgtEl>
                                        <p:attrNameLst>
                                          <p:attrName>ppt_x</p:attrName>
                                        </p:attrNameLst>
                                      </p:cBhvr>
                                      <p:tavLst>
                                        <p:tav tm="0">
                                          <p:val>
                                            <p:strVal val="#ppt_x"/>
                                          </p:val>
                                        </p:tav>
                                        <p:tav tm="100000">
                                          <p:val>
                                            <p:strVal val="#ppt_x"/>
                                          </p:val>
                                        </p:tav>
                                      </p:tavLst>
                                    </p:anim>
                                    <p:anim calcmode="lin" valueType="num">
                                      <p:cBhvr additive="base">
                                        <p:cTn id="17" dur="1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图片 51" descr="形状, 圆圈&#10;&#10;描述已自动生成"/>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
        <p:nvSpPr>
          <p:cNvPr id="4" name="文本框 3"/>
          <p:cNvSpPr txBox="1"/>
          <p:nvPr/>
        </p:nvSpPr>
        <p:spPr>
          <a:xfrm>
            <a:off x="251460" y="188595"/>
            <a:ext cx="6783070" cy="713740"/>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rPr>
              <a:t>史前</a:t>
            </a:r>
            <a:r>
              <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rPr>
              <a:t>时代</a:t>
            </a:r>
            <a:endPar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endParaRPr>
          </a:p>
        </p:txBody>
      </p:sp>
      <p:sp>
        <p:nvSpPr>
          <p:cNvPr id="41986" name="文本占位符 510978"/>
          <p:cNvSpPr>
            <a:spLocks noGrp="1"/>
          </p:cNvSpPr>
          <p:nvPr>
            <p:custDataLst>
              <p:tags r:id="rId2"/>
            </p:custDataLst>
          </p:nvPr>
        </p:nvSpPr>
        <p:spPr>
          <a:xfrm>
            <a:off x="323850" y="1196340"/>
            <a:ext cx="8534400" cy="5105400"/>
          </a:xfrm>
          <a:prstGeom prst="rect">
            <a:avLst/>
          </a:prstGeom>
          <a:noFill/>
          <a:ln w="9525">
            <a:noFill/>
          </a:ln>
        </p:spPr>
        <p:txBody>
          <a:bodyPr vert="horz" wrap="square" lIns="54000" tIns="54000" rIns="54000" bIns="54000" anchor="t" anchorCtr="0"/>
          <a:lst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lvl="1"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lvl="2"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lvl="3"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lvl="4"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lvl="5" indent="-228600" algn="l"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mn-ea"/>
                <a:cs typeface="+mn-cs"/>
              </a:defRPr>
            </a:lvl9pPr>
          </a:lstStyle>
          <a:p>
            <a:pPr eaLnBrk="1" hangingPunct="1">
              <a:lnSpc>
                <a:spcPct val="90000"/>
              </a:lnSpc>
              <a:spcAft>
                <a:spcPct val="20000"/>
              </a:spcAft>
              <a:buNone/>
            </a:pPr>
            <a:r>
              <a:rPr lang="en-US" altLang="zh-CN" sz="2800" b="1" dirty="0">
                <a:solidFill>
                  <a:schemeClr val="accent2"/>
                </a:solidFill>
                <a:latin typeface="宋体" panose="02010600030101010101" pitchFamily="2" charset="-122"/>
              </a:rPr>
              <a:t>  </a:t>
            </a:r>
            <a:endParaRPr lang="en-US" altLang="zh-CN" sz="2800" b="1" dirty="0">
              <a:latin typeface="黑体" panose="02010609060101010101" charset="-122"/>
              <a:ea typeface="黑体" panose="02010609060101010101" charset="-122"/>
            </a:endParaRPr>
          </a:p>
          <a:p>
            <a:pPr algn="just" eaLnBrk="1" hangingPunct="1">
              <a:lnSpc>
                <a:spcPct val="150000"/>
              </a:lnSpc>
              <a:spcAft>
                <a:spcPct val="20000"/>
              </a:spcAft>
              <a:buNone/>
            </a:pPr>
            <a:r>
              <a:rPr lang="en-US" altLang="zh-CN" sz="2400" b="1" dirty="0">
                <a:latin typeface="宋体" panose="02010600030101010101" pitchFamily="2" charset="-122"/>
              </a:rPr>
              <a:t>		</a:t>
            </a:r>
            <a:r>
              <a:rPr lang="zh-CN" altLang="en-US" sz="2400" b="1" dirty="0">
                <a:latin typeface="宋体" panose="02010600030101010101" pitchFamily="2" charset="-122"/>
              </a:rPr>
              <a:t>这一时期人口发展具有</a:t>
            </a:r>
            <a:r>
              <a:rPr lang="en-US" altLang="zh-CN" sz="2400" b="1" dirty="0"/>
              <a:t>2</a:t>
            </a:r>
            <a:r>
              <a:rPr lang="zh-CN" altLang="en-US" sz="2400" b="1" dirty="0">
                <a:latin typeface="宋体" panose="02010600030101010101" pitchFamily="2" charset="-122"/>
              </a:rPr>
              <a:t>个显著的特点：</a:t>
            </a:r>
            <a:r>
              <a:rPr lang="zh-CN" altLang="en-US" sz="2400" b="1" dirty="0"/>
              <a:t> </a:t>
            </a:r>
            <a:endParaRPr lang="zh-CN" altLang="en-US" sz="2400" b="1" dirty="0"/>
          </a:p>
          <a:p>
            <a:pPr algn="just" eaLnBrk="1" hangingPunct="1">
              <a:lnSpc>
                <a:spcPct val="150000"/>
              </a:lnSpc>
              <a:spcAft>
                <a:spcPct val="20000"/>
              </a:spcAft>
              <a:buNone/>
            </a:pPr>
            <a:r>
              <a:rPr lang="zh-CN" altLang="en-US" sz="2000" b="1" dirty="0">
                <a:solidFill>
                  <a:schemeClr val="accent2"/>
                </a:solidFill>
                <a:latin typeface="Wingdings" panose="05000000000000000000" pitchFamily="2" charset="2"/>
              </a:rPr>
              <a:t>		</a:t>
            </a:r>
            <a:r>
              <a:rPr lang="en-US" altLang="zh-CN" sz="2000" b="1" dirty="0">
                <a:latin typeface="Wingdings" panose="05000000000000000000" pitchFamily="2" charset="2"/>
              </a:rPr>
              <a:t>l</a:t>
            </a:r>
            <a:r>
              <a:rPr lang="en-US" altLang="zh-CN" sz="2000" b="1" dirty="0">
                <a:solidFill>
                  <a:schemeClr val="accent2"/>
                </a:solidFill>
                <a:latin typeface="Wingdings" panose="05000000000000000000" pitchFamily="2" charset="2"/>
              </a:rPr>
              <a:t> </a:t>
            </a:r>
            <a:r>
              <a:rPr lang="zh-CN" altLang="en-US" sz="2400" b="1" dirty="0">
                <a:solidFill>
                  <a:srgbClr val="FF0000"/>
                </a:solidFill>
                <a:latin typeface="宋体" panose="02010600030101010101" pitchFamily="2" charset="-122"/>
              </a:rPr>
              <a:t>死亡率极高</a:t>
            </a:r>
            <a:r>
              <a:rPr lang="zh-CN" altLang="en-US" sz="2400" b="1" dirty="0">
                <a:latin typeface="宋体" panose="02010600030101010101" pitchFamily="2" charset="-122"/>
              </a:rPr>
              <a:t>（据估计达</a:t>
            </a:r>
            <a:r>
              <a:rPr lang="en-US" altLang="zh-CN" sz="2400" b="1" dirty="0">
                <a:latin typeface="宋体" panose="02010600030101010101" pitchFamily="2" charset="-122"/>
              </a:rPr>
              <a:t>50‰</a:t>
            </a:r>
            <a:r>
              <a:rPr lang="zh-CN" altLang="en-US" sz="2400" b="1" dirty="0">
                <a:latin typeface="宋体" panose="02010600030101010101" pitchFamily="2" charset="-122"/>
              </a:rPr>
              <a:t>），平均寿命很短，人口数量长期停滞不前。</a:t>
            </a:r>
            <a:r>
              <a:rPr lang="zh-CN" altLang="en-US" sz="2400" b="1" dirty="0"/>
              <a:t> </a:t>
            </a:r>
            <a:endParaRPr lang="zh-CN" altLang="en-US" sz="2400" b="1" dirty="0">
              <a:latin typeface="宋体" panose="02010600030101010101" pitchFamily="2" charset="-122"/>
            </a:endParaRPr>
          </a:p>
          <a:p>
            <a:pPr algn="just" eaLnBrk="1" hangingPunct="1">
              <a:lnSpc>
                <a:spcPct val="150000"/>
              </a:lnSpc>
              <a:spcAft>
                <a:spcPct val="20000"/>
              </a:spcAft>
              <a:buNone/>
            </a:pPr>
            <a:r>
              <a:rPr lang="zh-CN" altLang="en-US" sz="2000" b="1" dirty="0">
                <a:solidFill>
                  <a:schemeClr val="accent2"/>
                </a:solidFill>
                <a:latin typeface="Wingdings" panose="05000000000000000000" pitchFamily="2" charset="2"/>
              </a:rPr>
              <a:t>		</a:t>
            </a:r>
            <a:r>
              <a:rPr lang="en-US" altLang="zh-CN" sz="2000" b="1" dirty="0">
                <a:latin typeface="Wingdings" panose="05000000000000000000" pitchFamily="2" charset="2"/>
              </a:rPr>
              <a:t>l </a:t>
            </a:r>
            <a:r>
              <a:rPr lang="zh-CN" altLang="en-US" sz="2400" b="1" dirty="0">
                <a:latin typeface="宋体" panose="02010600030101010101" pitchFamily="2" charset="-122"/>
              </a:rPr>
              <a:t>时间和空间上的</a:t>
            </a:r>
            <a:r>
              <a:rPr lang="zh-CN" altLang="en-US" sz="2400" b="1" dirty="0">
                <a:solidFill>
                  <a:srgbClr val="FF0000"/>
                </a:solidFill>
                <a:latin typeface="宋体" panose="02010600030101010101" pitchFamily="2" charset="-122"/>
              </a:rPr>
              <a:t>极端不平衡</a:t>
            </a:r>
            <a:r>
              <a:rPr lang="zh-CN" altLang="en-US" sz="2400" b="1" dirty="0">
                <a:latin typeface="宋体" panose="02010600030101010101" pitchFamily="2" charset="-122"/>
              </a:rPr>
              <a:t>，整个人口增长曲线呈现为大幅度升降的波浪形，其中下降时比较急剧，而恢复时则比较缓慢。</a:t>
            </a:r>
            <a:r>
              <a:rPr lang="zh-CN" altLang="en-US" sz="2000" b="1" dirty="0">
                <a:latin typeface="Wingdings" panose="05000000000000000000" pitchFamily="2" charset="2"/>
              </a:rPr>
              <a:t> </a:t>
            </a:r>
            <a:endParaRPr lang="zh-CN" altLang="en-US" sz="2400" b="1" dirty="0">
              <a:latin typeface="宋体" panose="02010600030101010101" pitchFamily="2" charset="-122"/>
            </a:endParaRPr>
          </a:p>
          <a:p>
            <a:pPr eaLnBrk="1" hangingPunct="1">
              <a:lnSpc>
                <a:spcPct val="150000"/>
              </a:lnSpc>
              <a:spcAft>
                <a:spcPct val="20000"/>
              </a:spcAft>
              <a:buClr>
                <a:srgbClr val="FF0000"/>
              </a:buClr>
              <a:buFontTx/>
              <a:buNone/>
            </a:pPr>
            <a:r>
              <a:rPr lang="zh-CN" altLang="en-US" sz="2000" b="1" dirty="0">
                <a:solidFill>
                  <a:srgbClr val="FF0000"/>
                </a:solidFill>
                <a:latin typeface="宋体" panose="02010600030101010101" pitchFamily="2" charset="-122"/>
              </a:rPr>
              <a:t>    </a:t>
            </a:r>
            <a:r>
              <a:rPr lang="zh-CN" altLang="en-US" sz="2400" b="1" dirty="0">
                <a:solidFill>
                  <a:srgbClr val="FF0000"/>
                </a:solidFill>
                <a:latin typeface="宋体" panose="02010600030101010101" pitchFamily="2" charset="-122"/>
              </a:rPr>
              <a:t> </a:t>
            </a:r>
            <a:endParaRPr lang="zh-CN" altLang="en-US" sz="2400" b="1" dirty="0">
              <a:solidFill>
                <a:srgbClr val="FF0000"/>
              </a:solidFill>
              <a:latin typeface="宋体" panose="02010600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2500" advClick="0">
        <p:checker/>
      </p:transition>
    </mc:Choice>
    <mc:Fallback>
      <p:transition spd="slow" advClick="0">
        <p:checker/>
      </p:transition>
    </mc:Fallback>
  </mc:AlternateContent>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2" name="图片 51" descr="形状, 圆圈&#10;&#10;描述已自动生成"/>
          <p:cNvPicPr>
            <a:picLocks noChangeAspect="1"/>
          </p:cNvPicPr>
          <p:nvPr>
            <p:custDataLst>
              <p:tags r:id="rId1"/>
            </p:custDataLst>
          </p:nvPr>
        </p:nvPicPr>
        <p:blipFill>
          <a:blip r:embed="rId2">
            <a:extLst>
              <a:ext uri="{28A0092B-C50C-407E-A947-70E740481C1C}">
                <a14:useLocalDpi xmlns:a14="http://schemas.microsoft.com/office/drawing/2010/main" val="0"/>
              </a:ext>
            </a:extLst>
          </a:blip>
          <a:stretch>
            <a:fillRect/>
          </a:stretch>
        </p:blipFill>
        <p:spPr>
          <a:xfrm>
            <a:off x="-36195" y="1125220"/>
            <a:ext cx="9144000" cy="5143500"/>
          </a:xfrm>
          <a:prstGeom prst="rect">
            <a:avLst/>
          </a:prstGeom>
        </p:spPr>
      </p:pic>
      <p:sp>
        <p:nvSpPr>
          <p:cNvPr id="137218" name="文本占位符 604161"/>
          <p:cNvSpPr>
            <a:spLocks noGrp="1"/>
          </p:cNvSpPr>
          <p:nvPr>
            <p:ph idx="1"/>
          </p:nvPr>
        </p:nvSpPr>
        <p:spPr>
          <a:xfrm>
            <a:off x="304800" y="1203325"/>
            <a:ext cx="8534400" cy="5273675"/>
          </a:xfrm>
        </p:spPr>
        <p:txBody>
          <a:bodyPr vert="horz" wrap="square" lIns="54000" tIns="54000" rIns="54000" bIns="54000" anchor="t" anchorCtr="0"/>
          <a:p>
            <a:pPr marL="0" indent="0" defTabSz="914400" eaLnBrk="1" hangingPunct="1">
              <a:lnSpc>
                <a:spcPct val="170000"/>
              </a:lnSpc>
              <a:spcAft>
                <a:spcPct val="20000"/>
              </a:spcAft>
              <a:buNone/>
              <a:tabLst>
                <a:tab pos="97155" algn="l"/>
                <a:tab pos="1040130" algn="l"/>
              </a:tabLst>
            </a:pPr>
            <a:r>
              <a:rPr lang="en-US" altLang="zh-CN" sz="2800" b="1" dirty="0">
                <a:latin typeface="黑体" panose="02010609060101010101" charset="-122"/>
                <a:ea typeface="黑体" panose="02010609060101010101" charset="-122"/>
              </a:rPr>
              <a:t> </a:t>
            </a:r>
            <a:r>
              <a:rPr lang="en-US" altLang="zh-CN" sz="2400" b="1" dirty="0">
                <a:latin typeface="黑体" panose="02010609060101010101" charset="-122"/>
                <a:ea typeface="黑体" panose="02010609060101010101" charset="-122"/>
              </a:rPr>
              <a:t>3</a:t>
            </a:r>
            <a:r>
              <a:rPr lang="zh-CN" altLang="en-US" sz="2400" b="1" dirty="0">
                <a:latin typeface="黑体" panose="02010609060101010101" charset="-122"/>
                <a:ea typeface="黑体" panose="02010609060101010101" charset="-122"/>
              </a:rPr>
              <a:t>、存在问题</a:t>
            </a:r>
            <a:endParaRPr lang="zh-CN" altLang="en-US" sz="2400" b="1" dirty="0">
              <a:latin typeface="宋体" panose="02010600030101010101" pitchFamily="2" charset="-122"/>
              <a:ea typeface="黑体" panose="02010609060101010101" charset="-122"/>
            </a:endParaRPr>
          </a:p>
          <a:p>
            <a:pPr marL="190500" lvl="1" indent="0" defTabSz="914400" eaLnBrk="1" hangingPunct="1">
              <a:lnSpc>
                <a:spcPct val="170000"/>
              </a:lnSpc>
              <a:spcAft>
                <a:spcPct val="20000"/>
              </a:spcAft>
              <a:buClr>
                <a:schemeClr val="accent2"/>
              </a:buClr>
              <a:buFontTx/>
              <a:buNone/>
              <a:tabLst>
                <a:tab pos="97155" algn="l"/>
                <a:tab pos="1040130" algn="l"/>
              </a:tabLst>
            </a:pPr>
            <a:r>
              <a:rPr lang="en-US" altLang="zh-CN" sz="2400" b="1" dirty="0">
                <a:latin typeface="宋体" panose="02010600030101010101" pitchFamily="2" charset="-122"/>
              </a:rPr>
              <a:t>1</a:t>
            </a:r>
            <a:r>
              <a:rPr lang="zh-CN" altLang="en-US" sz="2400" b="1" dirty="0">
                <a:latin typeface="宋体" panose="02010600030101010101" pitchFamily="2" charset="-122"/>
              </a:rPr>
              <a:t>、人口迁移强度较大，产生出一系列的社会经济问题；</a:t>
            </a:r>
            <a:endParaRPr lang="zh-CN" altLang="en-US" sz="2400" b="1" dirty="0">
              <a:latin typeface="宋体" panose="02010600030101010101" pitchFamily="2" charset="-122"/>
            </a:endParaRPr>
          </a:p>
          <a:p>
            <a:pPr marL="190500" lvl="1" indent="0" defTabSz="914400" eaLnBrk="1" hangingPunct="1">
              <a:lnSpc>
                <a:spcPct val="170000"/>
              </a:lnSpc>
              <a:spcAft>
                <a:spcPct val="20000"/>
              </a:spcAft>
              <a:buClr>
                <a:schemeClr val="accent2"/>
              </a:buClr>
              <a:buFontTx/>
              <a:buNone/>
              <a:tabLst>
                <a:tab pos="97155" algn="l"/>
                <a:tab pos="1040130" algn="l"/>
              </a:tabLst>
            </a:pPr>
            <a:r>
              <a:rPr lang="en-US" altLang="zh-CN" sz="2400" b="1" dirty="0">
                <a:latin typeface="宋体" panose="02010600030101010101" pitchFamily="2" charset="-122"/>
              </a:rPr>
              <a:t>2</a:t>
            </a:r>
            <a:r>
              <a:rPr lang="zh-CN" altLang="en-US" sz="2400" b="1" dirty="0">
                <a:latin typeface="宋体" panose="02010600030101010101" pitchFamily="2" charset="-122"/>
              </a:rPr>
              <a:t>、人口迁移扩大了我国性别结构的地区差异，隐伏着严重的社会问题；</a:t>
            </a:r>
            <a:endParaRPr lang="zh-CN" altLang="en-US" sz="2400" b="1" dirty="0">
              <a:latin typeface="宋体" panose="02010600030101010101" pitchFamily="2" charset="-122"/>
            </a:endParaRPr>
          </a:p>
          <a:p>
            <a:pPr marL="190500" lvl="1" indent="0" defTabSz="914400" eaLnBrk="1" hangingPunct="1">
              <a:lnSpc>
                <a:spcPct val="170000"/>
              </a:lnSpc>
              <a:spcAft>
                <a:spcPct val="20000"/>
              </a:spcAft>
              <a:buClr>
                <a:schemeClr val="accent2"/>
              </a:buClr>
              <a:buFontTx/>
              <a:buNone/>
              <a:tabLst>
                <a:tab pos="97155" algn="l"/>
                <a:tab pos="1040130" algn="l"/>
              </a:tabLst>
            </a:pPr>
            <a:r>
              <a:rPr lang="en-US" altLang="zh-CN" sz="2400" b="1" dirty="0">
                <a:latin typeface="宋体" panose="02010600030101010101" pitchFamily="2" charset="-122"/>
              </a:rPr>
              <a:t>3</a:t>
            </a:r>
            <a:r>
              <a:rPr lang="zh-CN" altLang="en-US" sz="2400" b="1" dirty="0">
                <a:latin typeface="宋体" panose="02010600030101010101" pitchFamily="2" charset="-122"/>
              </a:rPr>
              <a:t>、高素质人才出现明显的逆向迁移，各地区人口文化水平的差异有所扩大；</a:t>
            </a:r>
            <a:endParaRPr lang="zh-CN" altLang="en-US" sz="2400" b="1" dirty="0">
              <a:latin typeface="宋体" panose="02010600030101010101" pitchFamily="2" charset="-122"/>
            </a:endParaRPr>
          </a:p>
          <a:p>
            <a:pPr marL="190500" lvl="1" indent="0" defTabSz="914400" eaLnBrk="1" hangingPunct="1">
              <a:lnSpc>
                <a:spcPct val="130000"/>
              </a:lnSpc>
              <a:spcAft>
                <a:spcPct val="20000"/>
              </a:spcAft>
              <a:buClr>
                <a:schemeClr val="accent2"/>
              </a:buClr>
              <a:buFontTx/>
              <a:buNone/>
              <a:tabLst>
                <a:tab pos="97155" algn="l"/>
                <a:tab pos="1040130" algn="l"/>
              </a:tabLst>
            </a:pPr>
            <a:endParaRPr lang="zh-CN" altLang="en-US" sz="2400" b="1" dirty="0">
              <a:latin typeface="宋体" panose="02010600030101010101" pitchFamily="2" charset="-122"/>
            </a:endParaRPr>
          </a:p>
        </p:txBody>
      </p:sp>
      <p:sp>
        <p:nvSpPr>
          <p:cNvPr id="4" name="文本框 3"/>
          <p:cNvSpPr txBox="1"/>
          <p:nvPr>
            <p:custDataLst>
              <p:tags r:id="rId3"/>
            </p:custDataLst>
          </p:nvPr>
        </p:nvSpPr>
        <p:spPr>
          <a:xfrm>
            <a:off x="899187" y="404528"/>
            <a:ext cx="6802755" cy="755650"/>
          </a:xfrm>
          <a:prstGeom prst="rect">
            <a:avLst/>
          </a:prstGeom>
          <a:noFill/>
        </p:spPr>
        <p:txBody>
          <a:bodyPr wrap="square">
            <a:spAutoFit/>
          </a:bodyPr>
          <a:p>
            <a:pPr marL="0" marR="0" lvl="0" indent="0" algn="l" defTabSz="914400" rtl="0" eaLnBrk="1" fontAlgn="auto" latinLnBrk="0" hangingPunct="1">
              <a:lnSpc>
                <a:spcPct val="120000"/>
              </a:lnSpc>
              <a:spcBef>
                <a:spcPts val="0"/>
              </a:spcBef>
              <a:spcAft>
                <a:spcPts val="0"/>
              </a:spcAft>
              <a:buClrTx/>
              <a:buSzTx/>
              <a:buFontTx/>
              <a:buNone/>
              <a:defRPr/>
            </a:pPr>
            <a:r>
              <a:rPr lang="zh-CN" altLang="en-US" sz="3600" b="1" dirty="0">
                <a:solidFill>
                  <a:srgbClr val="1402BE"/>
                </a:solidFill>
                <a:ea typeface="隶书" panose="02010509060101010101" pitchFamily="49" charset="-122"/>
                <a:sym typeface="+mn-ea"/>
              </a:rPr>
              <a:t>（七）我国流动人口</a:t>
            </a:r>
            <a:r>
              <a:rPr lang="zh-CN" altLang="en-US" sz="3600" b="1" dirty="0">
                <a:solidFill>
                  <a:srgbClr val="1402BE"/>
                </a:solidFill>
                <a:ea typeface="隶书" panose="02010509060101010101" pitchFamily="49" charset="-122"/>
                <a:sym typeface="+mn-ea"/>
              </a:rPr>
              <a:t>问题</a:t>
            </a:r>
            <a:endParaRPr lang="zh-CN" altLang="en-US" sz="3600" b="1" dirty="0">
              <a:solidFill>
                <a:srgbClr val="1402BE"/>
              </a:solidFill>
              <a:ea typeface="隶书" panose="02010509060101010101" pitchFamily="49" charset="-122"/>
              <a:sym typeface="+mn-ea"/>
            </a:endParaRPr>
          </a:p>
        </p:txBody>
      </p:sp>
    </p:spTree>
  </p:cSld>
  <p:clrMapOvr>
    <a:masterClrMapping/>
  </p:clrMapOvr>
  <p:transition>
    <p:random/>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图片 51" descr="形状, 圆圈&#10;&#10;描述已自动生成"/>
          <p:cNvPicPr>
            <a:picLocks noChangeAspect="1"/>
          </p:cNvPicPr>
          <p:nvPr>
            <p:custDataLst>
              <p:tags r:id="rId1"/>
            </p:custDataLst>
          </p:nvPr>
        </p:nvPicPr>
        <p:blipFill>
          <a:blip r:embed="rId2">
            <a:extLst>
              <a:ext uri="{28A0092B-C50C-407E-A947-70E740481C1C}">
                <a14:useLocalDpi xmlns:a14="http://schemas.microsoft.com/office/drawing/2010/main" val="0"/>
              </a:ext>
            </a:extLst>
          </a:blip>
          <a:stretch>
            <a:fillRect/>
          </a:stretch>
        </p:blipFill>
        <p:spPr>
          <a:xfrm>
            <a:off x="0" y="1125220"/>
            <a:ext cx="9144000" cy="5143500"/>
          </a:xfrm>
          <a:prstGeom prst="rect">
            <a:avLst/>
          </a:prstGeom>
        </p:spPr>
      </p:pic>
      <p:grpSp>
        <p:nvGrpSpPr>
          <p:cNvPr id="2" name="组合 1"/>
          <p:cNvGrpSpPr/>
          <p:nvPr/>
        </p:nvGrpSpPr>
        <p:grpSpPr>
          <a:xfrm>
            <a:off x="307367" y="404528"/>
            <a:ext cx="7394575" cy="755650"/>
            <a:chOff x="319326" y="83415"/>
            <a:chExt cx="9859433" cy="1007533"/>
          </a:xfrm>
        </p:grpSpPr>
        <p:grpSp>
          <p:nvGrpSpPr>
            <p:cNvPr id="3" name="组合 2"/>
            <p:cNvGrpSpPr/>
            <p:nvPr/>
          </p:nvGrpSpPr>
          <p:grpSpPr>
            <a:xfrm>
              <a:off x="319326" y="304508"/>
              <a:ext cx="575064" cy="575064"/>
              <a:chOff x="263136" y="244750"/>
              <a:chExt cx="603639" cy="603639"/>
            </a:xfrm>
          </p:grpSpPr>
          <p:sp>
            <p:nvSpPr>
              <p:cNvPr id="5" name="泪滴形 4"/>
              <p:cNvSpPr/>
              <p:nvPr/>
            </p:nvSpPr>
            <p:spPr>
              <a:xfrm rot="10800000" flipH="1" flipV="1">
                <a:off x="263136" y="244750"/>
                <a:ext cx="603639" cy="603639"/>
              </a:xfrm>
              <a:prstGeom prst="teardrop">
                <a:avLst/>
              </a:prstGeom>
              <a:solidFill>
                <a:srgbClr val="12B7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latin typeface="思源宋体 CN" panose="02020400000000000000" pitchFamily="18" charset="-122"/>
                  <a:ea typeface="思源宋体 CN" panose="02020400000000000000" pitchFamily="18" charset="-122"/>
                </a:endParaRPr>
              </a:p>
            </p:txBody>
          </p:sp>
          <p:sp>
            <p:nvSpPr>
              <p:cNvPr id="6" name="椭圆 5"/>
              <p:cNvSpPr/>
              <p:nvPr/>
            </p:nvSpPr>
            <p:spPr>
              <a:xfrm rot="10800000" flipH="1" flipV="1">
                <a:off x="363481" y="345095"/>
                <a:ext cx="402949" cy="40294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latin typeface="思源宋体 CN" panose="02020400000000000000" pitchFamily="18" charset="-122"/>
                  <a:ea typeface="思源宋体 CN" panose="02020400000000000000" pitchFamily="18" charset="-122"/>
                </a:endParaRPr>
              </a:p>
            </p:txBody>
          </p:sp>
          <p:sp>
            <p:nvSpPr>
              <p:cNvPr id="7" name="椭圆 6"/>
              <p:cNvSpPr/>
              <p:nvPr/>
            </p:nvSpPr>
            <p:spPr>
              <a:xfrm rot="10800000" flipH="1" flipV="1">
                <a:off x="438741" y="420355"/>
                <a:ext cx="252430" cy="252430"/>
              </a:xfrm>
              <a:prstGeom prst="ellipse">
                <a:avLst/>
              </a:prstGeom>
              <a:solidFill>
                <a:srgbClr val="FF9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latin typeface="思源宋体 CN" panose="02020400000000000000" pitchFamily="18" charset="-122"/>
                  <a:ea typeface="思源宋体 CN" panose="02020400000000000000" pitchFamily="18" charset="-122"/>
                </a:endParaRPr>
              </a:p>
            </p:txBody>
          </p:sp>
        </p:grpSp>
        <p:sp>
          <p:nvSpPr>
            <p:cNvPr id="4" name="文本框 3"/>
            <p:cNvSpPr txBox="1"/>
            <p:nvPr/>
          </p:nvSpPr>
          <p:spPr>
            <a:xfrm>
              <a:off x="1108419" y="83415"/>
              <a:ext cx="9070340" cy="1007533"/>
            </a:xfrm>
            <a:prstGeom prst="rect">
              <a:avLst/>
            </a:prstGeom>
            <a:noFill/>
          </p:spPr>
          <p:txBody>
            <a:bodyPr wrap="square">
              <a:spAutoFit/>
            </a:bodyPr>
            <a:lstStyle/>
            <a:p>
              <a:pPr marL="0" marR="0" lvl="0" indent="0" algn="l" defTabSz="914400" rtl="0" eaLnBrk="1" fontAlgn="auto" latinLnBrk="0" hangingPunct="1">
                <a:lnSpc>
                  <a:spcPct val="120000"/>
                </a:lnSpc>
                <a:spcBef>
                  <a:spcPts val="0"/>
                </a:spcBef>
                <a:spcAft>
                  <a:spcPts val="0"/>
                </a:spcAft>
                <a:buClrTx/>
                <a:buSzTx/>
                <a:buFontTx/>
                <a:buNone/>
                <a:defRPr/>
              </a:pPr>
              <a:r>
                <a:rPr lang="zh-CN" altLang="en-US" sz="3600" b="1" dirty="0">
                  <a:solidFill>
                    <a:srgbClr val="1402BE"/>
                  </a:solidFill>
                  <a:ea typeface="隶书" panose="02010509060101010101" pitchFamily="49" charset="-122"/>
                  <a:sym typeface="+mn-ea"/>
                </a:rPr>
                <a:t>第三节</a:t>
              </a:r>
              <a:r>
                <a:rPr lang="en-US" altLang="zh-CN" sz="3600" b="1" dirty="0">
                  <a:solidFill>
                    <a:srgbClr val="1402BE"/>
                  </a:solidFill>
                  <a:ea typeface="隶书" panose="02010509060101010101" pitchFamily="49" charset="-122"/>
                  <a:sym typeface="+mn-ea"/>
                </a:rPr>
                <a:t>  </a:t>
              </a:r>
              <a:r>
                <a:rPr lang="zh-CN" altLang="en-US" sz="3600" b="1" dirty="0">
                  <a:solidFill>
                    <a:srgbClr val="1402BE"/>
                  </a:solidFill>
                  <a:ea typeface="隶书" panose="02010509060101010101" pitchFamily="49" charset="-122"/>
                  <a:sym typeface="+mn-ea"/>
                </a:rPr>
                <a:t>人</a:t>
              </a:r>
              <a:r>
                <a:rPr lang="zh-CN" altLang="en-US" sz="3600" b="1" dirty="0">
                  <a:solidFill>
                    <a:srgbClr val="1402BE"/>
                  </a:solidFill>
                  <a:ea typeface="隶书" panose="02010509060101010101" pitchFamily="49" charset="-122"/>
                  <a:sym typeface="+mn-ea"/>
                </a:rPr>
                <a:t>种</a:t>
              </a:r>
              <a:endParaRPr lang="zh-CN" altLang="en-US" sz="3600" b="1" dirty="0">
                <a:solidFill>
                  <a:srgbClr val="1402BE"/>
                </a:solidFill>
                <a:ea typeface="隶书" panose="02010509060101010101" pitchFamily="49" charset="-122"/>
                <a:sym typeface="+mn-ea"/>
              </a:endParaRPr>
            </a:p>
          </p:txBody>
        </p:sp>
      </p:grpSp>
      <p:sp>
        <p:nvSpPr>
          <p:cNvPr id="11267" name="文本占位符 5122"/>
          <p:cNvSpPr>
            <a:spLocks noGrp="1"/>
          </p:cNvSpPr>
          <p:nvPr/>
        </p:nvSpPr>
        <p:spPr>
          <a:xfrm>
            <a:off x="252095" y="2061210"/>
            <a:ext cx="7360920" cy="3086100"/>
          </a:xfrm>
          <a:prstGeom prst="rect">
            <a:avLst/>
          </a:prstGeom>
          <a:noFill/>
          <a:ln w="9525">
            <a:noFill/>
          </a:ln>
        </p:spPr>
        <p:txBody>
          <a:bodyPr anchor="t" anchorCtr="0"/>
          <a:lstStyle>
            <a:lvl1pPr marL="342900" lvl="0" indent="-34290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3200" b="0" i="0" u="none" kern="1200" baseline="0">
                <a:solidFill>
                  <a:schemeClr val="tx1"/>
                </a:solidFill>
                <a:latin typeface="+mn-lt"/>
                <a:ea typeface="+mn-ea"/>
                <a:cs typeface="+mn-cs"/>
              </a:defRPr>
            </a:lvl1pPr>
            <a:lvl2pPr marL="742950" lvl="1" indent="-285750" algn="l" defTabSz="914400" rtl="0" eaLnBrk="1" fontAlgn="base" latinLnBrk="0" hangingPunct="1">
              <a:lnSpc>
                <a:spcPct val="100000"/>
              </a:lnSpc>
              <a:spcBef>
                <a:spcPct val="20000"/>
              </a:spcBef>
              <a:spcAft>
                <a:spcPct val="0"/>
              </a:spcAft>
              <a:buClr>
                <a:schemeClr val="hlink"/>
              </a:buClr>
              <a:buSzPct val="55000"/>
              <a:buFont typeface="Wingdings" panose="05000000000000000000" pitchFamily="2" charset="2"/>
              <a:buChar char="n"/>
              <a:defRPr sz="2800" b="0" i="0" u="none" kern="1200" baseline="0">
                <a:solidFill>
                  <a:schemeClr val="tx1"/>
                </a:solidFill>
                <a:latin typeface="+mn-lt"/>
                <a:ea typeface="+mn-ea"/>
                <a:cs typeface="+mn-cs"/>
              </a:defRPr>
            </a:lvl2pPr>
            <a:lvl3pPr marL="1143000" lvl="2" indent="-228600" algn="l" defTabSz="914400" rtl="0" eaLnBrk="1" fontAlgn="base" latinLnBrk="0" hangingPunct="1">
              <a:lnSpc>
                <a:spcPct val="100000"/>
              </a:lnSpc>
              <a:spcBef>
                <a:spcPct val="20000"/>
              </a:spcBef>
              <a:spcAft>
                <a:spcPct val="0"/>
              </a:spcAft>
              <a:buClr>
                <a:schemeClr val="folHlink"/>
              </a:buClr>
              <a:buSzPct val="50000"/>
              <a:buFont typeface="Wingdings" panose="05000000000000000000" pitchFamily="2" charset="2"/>
              <a:buChar char="n"/>
              <a:defRPr sz="2400" b="0" i="0" u="none" kern="1200" baseline="0">
                <a:solidFill>
                  <a:schemeClr val="tx1"/>
                </a:solidFill>
                <a:latin typeface="+mn-lt"/>
                <a:ea typeface="+mn-ea"/>
                <a:cs typeface="+mn-cs"/>
              </a:defRPr>
            </a:lvl3pPr>
            <a:lvl4pPr marL="1600200" lvl="3" indent="-228600" algn="l" defTabSz="914400" rtl="0" eaLnBrk="1" fontAlgn="base" latinLnBrk="0" hangingPunct="1">
              <a:lnSpc>
                <a:spcPct val="100000"/>
              </a:lnSpc>
              <a:spcBef>
                <a:spcPct val="20000"/>
              </a:spcBef>
              <a:spcAft>
                <a:spcPct val="0"/>
              </a:spcAft>
              <a:buClr>
                <a:schemeClr val="accent2"/>
              </a:buClr>
              <a:buSzPct val="55000"/>
              <a:buFont typeface="Wingdings" panose="05000000000000000000" pitchFamily="2" charset="2"/>
              <a:buChar char="n"/>
              <a:defRPr sz="2000" b="0" i="0" u="none" kern="1200" baseline="0">
                <a:solidFill>
                  <a:schemeClr val="tx1"/>
                </a:solidFill>
                <a:latin typeface="+mn-lt"/>
                <a:ea typeface="+mn-ea"/>
                <a:cs typeface="+mn-cs"/>
              </a:defRPr>
            </a:lvl4pPr>
            <a:lvl5pPr marL="2057400" lvl="4" indent="-228600" algn="l"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mn-ea"/>
                <a:cs typeface="+mn-cs"/>
              </a:defRPr>
            </a:lvl5pPr>
            <a:lvl6pPr marL="2514600" lvl="5" indent="-228600" algn="l"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mn-ea"/>
                <a:cs typeface="+mn-cs"/>
              </a:defRPr>
            </a:lvl9pPr>
          </a:lstStyle>
          <a:p>
            <a:pPr>
              <a:lnSpc>
                <a:spcPct val="170000"/>
              </a:lnSpc>
              <a:buNone/>
            </a:pPr>
            <a:r>
              <a:rPr lang="zh-CN" altLang="en-US" dirty="0">
                <a:solidFill>
                  <a:srgbClr val="FF0000"/>
                </a:solidFill>
                <a:latin typeface="华文行楷" panose="02010800040101010101" pitchFamily="2" charset="-122"/>
                <a:ea typeface="华文行楷" panose="02010800040101010101" pitchFamily="2" charset="-122"/>
              </a:rPr>
              <a:t>一、人种的</a:t>
            </a:r>
            <a:r>
              <a:rPr lang="zh-CN" altLang="en-US" dirty="0">
                <a:solidFill>
                  <a:srgbClr val="FF0000"/>
                </a:solidFill>
                <a:latin typeface="华文行楷" panose="02010800040101010101" pitchFamily="2" charset="-122"/>
                <a:ea typeface="华文行楷" panose="02010800040101010101" pitchFamily="2" charset="-122"/>
              </a:rPr>
              <a:t>划分</a:t>
            </a:r>
            <a:endParaRPr lang="zh-CN" altLang="en-US" dirty="0">
              <a:solidFill>
                <a:srgbClr val="FF0000"/>
              </a:solidFill>
              <a:latin typeface="华文行楷" panose="02010800040101010101" pitchFamily="2" charset="-122"/>
              <a:ea typeface="华文行楷" panose="02010800040101010101" pitchFamily="2" charset="-122"/>
            </a:endParaRPr>
          </a:p>
          <a:p>
            <a:pPr>
              <a:lnSpc>
                <a:spcPct val="170000"/>
              </a:lnSpc>
              <a:buNone/>
            </a:pPr>
            <a:r>
              <a:rPr lang="zh-CN" altLang="en-US" dirty="0">
                <a:solidFill>
                  <a:srgbClr val="FF0000"/>
                </a:solidFill>
                <a:latin typeface="华文行楷" panose="02010800040101010101" pitchFamily="2" charset="-122"/>
                <a:ea typeface="华文行楷" panose="02010800040101010101" pitchFamily="2" charset="-122"/>
              </a:rPr>
              <a:t>二、人种与地理</a:t>
            </a:r>
            <a:r>
              <a:rPr lang="zh-CN" altLang="en-US" dirty="0">
                <a:solidFill>
                  <a:srgbClr val="FF0000"/>
                </a:solidFill>
                <a:latin typeface="华文行楷" panose="02010800040101010101" pitchFamily="2" charset="-122"/>
                <a:ea typeface="华文行楷" panose="02010800040101010101" pitchFamily="2" charset="-122"/>
              </a:rPr>
              <a:t>环境</a:t>
            </a:r>
            <a:endParaRPr lang="zh-CN" altLang="en-US" dirty="0">
              <a:solidFill>
                <a:srgbClr val="FF0000"/>
              </a:solidFill>
              <a:latin typeface="华文行楷" panose="02010800040101010101" pitchFamily="2" charset="-122"/>
              <a:ea typeface="华文行楷" panose="02010800040101010101" pitchFamily="2" charset="-122"/>
            </a:endParaRPr>
          </a:p>
          <a:p>
            <a:pPr>
              <a:lnSpc>
                <a:spcPct val="170000"/>
              </a:lnSpc>
              <a:buNone/>
            </a:pPr>
            <a:r>
              <a:rPr lang="zh-CN" altLang="en-US" dirty="0">
                <a:solidFill>
                  <a:srgbClr val="FF0000"/>
                </a:solidFill>
                <a:latin typeface="华文行楷" panose="02010800040101010101" pitchFamily="2" charset="-122"/>
                <a:ea typeface="华文行楷" panose="02010800040101010101" pitchFamily="2" charset="-122"/>
              </a:rPr>
              <a:t>三、种族主义与种族</a:t>
            </a:r>
            <a:r>
              <a:rPr lang="zh-CN" altLang="en-US" dirty="0">
                <a:solidFill>
                  <a:srgbClr val="FF0000"/>
                </a:solidFill>
                <a:latin typeface="华文行楷" panose="02010800040101010101" pitchFamily="2" charset="-122"/>
                <a:ea typeface="华文行楷" panose="02010800040101010101" pitchFamily="2" charset="-122"/>
              </a:rPr>
              <a:t>冲突</a:t>
            </a:r>
            <a:endParaRPr lang="zh-CN" altLang="en-US" dirty="0">
              <a:solidFill>
                <a:srgbClr val="FF0000"/>
              </a:solidFill>
              <a:latin typeface="华文行楷" panose="02010800040101010101" pitchFamily="2" charset="-122"/>
              <a:ea typeface="华文行楷" panose="02010800040101010101" pitchFamily="2" charset="-122"/>
            </a:endParaRPr>
          </a:p>
          <a:p>
            <a:pPr>
              <a:buNone/>
            </a:pPr>
            <a:r>
              <a:rPr lang="zh-CN" altLang="en-US" sz="2100" dirty="0">
                <a:ea typeface="楷体_GB2312" pitchFamily="49" charset="-122"/>
              </a:rPr>
              <a:t>     </a:t>
            </a:r>
            <a:endParaRPr lang="zh-CN" altLang="en-US" sz="1500">
              <a:ea typeface="华文新魏" panose="02010800040101010101" pitchFamily="2" charset="-122"/>
            </a:endParaRPr>
          </a:p>
        </p:txBody>
      </p:sp>
      <p:pic>
        <p:nvPicPr>
          <p:cNvPr id="8" name="图片 7"/>
          <p:cNvPicPr>
            <a:picLocks noChangeAspect="1"/>
          </p:cNvPicPr>
          <p:nvPr>
            <p:custDataLst>
              <p:tags r:id="rId3"/>
            </p:custDataLst>
          </p:nvPr>
        </p:nvPicPr>
        <p:blipFill>
          <a:blip r:embed="rId4"/>
          <a:stretch>
            <a:fillRect/>
          </a:stretch>
        </p:blipFill>
        <p:spPr>
          <a:xfrm>
            <a:off x="4212590" y="332740"/>
            <a:ext cx="4635500" cy="358584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500" advClick="0">
        <p:checker/>
      </p:transition>
    </mc:Choice>
    <mc:Fallback>
      <p:transition spd="slow" advClick="0">
        <p:checker/>
      </p:transition>
    </mc:Fallback>
  </mc:AlternateContent>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2" name="图片 51" descr="形状, 圆圈&#10;&#10;描述已自动生成"/>
          <p:cNvPicPr>
            <a:picLocks noChangeAspect="1"/>
          </p:cNvPicPr>
          <p:nvPr>
            <p:custDataLst>
              <p:tags r:id="rId1"/>
            </p:custDataLst>
          </p:nvPr>
        </p:nvPicPr>
        <p:blipFill>
          <a:blip r:embed="rId2">
            <a:extLst>
              <a:ext uri="{28A0092B-C50C-407E-A947-70E740481C1C}">
                <a14:useLocalDpi xmlns:a14="http://schemas.microsoft.com/office/drawing/2010/main" val="0"/>
              </a:ext>
            </a:extLst>
          </a:blip>
          <a:stretch>
            <a:fillRect/>
          </a:stretch>
        </p:blipFill>
        <p:spPr>
          <a:xfrm>
            <a:off x="-36195" y="1125220"/>
            <a:ext cx="9144000" cy="5143500"/>
          </a:xfrm>
          <a:prstGeom prst="rect">
            <a:avLst/>
          </a:prstGeom>
        </p:spPr>
      </p:pic>
      <p:sp>
        <p:nvSpPr>
          <p:cNvPr id="139266" name="标题 353281"/>
          <p:cNvSpPr>
            <a:spLocks noGrp="1"/>
          </p:cNvSpPr>
          <p:nvPr>
            <p:ph type="title"/>
          </p:nvPr>
        </p:nvSpPr>
        <p:spPr/>
        <p:txBody>
          <a:bodyPr vert="horz" wrap="square" lIns="91440" tIns="45720" rIns="91440" bIns="45720" anchor="b" anchorCtr="0"/>
          <a:p>
            <a:pPr eaLnBrk="1" hangingPunct="1"/>
            <a:r>
              <a:rPr lang="zh-CN" altLang="en-US" sz="3600" dirty="0">
                <a:ea typeface="华文行楷" panose="02010800040101010101" pitchFamily="2" charset="-122"/>
              </a:rPr>
              <a:t>一、人种的划分</a:t>
            </a:r>
            <a:endParaRPr lang="zh-CN" altLang="en-US" sz="3600" dirty="0">
              <a:ea typeface="华文行楷" panose="02010800040101010101" pitchFamily="2" charset="-122"/>
            </a:endParaRPr>
          </a:p>
        </p:txBody>
      </p:sp>
      <p:sp>
        <p:nvSpPr>
          <p:cNvPr id="139267" name="文本占位符 353282"/>
          <p:cNvSpPr>
            <a:spLocks noGrp="1"/>
          </p:cNvSpPr>
          <p:nvPr>
            <p:ph idx="1"/>
          </p:nvPr>
        </p:nvSpPr>
        <p:spPr/>
        <p:txBody>
          <a:bodyPr vert="horz" wrap="square" lIns="91440" tIns="45720" rIns="91440" bIns="45720" anchor="t" anchorCtr="0"/>
          <a:p>
            <a:pPr eaLnBrk="1" hangingPunct="1">
              <a:lnSpc>
                <a:spcPct val="250000"/>
              </a:lnSpc>
              <a:buNone/>
            </a:pPr>
            <a:r>
              <a:rPr lang="zh-CN" altLang="en-US" b="1" dirty="0"/>
              <a:t>　</a:t>
            </a:r>
            <a:r>
              <a:rPr lang="zh-CN" altLang="en-US" sz="2800" b="1" dirty="0"/>
              <a:t>（一）划分种族的标志</a:t>
            </a:r>
            <a:endParaRPr lang="zh-CN" altLang="en-US" sz="2800" b="1" dirty="0"/>
          </a:p>
          <a:p>
            <a:pPr eaLnBrk="1" hangingPunct="1">
              <a:lnSpc>
                <a:spcPct val="250000"/>
              </a:lnSpc>
              <a:buNone/>
            </a:pPr>
            <a:r>
              <a:rPr lang="zh-CN" altLang="en-US" sz="2800" b="1" dirty="0"/>
              <a:t>　（二）世界种族的划分</a:t>
            </a:r>
            <a:endParaRPr lang="zh-CN" altLang="en-US" sz="2800" b="1" dirty="0"/>
          </a:p>
          <a:p>
            <a:pPr eaLnBrk="1" hangingPunct="1">
              <a:lnSpc>
                <a:spcPct val="250000"/>
              </a:lnSpc>
              <a:buNone/>
            </a:pPr>
            <a:r>
              <a:rPr lang="zh-CN" altLang="en-US" sz="2800" b="1" dirty="0"/>
              <a:t>　（三）地理人种</a:t>
            </a:r>
            <a:endParaRPr lang="zh-CN" altLang="en-US" sz="2800" b="1" dirty="0"/>
          </a:p>
        </p:txBody>
      </p:sp>
      <p:sp>
        <p:nvSpPr>
          <p:cNvPr id="353284" name="动作按钮: 后退或前一项 353283">
            <a:hlinkClick r:id="" action="ppaction://hlinkshowjump?jump=previousslide"/>
          </p:cNvPr>
          <p:cNvSpPr/>
          <p:nvPr/>
        </p:nvSpPr>
        <p:spPr>
          <a:xfrm>
            <a:off x="7380288" y="5445125"/>
            <a:ext cx="1042987" cy="538163"/>
          </a:xfrm>
          <a:prstGeom prst="actionButtonBackPrevious">
            <a:avLst/>
          </a:prstGeom>
          <a:solidFill>
            <a:srgbClr val="666699"/>
          </a:solidFill>
          <a:ln w="9525">
            <a:noFill/>
          </a:ln>
        </p:spPr>
        <p:txBody>
          <a:bodyPr/>
          <a:p>
            <a:endParaRPr lang="zh-CN" altLang="en-US" dirty="0">
              <a:latin typeface="Tahoma" panose="020B0604030504040204" pitchFamily="34" charset="0"/>
            </a:endParaRPr>
          </a:p>
        </p:txBody>
      </p:sp>
      <p:sp>
        <p:nvSpPr>
          <p:cNvPr id="353285" name="文本框 353284"/>
          <p:cNvSpPr txBox="1"/>
          <p:nvPr/>
        </p:nvSpPr>
        <p:spPr>
          <a:xfrm>
            <a:off x="2700338" y="3284538"/>
            <a:ext cx="5329237" cy="1474787"/>
          </a:xfrm>
          <a:prstGeom prst="rect">
            <a:avLst/>
          </a:prstGeom>
          <a:solidFill>
            <a:srgbClr val="CCFFFF"/>
          </a:solidFill>
          <a:ln w="9525" cap="flat" cmpd="sng">
            <a:solidFill>
              <a:schemeClr val="tx1"/>
            </a:solidFill>
            <a:prstDash val="solid"/>
            <a:miter/>
            <a:headEnd type="none" w="med" len="med"/>
            <a:tailEnd type="none" w="med" len="med"/>
          </a:ln>
        </p:spPr>
        <p:txBody>
          <a:bodyPr>
            <a:spAutoFit/>
          </a:bodyPr>
          <a:p>
            <a:pPr marL="342900" indent="-342900">
              <a:spcBef>
                <a:spcPct val="50000"/>
              </a:spcBef>
              <a:buClr>
                <a:schemeClr val="folHlink"/>
              </a:buClr>
              <a:buSzPct val="60000"/>
              <a:buFont typeface="Wingdings" panose="05000000000000000000" pitchFamily="2" charset="2"/>
            </a:pPr>
            <a:r>
              <a:rPr lang="zh-CN" altLang="en-US" dirty="0">
                <a:latin typeface="Tahoma" panose="020B0604030504040204" pitchFamily="34" charset="0"/>
              </a:rPr>
              <a:t>　　　人种的划分是以保有共同的遗传的自然特征为依据。划分种族的标志很多，包括肤色、眼色、发色、头形、鼻形、面部轮廓、身高等人体表面的一些性状，近年来又增加了血型、指纹弓等一些生理特征。</a:t>
            </a:r>
            <a:endParaRPr lang="zh-CN" altLang="en-US" dirty="0">
              <a:latin typeface="Tahoma" panose="020B0604030504040204" pitchFamily="34" charset="0"/>
            </a:endParaRPr>
          </a:p>
        </p:txBody>
      </p:sp>
      <p:sp>
        <p:nvSpPr>
          <p:cNvPr id="353286" name="文本框 353285"/>
          <p:cNvSpPr txBox="1"/>
          <p:nvPr/>
        </p:nvSpPr>
        <p:spPr>
          <a:xfrm>
            <a:off x="5219700" y="3500438"/>
            <a:ext cx="1584325" cy="1614487"/>
          </a:xfrm>
          <a:prstGeom prst="rect">
            <a:avLst/>
          </a:prstGeom>
          <a:solidFill>
            <a:srgbClr val="CCFFFF"/>
          </a:solidFill>
          <a:ln w="9525" cap="flat" cmpd="sng">
            <a:solidFill>
              <a:schemeClr val="tx1"/>
            </a:solidFill>
            <a:prstDash val="solid"/>
            <a:miter/>
            <a:headEnd type="none" w="med" len="med"/>
            <a:tailEnd type="none" w="med" len="med"/>
          </a:ln>
        </p:spPr>
        <p:txBody>
          <a:bodyPr>
            <a:spAutoFit/>
          </a:bodyPr>
          <a:p>
            <a:pPr marL="457200" indent="-457200">
              <a:spcBef>
                <a:spcPct val="50000"/>
              </a:spcBef>
              <a:buClr>
                <a:schemeClr val="folHlink"/>
              </a:buClr>
              <a:buSzPct val="60000"/>
              <a:buFont typeface="Wingdings" panose="05000000000000000000" pitchFamily="2" charset="2"/>
            </a:pPr>
            <a:r>
              <a:rPr lang="zh-CN" altLang="en-US" dirty="0">
                <a:latin typeface="Tahoma" panose="020B0604030504040204" pitchFamily="34" charset="0"/>
              </a:rPr>
              <a:t>白色种族群</a:t>
            </a:r>
            <a:endParaRPr lang="zh-CN" altLang="en-US" dirty="0">
              <a:latin typeface="Tahoma" panose="020B0604030504040204" pitchFamily="34" charset="0"/>
            </a:endParaRPr>
          </a:p>
          <a:p>
            <a:pPr marL="457200" indent="-457200">
              <a:spcBef>
                <a:spcPct val="50000"/>
              </a:spcBef>
              <a:buClr>
                <a:schemeClr val="folHlink"/>
              </a:buClr>
              <a:buSzPct val="60000"/>
              <a:buFont typeface="Wingdings" panose="05000000000000000000" pitchFamily="2" charset="2"/>
            </a:pPr>
            <a:r>
              <a:rPr lang="zh-CN" altLang="en-US" dirty="0">
                <a:latin typeface="Tahoma" panose="020B0604030504040204" pitchFamily="34" charset="0"/>
              </a:rPr>
              <a:t>黄色种族群 </a:t>
            </a:r>
            <a:endParaRPr lang="zh-CN" altLang="en-US" dirty="0">
              <a:latin typeface="Tahoma" panose="020B0604030504040204" pitchFamily="34" charset="0"/>
            </a:endParaRPr>
          </a:p>
          <a:p>
            <a:pPr marL="457200" indent="-457200">
              <a:spcBef>
                <a:spcPct val="50000"/>
              </a:spcBef>
              <a:buClr>
                <a:schemeClr val="folHlink"/>
              </a:buClr>
              <a:buSzPct val="60000"/>
              <a:buFont typeface="Wingdings" panose="05000000000000000000" pitchFamily="2" charset="2"/>
            </a:pPr>
            <a:r>
              <a:rPr lang="zh-CN" altLang="en-US" dirty="0">
                <a:latin typeface="Tahoma" panose="020B0604030504040204" pitchFamily="34" charset="0"/>
              </a:rPr>
              <a:t>黑色种族群 </a:t>
            </a:r>
            <a:endParaRPr lang="zh-CN" altLang="en-US" dirty="0">
              <a:latin typeface="Tahoma" panose="020B0604030504040204" pitchFamily="34" charset="0"/>
            </a:endParaRPr>
          </a:p>
          <a:p>
            <a:pPr marL="457200" indent="-457200">
              <a:spcBef>
                <a:spcPct val="50000"/>
              </a:spcBef>
              <a:buClr>
                <a:schemeClr val="folHlink"/>
              </a:buClr>
              <a:buSzPct val="60000"/>
              <a:buFont typeface="Wingdings" panose="05000000000000000000" pitchFamily="2" charset="2"/>
            </a:pPr>
            <a:r>
              <a:rPr lang="zh-CN" altLang="en-US" dirty="0">
                <a:latin typeface="Tahoma" panose="020B0604030504040204" pitchFamily="34" charset="0"/>
              </a:rPr>
              <a:t>棕色种族群 </a:t>
            </a:r>
            <a:endParaRPr lang="zh-CN" altLang="en-US" dirty="0">
              <a:latin typeface="Tahoma" panose="020B0604030504040204" pitchFamily="34" charset="0"/>
            </a:endParaRPr>
          </a:p>
        </p:txBody>
      </p:sp>
      <p:grpSp>
        <p:nvGrpSpPr>
          <p:cNvPr id="2" name="组合 353287"/>
          <p:cNvGrpSpPr/>
          <p:nvPr/>
        </p:nvGrpSpPr>
        <p:grpSpPr>
          <a:xfrm>
            <a:off x="684213" y="1214438"/>
            <a:ext cx="7596187" cy="5643563"/>
            <a:chOff x="612" y="646"/>
            <a:chExt cx="4785" cy="3555"/>
          </a:xfrm>
        </p:grpSpPr>
        <p:pic>
          <p:nvPicPr>
            <p:cNvPr id="139272" name="图片 353288" descr="旋转 10"/>
            <p:cNvPicPr>
              <a:picLocks noChangeAspect="1"/>
            </p:cNvPicPr>
            <p:nvPr/>
          </p:nvPicPr>
          <p:blipFill>
            <a:blip r:embed="rId3"/>
            <a:stretch>
              <a:fillRect/>
            </a:stretch>
          </p:blipFill>
          <p:spPr>
            <a:xfrm>
              <a:off x="612" y="1071"/>
              <a:ext cx="4785" cy="3130"/>
            </a:xfrm>
            <a:prstGeom prst="rect">
              <a:avLst/>
            </a:prstGeom>
            <a:noFill/>
            <a:ln w="9525">
              <a:noFill/>
            </a:ln>
          </p:spPr>
        </p:pic>
        <p:sp>
          <p:nvSpPr>
            <p:cNvPr id="139273" name="文本框 353289"/>
            <p:cNvSpPr txBox="1"/>
            <p:nvPr/>
          </p:nvSpPr>
          <p:spPr>
            <a:xfrm>
              <a:off x="793" y="646"/>
              <a:ext cx="4218" cy="479"/>
            </a:xfrm>
            <a:prstGeom prst="rect">
              <a:avLst/>
            </a:prstGeom>
            <a:solidFill>
              <a:srgbClr val="CC99FF"/>
            </a:solidFill>
            <a:ln w="9525" cap="flat" cmpd="sng">
              <a:solidFill>
                <a:schemeClr val="tx1"/>
              </a:solidFill>
              <a:prstDash val="solid"/>
              <a:miter/>
              <a:headEnd type="none" w="med" len="med"/>
              <a:tailEnd type="none" w="med" len="med"/>
            </a:ln>
          </p:spPr>
          <p:txBody>
            <a:bodyPr>
              <a:noAutofit/>
            </a:bodyPr>
            <a:p>
              <a:pPr marL="342900" indent="-342900">
                <a:spcBef>
                  <a:spcPct val="50000"/>
                </a:spcBef>
                <a:buClr>
                  <a:schemeClr val="folHlink"/>
                </a:buClr>
                <a:buSzPct val="60000"/>
                <a:buFont typeface="Wingdings" panose="05000000000000000000" pitchFamily="2" charset="2"/>
              </a:pPr>
              <a:r>
                <a:rPr lang="zh-CN" altLang="en-US" b="1" dirty="0">
                  <a:latin typeface="Tahoma" panose="020B0604030504040204" pitchFamily="34" charset="0"/>
                </a:rPr>
                <a:t>亚洲地理人种 　欧洲地理人种 　非洲地理人种 </a:t>
              </a:r>
              <a:endParaRPr lang="zh-CN" altLang="en-US" b="1" dirty="0">
                <a:latin typeface="Tahoma" panose="020B0604030504040204" pitchFamily="34" charset="0"/>
              </a:endParaRPr>
            </a:p>
            <a:p>
              <a:pPr marL="342900" indent="-342900">
                <a:spcBef>
                  <a:spcPct val="50000"/>
                </a:spcBef>
                <a:buClr>
                  <a:schemeClr val="folHlink"/>
                </a:buClr>
                <a:buSzPct val="60000"/>
                <a:buFont typeface="Wingdings" panose="05000000000000000000" pitchFamily="2" charset="2"/>
              </a:pPr>
              <a:r>
                <a:rPr lang="zh-CN" altLang="en-US" b="1" dirty="0">
                  <a:latin typeface="Tahoma" panose="020B0604030504040204" pitchFamily="34" charset="0"/>
                </a:rPr>
                <a:t>美洲印第安地理人种 　　印度地理人种 　　澳大利亚地理人种</a:t>
              </a:r>
              <a:r>
                <a:rPr lang="zh-CN" altLang="en-US" dirty="0">
                  <a:latin typeface="Tahoma" panose="020B0604030504040204" pitchFamily="34" charset="0"/>
                </a:rPr>
                <a:t> </a:t>
              </a:r>
              <a:endParaRPr lang="zh-CN" altLang="en-US" dirty="0">
                <a:latin typeface="Tahoma" panose="020B0604030504040204" pitchFamily="34" charset="0"/>
              </a:endParaRPr>
            </a:p>
          </p:txBody>
        </p:sp>
      </p:grpSp>
      <p:sp>
        <p:nvSpPr>
          <p:cNvPr id="4" name="文本框 3"/>
          <p:cNvSpPr txBox="1"/>
          <p:nvPr>
            <p:custDataLst>
              <p:tags r:id="rId4"/>
            </p:custDataLst>
          </p:nvPr>
        </p:nvSpPr>
        <p:spPr>
          <a:xfrm>
            <a:off x="899187" y="404528"/>
            <a:ext cx="6802755" cy="755650"/>
          </a:xfrm>
          <a:prstGeom prst="rect">
            <a:avLst/>
          </a:prstGeom>
          <a:noFill/>
        </p:spPr>
        <p:txBody>
          <a:bodyPr wrap="square">
            <a:spAutoFit/>
          </a:bodyPr>
          <a:p>
            <a:pPr marL="0" marR="0" lvl="0" indent="0" algn="l" defTabSz="914400" rtl="0" eaLnBrk="1" fontAlgn="auto" latinLnBrk="0" hangingPunct="1">
              <a:lnSpc>
                <a:spcPct val="120000"/>
              </a:lnSpc>
              <a:spcBef>
                <a:spcPts val="0"/>
              </a:spcBef>
              <a:spcAft>
                <a:spcPts val="0"/>
              </a:spcAft>
              <a:buClrTx/>
              <a:buSzTx/>
              <a:buFontTx/>
              <a:buNone/>
              <a:defRPr/>
            </a:pPr>
            <a:r>
              <a:rPr lang="zh-CN" altLang="en-US" sz="3600" b="1" dirty="0">
                <a:solidFill>
                  <a:srgbClr val="1402BE"/>
                </a:solidFill>
                <a:ea typeface="隶书" panose="02010509060101010101" pitchFamily="49" charset="-122"/>
                <a:sym typeface="+mn-ea"/>
              </a:rPr>
              <a:t>一、人种的</a:t>
            </a:r>
            <a:r>
              <a:rPr lang="zh-CN" altLang="en-US" sz="3600" b="1" dirty="0">
                <a:solidFill>
                  <a:srgbClr val="1402BE"/>
                </a:solidFill>
                <a:ea typeface="隶书" panose="02010509060101010101" pitchFamily="49" charset="-122"/>
                <a:sym typeface="+mn-ea"/>
              </a:rPr>
              <a:t>划分</a:t>
            </a:r>
            <a:endParaRPr lang="zh-CN" altLang="en-US" sz="3600" b="1" dirty="0">
              <a:solidFill>
                <a:srgbClr val="1402BE"/>
              </a:solidFill>
              <a:ea typeface="隶书" panose="02010509060101010101" pitchFamily="49" charset="-122"/>
              <a:sym typeface="+mn-ea"/>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1" fill="hold" grpId="0" nodeType="clickEffect">
                                  <p:stCondLst>
                                    <p:cond delay="0"/>
                                  </p:stCondLst>
                                  <p:childTnLst>
                                    <p:set>
                                      <p:cBhvr>
                                        <p:cTn id="6" dur="1" fill="hold">
                                          <p:stCondLst>
                                            <p:cond delay="0"/>
                                          </p:stCondLst>
                                        </p:cTn>
                                        <p:tgtEl>
                                          <p:spTgt spid="353285"/>
                                        </p:tgtEl>
                                        <p:attrNameLst>
                                          <p:attrName>style.visibility</p:attrName>
                                        </p:attrNameLst>
                                      </p:cBhvr>
                                      <p:to>
                                        <p:strVal val="visible"/>
                                      </p:to>
                                    </p:set>
                                    <p:animEffect transition="in" filter="slide(fromTop)">
                                      <p:cBhvr>
                                        <p:cTn id="7" dur="2000"/>
                                        <p:tgtEl>
                                          <p:spTgt spid="353285"/>
                                        </p:tgtEl>
                                      </p:cBhvr>
                                    </p:animEffect>
                                  </p:childTnLst>
                                </p:cTn>
                              </p:par>
                            </p:childTnLst>
                          </p:cTn>
                        </p:par>
                      </p:childTnLst>
                    </p:cTn>
                  </p:par>
                  <p:par>
                    <p:cTn id="8" fill="hold">
                      <p:stCondLst>
                        <p:cond delay="indefinite"/>
                      </p:stCondLst>
                      <p:childTnLst>
                        <p:par>
                          <p:cTn id="9" fill="hold">
                            <p:stCondLst>
                              <p:cond delay="0"/>
                            </p:stCondLst>
                            <p:childTnLst>
                              <p:par>
                                <p:cTn id="10" presetID="29" presetClass="exit" presetSubtype="0" fill="hold" grpId="1" nodeType="clickEffect">
                                  <p:stCondLst>
                                    <p:cond delay="0"/>
                                  </p:stCondLst>
                                  <p:childTnLst>
                                    <p:anim calcmode="lin" valueType="num">
                                      <p:cBhvr>
                                        <p:cTn id="11" dur="1000"/>
                                        <p:tgtEl>
                                          <p:spTgt spid="353285"/>
                                        </p:tgtEl>
                                        <p:attrNameLst>
                                          <p:attrName>ppt_x</p:attrName>
                                        </p:attrNameLst>
                                      </p:cBhvr>
                                      <p:tavLst>
                                        <p:tav tm="0">
                                          <p:val>
                                            <p:strVal val="ppt_x"/>
                                          </p:val>
                                        </p:tav>
                                        <p:tav tm="100000">
                                          <p:val>
                                            <p:strVal val="ppt_x-.2"/>
                                          </p:val>
                                        </p:tav>
                                      </p:tavLst>
                                    </p:anim>
                                    <p:anim calcmode="lin" valueType="num">
                                      <p:cBhvr>
                                        <p:cTn id="12" dur="1000"/>
                                        <p:tgtEl>
                                          <p:spTgt spid="353285"/>
                                        </p:tgtEl>
                                        <p:attrNameLst>
                                          <p:attrName>ppt_y</p:attrName>
                                        </p:attrNameLst>
                                      </p:cBhvr>
                                      <p:tavLst>
                                        <p:tav tm="0">
                                          <p:val>
                                            <p:strVal val="ppt_y"/>
                                          </p:val>
                                        </p:tav>
                                        <p:tav tm="100000">
                                          <p:val>
                                            <p:strVal val="ppt_y"/>
                                          </p:val>
                                        </p:tav>
                                      </p:tavLst>
                                    </p:anim>
                                    <p:animEffect transition="out" filter="fade">
                                      <p:cBhvr>
                                        <p:cTn id="13" dur="1000"/>
                                        <p:tgtEl>
                                          <p:spTgt spid="353285"/>
                                        </p:tgtEl>
                                      </p:cBhvr>
                                    </p:animEffect>
                                    <p:set>
                                      <p:cBhvr>
                                        <p:cTn id="14" dur="1" fill="hold">
                                          <p:stCondLst>
                                            <p:cond delay="999"/>
                                          </p:stCondLst>
                                        </p:cTn>
                                        <p:tgtEl>
                                          <p:spTgt spid="353285"/>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2" presetClass="entr" presetSubtype="8" fill="hold" grpId="0" nodeType="clickEffect">
                                  <p:stCondLst>
                                    <p:cond delay="0"/>
                                  </p:stCondLst>
                                  <p:childTnLst>
                                    <p:set>
                                      <p:cBhvr>
                                        <p:cTn id="18" dur="1" fill="hold">
                                          <p:stCondLst>
                                            <p:cond delay="0"/>
                                          </p:stCondLst>
                                        </p:cTn>
                                        <p:tgtEl>
                                          <p:spTgt spid="353286"/>
                                        </p:tgtEl>
                                        <p:attrNameLst>
                                          <p:attrName>style.visibility</p:attrName>
                                        </p:attrNameLst>
                                      </p:cBhvr>
                                      <p:to>
                                        <p:strVal val="visible"/>
                                      </p:to>
                                    </p:set>
                                    <p:animEffect transition="in" filter="slide(fromLeft)">
                                      <p:cBhvr>
                                        <p:cTn id="19" dur="2000"/>
                                        <p:tgtEl>
                                          <p:spTgt spid="353286"/>
                                        </p:tgtEl>
                                      </p:cBhvr>
                                    </p:animEffect>
                                  </p:childTnLst>
                                </p:cTn>
                              </p:par>
                            </p:childTnLst>
                          </p:cTn>
                        </p:par>
                      </p:childTnLst>
                    </p:cTn>
                  </p:par>
                  <p:par>
                    <p:cTn id="20" fill="hold">
                      <p:stCondLst>
                        <p:cond delay="indefinite"/>
                      </p:stCondLst>
                      <p:childTnLst>
                        <p:par>
                          <p:cTn id="21" fill="hold">
                            <p:stCondLst>
                              <p:cond delay="0"/>
                            </p:stCondLst>
                            <p:childTnLst>
                              <p:par>
                                <p:cTn id="22" presetID="29" presetClass="exit" presetSubtype="0" fill="hold" grpId="1" nodeType="clickEffect">
                                  <p:stCondLst>
                                    <p:cond delay="0"/>
                                  </p:stCondLst>
                                  <p:childTnLst>
                                    <p:anim calcmode="lin" valueType="num">
                                      <p:cBhvr>
                                        <p:cTn id="23" dur="1000"/>
                                        <p:tgtEl>
                                          <p:spTgt spid="353286"/>
                                        </p:tgtEl>
                                        <p:attrNameLst>
                                          <p:attrName>ppt_x</p:attrName>
                                        </p:attrNameLst>
                                      </p:cBhvr>
                                      <p:tavLst>
                                        <p:tav tm="0">
                                          <p:val>
                                            <p:strVal val="ppt_x"/>
                                          </p:val>
                                        </p:tav>
                                        <p:tav tm="100000">
                                          <p:val>
                                            <p:strVal val="ppt_x-.2"/>
                                          </p:val>
                                        </p:tav>
                                      </p:tavLst>
                                    </p:anim>
                                    <p:anim calcmode="lin" valueType="num">
                                      <p:cBhvr>
                                        <p:cTn id="24" dur="1000"/>
                                        <p:tgtEl>
                                          <p:spTgt spid="353286"/>
                                        </p:tgtEl>
                                        <p:attrNameLst>
                                          <p:attrName>ppt_y</p:attrName>
                                        </p:attrNameLst>
                                      </p:cBhvr>
                                      <p:tavLst>
                                        <p:tav tm="0">
                                          <p:val>
                                            <p:strVal val="ppt_y"/>
                                          </p:val>
                                        </p:tav>
                                        <p:tav tm="100000">
                                          <p:val>
                                            <p:strVal val="ppt_y"/>
                                          </p:val>
                                        </p:tav>
                                      </p:tavLst>
                                    </p:anim>
                                    <p:animEffect transition="out" filter="fade">
                                      <p:cBhvr>
                                        <p:cTn id="25" dur="1000"/>
                                        <p:tgtEl>
                                          <p:spTgt spid="353286"/>
                                        </p:tgtEl>
                                      </p:cBhvr>
                                    </p:animEffect>
                                    <p:set>
                                      <p:cBhvr>
                                        <p:cTn id="26" dur="1" fill="hold">
                                          <p:stCondLst>
                                            <p:cond delay="999"/>
                                          </p:stCondLst>
                                        </p:cTn>
                                        <p:tgtEl>
                                          <p:spTgt spid="353286"/>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
                                        </p:tgtEl>
                                        <p:attrNameLst>
                                          <p:attrName>style.visibility</p:attrName>
                                        </p:attrNameLst>
                                      </p:cBhvr>
                                      <p:to>
                                        <p:strVal val="visible"/>
                                      </p:to>
                                    </p:set>
                                    <p:animEffect transition="in" filter="fade">
                                      <p:cBhvr>
                                        <p:cTn id="31" dur="2000"/>
                                        <p:tgtEl>
                                          <p:spTgt spid="2"/>
                                        </p:tgtEl>
                                      </p:cBhvr>
                                    </p:animEffect>
                                  </p:childTnLst>
                                </p:cTn>
                              </p:par>
                            </p:childTnLst>
                          </p:cTn>
                        </p:par>
                      </p:childTnLst>
                    </p:cTn>
                  </p:par>
                  <p:par>
                    <p:cTn id="32" fill="hold">
                      <p:stCondLst>
                        <p:cond delay="indefinite"/>
                      </p:stCondLst>
                      <p:childTnLst>
                        <p:par>
                          <p:cTn id="33" fill="hold">
                            <p:stCondLst>
                              <p:cond delay="0"/>
                            </p:stCondLst>
                            <p:childTnLst>
                              <p:par>
                                <p:cTn id="34" presetID="29" presetClass="exit" presetSubtype="0" fill="hold" nodeType="clickEffect">
                                  <p:stCondLst>
                                    <p:cond delay="0"/>
                                  </p:stCondLst>
                                  <p:childTnLst>
                                    <p:anim calcmode="lin" valueType="num">
                                      <p:cBhvr>
                                        <p:cTn id="35" dur="1000"/>
                                        <p:tgtEl>
                                          <p:spTgt spid="2"/>
                                        </p:tgtEl>
                                        <p:attrNameLst>
                                          <p:attrName>ppt_x</p:attrName>
                                        </p:attrNameLst>
                                      </p:cBhvr>
                                      <p:tavLst>
                                        <p:tav tm="0">
                                          <p:val>
                                            <p:strVal val="ppt_x"/>
                                          </p:val>
                                        </p:tav>
                                        <p:tav tm="100000">
                                          <p:val>
                                            <p:strVal val="ppt_x-.2"/>
                                          </p:val>
                                        </p:tav>
                                      </p:tavLst>
                                    </p:anim>
                                    <p:anim calcmode="lin" valueType="num">
                                      <p:cBhvr>
                                        <p:cTn id="36" dur="1000"/>
                                        <p:tgtEl>
                                          <p:spTgt spid="2"/>
                                        </p:tgtEl>
                                        <p:attrNameLst>
                                          <p:attrName>ppt_y</p:attrName>
                                        </p:attrNameLst>
                                      </p:cBhvr>
                                      <p:tavLst>
                                        <p:tav tm="0">
                                          <p:val>
                                            <p:strVal val="ppt_y"/>
                                          </p:val>
                                        </p:tav>
                                        <p:tav tm="100000">
                                          <p:val>
                                            <p:strVal val="ppt_y"/>
                                          </p:val>
                                        </p:tav>
                                      </p:tavLst>
                                    </p:anim>
                                    <p:animEffect transition="out" filter="fade">
                                      <p:cBhvr>
                                        <p:cTn id="37" dur="1000"/>
                                        <p:tgtEl>
                                          <p:spTgt spid="2"/>
                                        </p:tgtEl>
                                      </p:cBhvr>
                                    </p:animEffect>
                                    <p:set>
                                      <p:cBhvr>
                                        <p:cTn id="38" dur="1" fill="hold">
                                          <p:stCondLst>
                                            <p:cond delay="999"/>
                                          </p:stCondLst>
                                        </p:cTn>
                                        <p:tgtEl>
                                          <p:spTgt spid="2"/>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2" presetClass="entr" presetSubtype="4" fill="hold" nodeType="clickEffect">
                                  <p:stCondLst>
                                    <p:cond delay="0"/>
                                  </p:stCondLst>
                                  <p:childTnLst>
                                    <p:set>
                                      <p:cBhvr>
                                        <p:cTn id="42" dur="1" fill="hold">
                                          <p:stCondLst>
                                            <p:cond delay="0"/>
                                          </p:stCondLst>
                                        </p:cTn>
                                        <p:tgtEl>
                                          <p:spTgt spid="353284"/>
                                        </p:tgtEl>
                                        <p:attrNameLst>
                                          <p:attrName>style.visibility</p:attrName>
                                        </p:attrNameLst>
                                      </p:cBhvr>
                                      <p:to>
                                        <p:strVal val="visible"/>
                                      </p:to>
                                    </p:set>
                                    <p:animEffect transition="in" filter="slide(fromBottom)">
                                      <p:cBhvr>
                                        <p:cTn id="43" dur="500"/>
                                        <p:tgtEl>
                                          <p:spTgt spid="3532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3285" grpId="0" bldLvl="0" animBg="1"/>
      <p:bldP spid="353285" grpId="1" bldLvl="0" animBg="1"/>
      <p:bldP spid="353286" grpId="0" bldLvl="0" animBg="1"/>
      <p:bldP spid="353286" grpId="1" bldLvl="0" animBg="1"/>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2" name="图片 51" descr="形状, 圆圈&#10;&#10;描述已自动生成"/>
          <p:cNvPicPr>
            <a:picLocks noChangeAspect="1"/>
          </p:cNvPicPr>
          <p:nvPr>
            <p:custDataLst>
              <p:tags r:id="rId1"/>
            </p:custDataLst>
          </p:nvPr>
        </p:nvPicPr>
        <p:blipFill>
          <a:blip r:embed="rId2">
            <a:extLst>
              <a:ext uri="{28A0092B-C50C-407E-A947-70E740481C1C}">
                <a14:useLocalDpi xmlns:a14="http://schemas.microsoft.com/office/drawing/2010/main" val="0"/>
              </a:ext>
            </a:extLst>
          </a:blip>
          <a:stretch>
            <a:fillRect/>
          </a:stretch>
        </p:blipFill>
        <p:spPr>
          <a:xfrm>
            <a:off x="0" y="1125220"/>
            <a:ext cx="9144000" cy="5143500"/>
          </a:xfrm>
          <a:prstGeom prst="rect">
            <a:avLst/>
          </a:prstGeom>
        </p:spPr>
      </p:pic>
      <p:sp>
        <p:nvSpPr>
          <p:cNvPr id="140291" name="文本占位符 358402"/>
          <p:cNvSpPr>
            <a:spLocks noGrp="1"/>
          </p:cNvSpPr>
          <p:nvPr>
            <p:ph idx="1"/>
          </p:nvPr>
        </p:nvSpPr>
        <p:spPr>
          <a:xfrm>
            <a:off x="1115695" y="1341120"/>
            <a:ext cx="6125845" cy="1681480"/>
          </a:xfrm>
        </p:spPr>
        <p:txBody>
          <a:bodyPr vert="horz" wrap="square" lIns="91440" tIns="45720" rIns="91440" bIns="45720" anchor="t" anchorCtr="0"/>
          <a:p>
            <a:pPr eaLnBrk="1" hangingPunct="1">
              <a:lnSpc>
                <a:spcPct val="190000"/>
              </a:lnSpc>
              <a:buNone/>
            </a:pPr>
            <a:r>
              <a:rPr lang="zh-CN" altLang="en-US" b="1" dirty="0">
                <a:ea typeface="楷体_GB2312" pitchFamily="49" charset="-122"/>
              </a:rPr>
              <a:t>（一）人种的起源与地理环境</a:t>
            </a:r>
            <a:endParaRPr lang="zh-CN" altLang="en-US" b="1" dirty="0">
              <a:ea typeface="楷体_GB2312" pitchFamily="49" charset="-122"/>
            </a:endParaRPr>
          </a:p>
          <a:p>
            <a:pPr eaLnBrk="1" hangingPunct="1">
              <a:lnSpc>
                <a:spcPct val="190000"/>
              </a:lnSpc>
              <a:buNone/>
            </a:pPr>
            <a:endParaRPr lang="zh-CN" altLang="en-US" b="1" dirty="0">
              <a:ea typeface="楷体_GB2312" pitchFamily="49" charset="-122"/>
            </a:endParaRPr>
          </a:p>
          <a:p>
            <a:pPr eaLnBrk="1" hangingPunct="1">
              <a:lnSpc>
                <a:spcPct val="190000"/>
              </a:lnSpc>
              <a:buNone/>
            </a:pPr>
            <a:r>
              <a:rPr lang="zh-CN" altLang="en-US" b="1" dirty="0">
                <a:ea typeface="楷体_GB2312" pitchFamily="49" charset="-122"/>
              </a:rPr>
              <a:t>（二）人种演变与地理环境</a:t>
            </a:r>
            <a:endParaRPr lang="zh-CN" altLang="en-US" b="1" dirty="0">
              <a:ea typeface="楷体_GB2312" pitchFamily="49" charset="-122"/>
            </a:endParaRPr>
          </a:p>
        </p:txBody>
      </p:sp>
      <p:sp>
        <p:nvSpPr>
          <p:cNvPr id="358404" name="动作按钮: 后退或前一项 358403">
            <a:hlinkClick r:id="rId3" action="ppaction://hlinksldjump"/>
          </p:cNvPr>
          <p:cNvSpPr/>
          <p:nvPr/>
        </p:nvSpPr>
        <p:spPr>
          <a:xfrm>
            <a:off x="7740650" y="6021388"/>
            <a:ext cx="1042988" cy="566737"/>
          </a:xfrm>
          <a:prstGeom prst="actionButtonBackPrevious">
            <a:avLst/>
          </a:prstGeom>
          <a:solidFill>
            <a:srgbClr val="666699"/>
          </a:solidFill>
          <a:ln w="9525">
            <a:noFill/>
          </a:ln>
        </p:spPr>
        <p:txBody>
          <a:bodyPr/>
          <a:p>
            <a:endParaRPr lang="zh-CN" altLang="en-US" dirty="0">
              <a:latin typeface="Tahoma" panose="020B0604030504040204" pitchFamily="34" charset="0"/>
            </a:endParaRPr>
          </a:p>
        </p:txBody>
      </p:sp>
      <p:sp>
        <p:nvSpPr>
          <p:cNvPr id="358405" name="文本框 358404"/>
          <p:cNvSpPr txBox="1"/>
          <p:nvPr/>
        </p:nvSpPr>
        <p:spPr>
          <a:xfrm>
            <a:off x="1014095" y="2317750"/>
            <a:ext cx="7087235" cy="1322070"/>
          </a:xfrm>
          <a:prstGeom prst="rect">
            <a:avLst/>
          </a:prstGeom>
          <a:solidFill>
            <a:srgbClr val="CCFFFF"/>
          </a:solidFill>
          <a:ln w="9525" cap="flat" cmpd="sng">
            <a:solidFill>
              <a:schemeClr val="tx1"/>
            </a:solidFill>
            <a:prstDash val="solid"/>
            <a:miter/>
            <a:headEnd type="none" w="med" len="med"/>
            <a:tailEnd type="none" w="med" len="med"/>
          </a:ln>
        </p:spPr>
        <p:txBody>
          <a:bodyPr wrap="square">
            <a:spAutoFit/>
          </a:bodyPr>
          <a:p>
            <a:pPr indent="508000">
              <a:spcBef>
                <a:spcPts val="0"/>
              </a:spcBef>
              <a:buClr>
                <a:schemeClr val="folHlink"/>
              </a:buClr>
              <a:buSzPct val="60000"/>
              <a:buFont typeface="Wingdings" panose="05000000000000000000" pitchFamily="2" charset="2"/>
              <a:extLst>
                <a:ext uri="{35155182-B16C-46BC-9424-99874614C6A1}">
                  <wpsdc:indentchars xmlns:wpsdc="http://www.wps.cn/officeDocument/2017/drawingmlCustomData" val="200" checksum="282533468"/>
                </a:ext>
              </a:extLst>
            </a:pPr>
            <a:r>
              <a:rPr lang="zh-CN" altLang="en-US" sz="2000" dirty="0">
                <a:latin typeface="Tahoma" panose="020B0604030504040204" pitchFamily="34" charset="0"/>
              </a:rPr>
              <a:t>最初人类形态差异很小，此后由于扩散迁徙，各自生活在条件极不相同的自然地理环境之中，在长期的对地理环境的适应过程中，逐渐在其体质形态等方面产生了一些具有共同遗传特征的人类群体。</a:t>
            </a:r>
            <a:r>
              <a:rPr lang="zh-CN" altLang="en-US" dirty="0">
                <a:latin typeface="Tahoma" panose="020B0604030504040204" pitchFamily="34" charset="0"/>
              </a:rPr>
              <a:t> </a:t>
            </a:r>
            <a:endParaRPr lang="zh-CN" altLang="en-US" dirty="0">
              <a:latin typeface="Tahoma" panose="020B0604030504040204" pitchFamily="34" charset="0"/>
            </a:endParaRPr>
          </a:p>
        </p:txBody>
      </p:sp>
      <p:sp>
        <p:nvSpPr>
          <p:cNvPr id="358406" name="文本框 358405"/>
          <p:cNvSpPr txBox="1"/>
          <p:nvPr/>
        </p:nvSpPr>
        <p:spPr>
          <a:xfrm>
            <a:off x="970280" y="4593590"/>
            <a:ext cx="7131050" cy="1264285"/>
          </a:xfrm>
          <a:prstGeom prst="rect">
            <a:avLst/>
          </a:prstGeom>
          <a:solidFill>
            <a:srgbClr val="CCFFFF"/>
          </a:solidFill>
          <a:ln w="9525" cap="flat" cmpd="sng">
            <a:solidFill>
              <a:schemeClr val="tx1"/>
            </a:solidFill>
            <a:prstDash val="solid"/>
            <a:miter/>
            <a:headEnd type="none" w="med" len="med"/>
            <a:tailEnd type="none" w="med" len="med"/>
          </a:ln>
        </p:spPr>
        <p:txBody>
          <a:bodyPr wrap="square">
            <a:noAutofit/>
          </a:bodyPr>
          <a:p>
            <a:pPr indent="508000" algn="l">
              <a:spcBef>
                <a:spcPts val="0"/>
              </a:spcBef>
              <a:buClr>
                <a:schemeClr val="folHlink"/>
              </a:buClr>
              <a:buSzPct val="60000"/>
              <a:buFont typeface="Wingdings" panose="05000000000000000000" pitchFamily="2" charset="2"/>
              <a:extLst>
                <a:ext uri="{35155182-B16C-46BC-9424-99874614C6A1}">
                  <wpsdc:indentchars xmlns:wpsdc="http://www.wps.cn/officeDocument/2017/drawingmlCustomData" val="200" checksum="282533468"/>
                </a:ext>
              </a:extLst>
            </a:pPr>
            <a:r>
              <a:rPr lang="zh-CN" altLang="en-US" sz="2000" dirty="0">
                <a:latin typeface="Tahoma" panose="020B0604030504040204" pitchFamily="34" charset="0"/>
              </a:rPr>
              <a:t>起源于同一地区的种族，经过迁移，由于环境不同，在自然形态遗传基因上都发生了变化，因此才形成了不同的种族。 </a:t>
            </a:r>
            <a:endParaRPr lang="zh-CN" altLang="en-US" sz="2000" dirty="0">
              <a:latin typeface="Tahoma" panose="020B0604030504040204" pitchFamily="34" charset="0"/>
            </a:endParaRPr>
          </a:p>
          <a:p>
            <a:pPr indent="508000" algn="l">
              <a:spcBef>
                <a:spcPts val="0"/>
              </a:spcBef>
              <a:buClr>
                <a:schemeClr val="folHlink"/>
              </a:buClr>
              <a:buSzPct val="60000"/>
              <a:buFont typeface="Wingdings" panose="05000000000000000000" pitchFamily="2" charset="2"/>
              <a:extLst>
                <a:ext uri="{35155182-B16C-46BC-9424-99874614C6A1}">
                  <wpsdc:indentchars xmlns:wpsdc="http://www.wps.cn/officeDocument/2017/drawingmlCustomData" val="200" checksum="282533468"/>
                </a:ext>
              </a:extLst>
            </a:pPr>
            <a:r>
              <a:rPr lang="zh-CN" altLang="en-US" sz="2000" dirty="0">
                <a:latin typeface="Tahoma" panose="020B0604030504040204" pitchFamily="34" charset="0"/>
              </a:rPr>
              <a:t>在种族分化的早期阶段，自然条件起着重要作用。 </a:t>
            </a:r>
            <a:endParaRPr lang="zh-CN" altLang="en-US" sz="2000" dirty="0">
              <a:latin typeface="Tahoma" panose="020B0604030504040204" pitchFamily="34" charset="0"/>
            </a:endParaRPr>
          </a:p>
        </p:txBody>
      </p:sp>
      <p:sp>
        <p:nvSpPr>
          <p:cNvPr id="4" name="文本框 3"/>
          <p:cNvSpPr txBox="1"/>
          <p:nvPr>
            <p:custDataLst>
              <p:tags r:id="rId4"/>
            </p:custDataLst>
          </p:nvPr>
        </p:nvSpPr>
        <p:spPr>
          <a:xfrm>
            <a:off x="899187" y="404528"/>
            <a:ext cx="6802755" cy="755650"/>
          </a:xfrm>
          <a:prstGeom prst="rect">
            <a:avLst/>
          </a:prstGeom>
          <a:noFill/>
        </p:spPr>
        <p:txBody>
          <a:bodyPr wrap="square">
            <a:spAutoFit/>
          </a:bodyPr>
          <a:p>
            <a:pPr marL="0" marR="0" lvl="0" indent="0" algn="l" defTabSz="914400" rtl="0" eaLnBrk="1" fontAlgn="auto" latinLnBrk="0" hangingPunct="1">
              <a:lnSpc>
                <a:spcPct val="120000"/>
              </a:lnSpc>
              <a:spcBef>
                <a:spcPts val="0"/>
              </a:spcBef>
              <a:spcAft>
                <a:spcPts val="0"/>
              </a:spcAft>
              <a:buClrTx/>
              <a:buSzTx/>
              <a:buFontTx/>
              <a:buNone/>
              <a:defRPr/>
            </a:pPr>
            <a:r>
              <a:rPr lang="zh-CN" altLang="en-US" sz="3600" b="1" dirty="0">
                <a:solidFill>
                  <a:srgbClr val="1402BE"/>
                </a:solidFill>
                <a:ea typeface="隶书" panose="02010509060101010101" pitchFamily="49" charset="-122"/>
                <a:sym typeface="+mn-ea"/>
              </a:rPr>
              <a:t>二、人种与地理</a:t>
            </a:r>
            <a:r>
              <a:rPr lang="zh-CN" altLang="en-US" sz="3600" b="1" dirty="0">
                <a:solidFill>
                  <a:srgbClr val="1402BE"/>
                </a:solidFill>
                <a:ea typeface="隶书" panose="02010509060101010101" pitchFamily="49" charset="-122"/>
                <a:sym typeface="+mn-ea"/>
              </a:rPr>
              <a:t>环境</a:t>
            </a:r>
            <a:endParaRPr lang="zh-CN" altLang="en-US" sz="3600" b="1" dirty="0">
              <a:solidFill>
                <a:srgbClr val="1402BE"/>
              </a:solidFill>
              <a:ea typeface="隶书" panose="02010509060101010101" pitchFamily="49" charset="-122"/>
              <a:sym typeface="+mn-ea"/>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1" fill="hold" grpId="0" nodeType="clickEffect">
                                  <p:stCondLst>
                                    <p:cond delay="0"/>
                                  </p:stCondLst>
                                  <p:childTnLst>
                                    <p:set>
                                      <p:cBhvr>
                                        <p:cTn id="6" dur="1" fill="hold">
                                          <p:stCondLst>
                                            <p:cond delay="0"/>
                                          </p:stCondLst>
                                        </p:cTn>
                                        <p:tgtEl>
                                          <p:spTgt spid="358405"/>
                                        </p:tgtEl>
                                        <p:attrNameLst>
                                          <p:attrName>style.visibility</p:attrName>
                                        </p:attrNameLst>
                                      </p:cBhvr>
                                      <p:to>
                                        <p:strVal val="visible"/>
                                      </p:to>
                                    </p:set>
                                    <p:animEffect transition="in" filter="slide(fromTop)">
                                      <p:cBhvr>
                                        <p:cTn id="7" dur="2000"/>
                                        <p:tgtEl>
                                          <p:spTgt spid="358405"/>
                                        </p:tgtEl>
                                      </p:cBhvr>
                                    </p:animEffect>
                                  </p:childTnLst>
                                </p:cTn>
                              </p:par>
                            </p:childTnLst>
                          </p:cTn>
                        </p:par>
                      </p:childTnLst>
                    </p:cTn>
                  </p:par>
                  <p:par>
                    <p:cTn id="8" fill="hold">
                      <p:stCondLst>
                        <p:cond delay="indefinite"/>
                      </p:stCondLst>
                      <p:childTnLst>
                        <p:par>
                          <p:cTn id="9" fill="hold">
                            <p:stCondLst>
                              <p:cond delay="0"/>
                            </p:stCondLst>
                            <p:childTnLst>
                              <p:par>
                                <p:cTn id="10" presetID="29" presetClass="exit" presetSubtype="0" fill="hold" grpId="1" nodeType="clickEffect">
                                  <p:stCondLst>
                                    <p:cond delay="0"/>
                                  </p:stCondLst>
                                  <p:childTnLst>
                                    <p:anim calcmode="lin" valueType="num">
                                      <p:cBhvr>
                                        <p:cTn id="11" dur="1000"/>
                                        <p:tgtEl>
                                          <p:spTgt spid="358405"/>
                                        </p:tgtEl>
                                        <p:attrNameLst>
                                          <p:attrName>ppt_x</p:attrName>
                                        </p:attrNameLst>
                                      </p:cBhvr>
                                      <p:tavLst>
                                        <p:tav tm="0">
                                          <p:val>
                                            <p:strVal val="ppt_x"/>
                                          </p:val>
                                        </p:tav>
                                        <p:tav tm="100000">
                                          <p:val>
                                            <p:strVal val="ppt_x-.2"/>
                                          </p:val>
                                        </p:tav>
                                      </p:tavLst>
                                    </p:anim>
                                    <p:anim calcmode="lin" valueType="num">
                                      <p:cBhvr>
                                        <p:cTn id="12" dur="1000"/>
                                        <p:tgtEl>
                                          <p:spTgt spid="358405"/>
                                        </p:tgtEl>
                                        <p:attrNameLst>
                                          <p:attrName>ppt_y</p:attrName>
                                        </p:attrNameLst>
                                      </p:cBhvr>
                                      <p:tavLst>
                                        <p:tav tm="0">
                                          <p:val>
                                            <p:strVal val="ppt_y"/>
                                          </p:val>
                                        </p:tav>
                                        <p:tav tm="100000">
                                          <p:val>
                                            <p:strVal val="ppt_y"/>
                                          </p:val>
                                        </p:tav>
                                      </p:tavLst>
                                    </p:anim>
                                    <p:animEffect transition="out" filter="fade">
                                      <p:cBhvr>
                                        <p:cTn id="13" dur="1000"/>
                                        <p:tgtEl>
                                          <p:spTgt spid="358405"/>
                                        </p:tgtEl>
                                      </p:cBhvr>
                                    </p:animEffect>
                                    <p:set>
                                      <p:cBhvr>
                                        <p:cTn id="14" dur="1" fill="hold">
                                          <p:stCondLst>
                                            <p:cond delay="999"/>
                                          </p:stCondLst>
                                        </p:cTn>
                                        <p:tgtEl>
                                          <p:spTgt spid="358405"/>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2" presetClass="entr" presetSubtype="1" fill="hold" grpId="0" nodeType="clickEffect">
                                  <p:stCondLst>
                                    <p:cond delay="0"/>
                                  </p:stCondLst>
                                  <p:childTnLst>
                                    <p:set>
                                      <p:cBhvr>
                                        <p:cTn id="18" dur="1" fill="hold">
                                          <p:stCondLst>
                                            <p:cond delay="0"/>
                                          </p:stCondLst>
                                        </p:cTn>
                                        <p:tgtEl>
                                          <p:spTgt spid="358406"/>
                                        </p:tgtEl>
                                        <p:attrNameLst>
                                          <p:attrName>style.visibility</p:attrName>
                                        </p:attrNameLst>
                                      </p:cBhvr>
                                      <p:to>
                                        <p:strVal val="visible"/>
                                      </p:to>
                                    </p:set>
                                    <p:animEffect transition="in" filter="slide(fromTop)">
                                      <p:cBhvr>
                                        <p:cTn id="19" dur="2000"/>
                                        <p:tgtEl>
                                          <p:spTgt spid="358406"/>
                                        </p:tgtEl>
                                      </p:cBhvr>
                                    </p:animEffect>
                                  </p:childTnLst>
                                </p:cTn>
                              </p:par>
                            </p:childTnLst>
                          </p:cTn>
                        </p:par>
                      </p:childTnLst>
                    </p:cTn>
                  </p:par>
                  <p:par>
                    <p:cTn id="20" fill="hold">
                      <p:stCondLst>
                        <p:cond delay="indefinite"/>
                      </p:stCondLst>
                      <p:childTnLst>
                        <p:par>
                          <p:cTn id="21" fill="hold">
                            <p:stCondLst>
                              <p:cond delay="0"/>
                            </p:stCondLst>
                            <p:childTnLst>
                              <p:par>
                                <p:cTn id="22" presetID="29" presetClass="exit" presetSubtype="0" fill="hold" grpId="1" nodeType="clickEffect">
                                  <p:stCondLst>
                                    <p:cond delay="0"/>
                                  </p:stCondLst>
                                  <p:childTnLst>
                                    <p:anim calcmode="lin" valueType="num">
                                      <p:cBhvr>
                                        <p:cTn id="23" dur="1000"/>
                                        <p:tgtEl>
                                          <p:spTgt spid="358406"/>
                                        </p:tgtEl>
                                        <p:attrNameLst>
                                          <p:attrName>ppt_x</p:attrName>
                                        </p:attrNameLst>
                                      </p:cBhvr>
                                      <p:tavLst>
                                        <p:tav tm="0">
                                          <p:val>
                                            <p:strVal val="ppt_x"/>
                                          </p:val>
                                        </p:tav>
                                        <p:tav tm="100000">
                                          <p:val>
                                            <p:strVal val="ppt_x-.2"/>
                                          </p:val>
                                        </p:tav>
                                      </p:tavLst>
                                    </p:anim>
                                    <p:anim calcmode="lin" valueType="num">
                                      <p:cBhvr>
                                        <p:cTn id="24" dur="1000"/>
                                        <p:tgtEl>
                                          <p:spTgt spid="358406"/>
                                        </p:tgtEl>
                                        <p:attrNameLst>
                                          <p:attrName>ppt_y</p:attrName>
                                        </p:attrNameLst>
                                      </p:cBhvr>
                                      <p:tavLst>
                                        <p:tav tm="0">
                                          <p:val>
                                            <p:strVal val="ppt_y"/>
                                          </p:val>
                                        </p:tav>
                                        <p:tav tm="100000">
                                          <p:val>
                                            <p:strVal val="ppt_y"/>
                                          </p:val>
                                        </p:tav>
                                      </p:tavLst>
                                    </p:anim>
                                    <p:animEffect transition="out" filter="fade">
                                      <p:cBhvr>
                                        <p:cTn id="25" dur="1000"/>
                                        <p:tgtEl>
                                          <p:spTgt spid="358406"/>
                                        </p:tgtEl>
                                      </p:cBhvr>
                                    </p:animEffect>
                                    <p:set>
                                      <p:cBhvr>
                                        <p:cTn id="26" dur="1" fill="hold">
                                          <p:stCondLst>
                                            <p:cond delay="999"/>
                                          </p:stCondLst>
                                        </p:cTn>
                                        <p:tgtEl>
                                          <p:spTgt spid="358406"/>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2" presetClass="entr" presetSubtype="4" fill="hold" nodeType="clickEffect">
                                  <p:stCondLst>
                                    <p:cond delay="0"/>
                                  </p:stCondLst>
                                  <p:childTnLst>
                                    <p:set>
                                      <p:cBhvr>
                                        <p:cTn id="30" dur="1" fill="hold">
                                          <p:stCondLst>
                                            <p:cond delay="0"/>
                                          </p:stCondLst>
                                        </p:cTn>
                                        <p:tgtEl>
                                          <p:spTgt spid="358404"/>
                                        </p:tgtEl>
                                        <p:attrNameLst>
                                          <p:attrName>style.visibility</p:attrName>
                                        </p:attrNameLst>
                                      </p:cBhvr>
                                      <p:to>
                                        <p:strVal val="visible"/>
                                      </p:to>
                                    </p:set>
                                    <p:animEffect transition="in" filter="slide(fromBottom)">
                                      <p:cBhvr>
                                        <p:cTn id="31" dur="500"/>
                                        <p:tgtEl>
                                          <p:spTgt spid="3584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405" grpId="0" bldLvl="0" animBg="1"/>
      <p:bldP spid="358405" grpId="1" bldLvl="0" animBg="1"/>
      <p:bldP spid="358406" grpId="0" bldLvl="0" animBg="1"/>
      <p:bldP spid="358406" grpId="1" bldLvl="0" animBg="1"/>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2" name="图片 51" descr="形状, 圆圈&#10;&#10;描述已自动生成"/>
          <p:cNvPicPr>
            <a:picLocks noChangeAspect="1"/>
          </p:cNvPicPr>
          <p:nvPr>
            <p:custDataLst>
              <p:tags r:id="rId1"/>
            </p:custDataLst>
          </p:nvPr>
        </p:nvPicPr>
        <p:blipFill>
          <a:blip r:embed="rId2">
            <a:extLst>
              <a:ext uri="{28A0092B-C50C-407E-A947-70E740481C1C}">
                <a14:useLocalDpi xmlns:a14="http://schemas.microsoft.com/office/drawing/2010/main" val="0"/>
              </a:ext>
            </a:extLst>
          </a:blip>
          <a:stretch>
            <a:fillRect/>
          </a:stretch>
        </p:blipFill>
        <p:spPr>
          <a:xfrm>
            <a:off x="0" y="1125220"/>
            <a:ext cx="9144000" cy="5143500"/>
          </a:xfrm>
          <a:prstGeom prst="rect">
            <a:avLst/>
          </a:prstGeom>
        </p:spPr>
      </p:pic>
      <p:sp>
        <p:nvSpPr>
          <p:cNvPr id="141315" name="文本占位符 605186"/>
          <p:cNvSpPr>
            <a:spLocks noGrp="1"/>
          </p:cNvSpPr>
          <p:nvPr>
            <p:ph idx="1"/>
          </p:nvPr>
        </p:nvSpPr>
        <p:spPr>
          <a:xfrm>
            <a:off x="35560" y="1257300"/>
            <a:ext cx="6126480" cy="946150"/>
          </a:xfrm>
        </p:spPr>
        <p:txBody>
          <a:bodyPr vert="horz" wrap="square" lIns="91440" tIns="45720" rIns="91440" bIns="45720" anchor="t" anchorCtr="0"/>
          <a:p>
            <a:pPr eaLnBrk="1" hangingPunct="1">
              <a:lnSpc>
                <a:spcPct val="170000"/>
              </a:lnSpc>
              <a:buNone/>
            </a:pPr>
            <a:r>
              <a:rPr lang="zh-CN" altLang="en-US" b="1" dirty="0">
                <a:ea typeface="楷体_GB2312" pitchFamily="49" charset="-122"/>
              </a:rPr>
              <a:t>（二）人种的演变与地理环境</a:t>
            </a:r>
            <a:endParaRPr lang="zh-CN" altLang="en-US" b="1" dirty="0">
              <a:ea typeface="楷体_GB2312" pitchFamily="49" charset="-122"/>
            </a:endParaRPr>
          </a:p>
        </p:txBody>
      </p:sp>
      <p:sp>
        <p:nvSpPr>
          <p:cNvPr id="605188" name="动作按钮: 后退或前一项 605187">
            <a:hlinkClick r:id="rId3" action="ppaction://hlinksldjump"/>
          </p:cNvPr>
          <p:cNvSpPr/>
          <p:nvPr/>
        </p:nvSpPr>
        <p:spPr>
          <a:xfrm>
            <a:off x="7740650" y="6021388"/>
            <a:ext cx="1042988" cy="566737"/>
          </a:xfrm>
          <a:prstGeom prst="actionButtonBackPrevious">
            <a:avLst/>
          </a:prstGeom>
          <a:solidFill>
            <a:srgbClr val="666699"/>
          </a:solidFill>
          <a:ln w="9525">
            <a:noFill/>
          </a:ln>
        </p:spPr>
        <p:txBody>
          <a:bodyPr/>
          <a:p>
            <a:endParaRPr lang="zh-CN" altLang="en-US" dirty="0">
              <a:latin typeface="Tahoma" panose="020B0604030504040204" pitchFamily="34" charset="0"/>
            </a:endParaRPr>
          </a:p>
        </p:txBody>
      </p:sp>
      <p:pic>
        <p:nvPicPr>
          <p:cNvPr id="141317" name="图片 605190" descr="1"/>
          <p:cNvPicPr>
            <a:picLocks noChangeAspect="1"/>
          </p:cNvPicPr>
          <p:nvPr/>
        </p:nvPicPr>
        <p:blipFill>
          <a:blip r:embed="rId4"/>
          <a:srcRect l="29305" t="6906"/>
          <a:stretch>
            <a:fillRect/>
          </a:stretch>
        </p:blipFill>
        <p:spPr>
          <a:xfrm>
            <a:off x="683578" y="2492693"/>
            <a:ext cx="3527425" cy="3092450"/>
          </a:xfrm>
          <a:prstGeom prst="rect">
            <a:avLst/>
          </a:prstGeom>
          <a:noFill/>
          <a:ln w="9525">
            <a:noFill/>
          </a:ln>
        </p:spPr>
      </p:pic>
      <p:pic>
        <p:nvPicPr>
          <p:cNvPr id="141318" name="图片 605191" descr="2"/>
          <p:cNvPicPr>
            <a:picLocks noChangeAspect="1"/>
          </p:cNvPicPr>
          <p:nvPr/>
        </p:nvPicPr>
        <p:blipFill>
          <a:blip r:embed="rId5"/>
          <a:stretch>
            <a:fillRect/>
          </a:stretch>
        </p:blipFill>
        <p:spPr>
          <a:xfrm>
            <a:off x="5508625" y="1269365"/>
            <a:ext cx="3105785" cy="4658995"/>
          </a:xfrm>
          <a:prstGeom prst="rect">
            <a:avLst/>
          </a:prstGeom>
          <a:noFill/>
          <a:ln w="9525">
            <a:noFill/>
          </a:ln>
        </p:spPr>
      </p:pic>
      <p:sp>
        <p:nvSpPr>
          <p:cNvPr id="3" name="文本框 2"/>
          <p:cNvSpPr txBox="1"/>
          <p:nvPr>
            <p:custDataLst>
              <p:tags r:id="rId6"/>
            </p:custDataLst>
          </p:nvPr>
        </p:nvSpPr>
        <p:spPr>
          <a:xfrm>
            <a:off x="899187" y="404528"/>
            <a:ext cx="6802755" cy="755650"/>
          </a:xfrm>
          <a:prstGeom prst="rect">
            <a:avLst/>
          </a:prstGeom>
          <a:noFill/>
        </p:spPr>
        <p:txBody>
          <a:bodyPr wrap="square">
            <a:spAutoFit/>
          </a:bodyPr>
          <a:p>
            <a:pPr marL="0" marR="0" lvl="0" indent="0" algn="l" defTabSz="914400" rtl="0" eaLnBrk="1" fontAlgn="auto" latinLnBrk="0" hangingPunct="1">
              <a:lnSpc>
                <a:spcPct val="120000"/>
              </a:lnSpc>
              <a:spcBef>
                <a:spcPts val="0"/>
              </a:spcBef>
              <a:spcAft>
                <a:spcPts val="0"/>
              </a:spcAft>
              <a:buClrTx/>
              <a:buSzTx/>
              <a:buFontTx/>
              <a:buNone/>
              <a:defRPr/>
            </a:pPr>
            <a:r>
              <a:rPr lang="zh-CN" altLang="en-US" sz="3600" b="1" dirty="0">
                <a:solidFill>
                  <a:srgbClr val="1402BE"/>
                </a:solidFill>
                <a:ea typeface="隶书" panose="02010509060101010101" pitchFamily="49" charset="-122"/>
                <a:sym typeface="+mn-ea"/>
              </a:rPr>
              <a:t>二、人种与地理</a:t>
            </a:r>
            <a:r>
              <a:rPr lang="zh-CN" altLang="en-US" sz="3600" b="1" dirty="0">
                <a:solidFill>
                  <a:srgbClr val="1402BE"/>
                </a:solidFill>
                <a:ea typeface="隶书" panose="02010509060101010101" pitchFamily="49" charset="-122"/>
                <a:sym typeface="+mn-ea"/>
              </a:rPr>
              <a:t>环境</a:t>
            </a:r>
            <a:endParaRPr lang="zh-CN" altLang="en-US" sz="3600" b="1" dirty="0">
              <a:solidFill>
                <a:srgbClr val="1402BE"/>
              </a:solidFill>
              <a:ea typeface="隶书" panose="02010509060101010101" pitchFamily="49" charset="-122"/>
              <a:sym typeface="+mn-ea"/>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605188"/>
                                        </p:tgtEl>
                                        <p:attrNameLst>
                                          <p:attrName>style.visibility</p:attrName>
                                        </p:attrNameLst>
                                      </p:cBhvr>
                                      <p:to>
                                        <p:strVal val="visible"/>
                                      </p:to>
                                    </p:set>
                                    <p:animEffect transition="in" filter="slide(fromBottom)">
                                      <p:cBhvr>
                                        <p:cTn id="7" dur="500"/>
                                        <p:tgtEl>
                                          <p:spTgt spid="6051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2" name="图片 51" descr="形状, 圆圈&#10;&#10;描述已自动生成"/>
          <p:cNvPicPr>
            <a:picLocks noChangeAspect="1"/>
          </p:cNvPicPr>
          <p:nvPr>
            <p:custDataLst>
              <p:tags r:id="rId1"/>
            </p:custDataLst>
          </p:nvPr>
        </p:nvPicPr>
        <p:blipFill>
          <a:blip r:embed="rId2">
            <a:extLst>
              <a:ext uri="{28A0092B-C50C-407E-A947-70E740481C1C}">
                <a14:useLocalDpi xmlns:a14="http://schemas.microsoft.com/office/drawing/2010/main" val="0"/>
              </a:ext>
            </a:extLst>
          </a:blip>
          <a:stretch>
            <a:fillRect/>
          </a:stretch>
        </p:blipFill>
        <p:spPr>
          <a:xfrm>
            <a:off x="0" y="1125220"/>
            <a:ext cx="9144000" cy="5143500"/>
          </a:xfrm>
          <a:prstGeom prst="rect">
            <a:avLst/>
          </a:prstGeom>
        </p:spPr>
      </p:pic>
      <p:sp>
        <p:nvSpPr>
          <p:cNvPr id="142339" name="文本占位符 359426"/>
          <p:cNvSpPr>
            <a:spLocks noGrp="1"/>
          </p:cNvSpPr>
          <p:nvPr>
            <p:ph idx="1"/>
          </p:nvPr>
        </p:nvSpPr>
        <p:spPr>
          <a:xfrm>
            <a:off x="611188" y="2349500"/>
            <a:ext cx="7772400" cy="4114800"/>
          </a:xfrm>
        </p:spPr>
        <p:txBody>
          <a:bodyPr vert="horz" wrap="square" lIns="91440" tIns="45720" rIns="91440" bIns="45720" anchor="t" anchorCtr="0"/>
          <a:p>
            <a:pPr eaLnBrk="1" hangingPunct="1">
              <a:lnSpc>
                <a:spcPct val="120000"/>
              </a:lnSpc>
              <a:buNone/>
            </a:pPr>
            <a:r>
              <a:rPr lang="zh-CN" altLang="en-US" sz="2800" dirty="0">
                <a:latin typeface="楷体_GB2312" pitchFamily="49" charset="-122"/>
                <a:ea typeface="楷体_GB2312" pitchFamily="49" charset="-122"/>
              </a:rPr>
              <a:t>（一）种族的划分是一个纯自然的特征划分，从某种意义上来说，只有相对的意义 。</a:t>
            </a:r>
            <a:endParaRPr lang="zh-CN" altLang="en-US" sz="2800" dirty="0">
              <a:latin typeface="楷体_GB2312" pitchFamily="49" charset="-122"/>
              <a:ea typeface="楷体_GB2312" pitchFamily="49" charset="-122"/>
            </a:endParaRPr>
          </a:p>
          <a:p>
            <a:pPr eaLnBrk="1" hangingPunct="1">
              <a:lnSpc>
                <a:spcPct val="120000"/>
              </a:lnSpc>
              <a:buNone/>
            </a:pPr>
            <a:r>
              <a:rPr lang="zh-CN" altLang="en-US" sz="2800" dirty="0">
                <a:latin typeface="楷体_GB2312" pitchFamily="49" charset="-122"/>
                <a:ea typeface="楷体_GB2312" pitchFamily="49" charset="-122"/>
              </a:rPr>
              <a:t>（二）种族主义以人在自然形态方面的外在表现的差异来解释世界各种族之间的文化差异，认为白种人是高等种族，有权统治其它种族。</a:t>
            </a:r>
            <a:endParaRPr lang="zh-CN" altLang="en-US" sz="2800" dirty="0">
              <a:latin typeface="楷体_GB2312" pitchFamily="49" charset="-122"/>
              <a:ea typeface="楷体_GB2312" pitchFamily="49" charset="-122"/>
            </a:endParaRPr>
          </a:p>
        </p:txBody>
      </p:sp>
      <p:sp>
        <p:nvSpPr>
          <p:cNvPr id="142340" name="动作按钮: 后退或前一项 359427">
            <a:hlinkClick r:id="rId3" action="ppaction://hlinksldjump"/>
          </p:cNvPr>
          <p:cNvSpPr/>
          <p:nvPr/>
        </p:nvSpPr>
        <p:spPr>
          <a:xfrm>
            <a:off x="7596188" y="5805488"/>
            <a:ext cx="1042987" cy="611187"/>
          </a:xfrm>
          <a:prstGeom prst="actionButtonBackPrevious">
            <a:avLst/>
          </a:prstGeom>
          <a:solidFill>
            <a:srgbClr val="666699"/>
          </a:solidFill>
          <a:ln w="9525">
            <a:noFill/>
          </a:ln>
        </p:spPr>
        <p:txBody>
          <a:bodyPr/>
          <a:p>
            <a:endParaRPr lang="zh-CN" altLang="en-US" dirty="0">
              <a:latin typeface="Tahoma" panose="020B0604030504040204" pitchFamily="34" charset="0"/>
            </a:endParaRPr>
          </a:p>
        </p:txBody>
      </p:sp>
      <p:sp>
        <p:nvSpPr>
          <p:cNvPr id="4" name="文本框 3"/>
          <p:cNvSpPr txBox="1"/>
          <p:nvPr>
            <p:custDataLst>
              <p:tags r:id="rId4"/>
            </p:custDataLst>
          </p:nvPr>
        </p:nvSpPr>
        <p:spPr>
          <a:xfrm>
            <a:off x="899187" y="404528"/>
            <a:ext cx="6802755" cy="755650"/>
          </a:xfrm>
          <a:prstGeom prst="rect">
            <a:avLst/>
          </a:prstGeom>
          <a:noFill/>
        </p:spPr>
        <p:txBody>
          <a:bodyPr wrap="square">
            <a:spAutoFit/>
          </a:bodyPr>
          <a:p>
            <a:pPr marL="0" marR="0" lvl="0" indent="0" algn="l" defTabSz="914400" rtl="0" eaLnBrk="1" fontAlgn="auto" latinLnBrk="0" hangingPunct="1">
              <a:lnSpc>
                <a:spcPct val="120000"/>
              </a:lnSpc>
              <a:spcBef>
                <a:spcPts val="0"/>
              </a:spcBef>
              <a:spcAft>
                <a:spcPts val="0"/>
              </a:spcAft>
              <a:buClrTx/>
              <a:buSzTx/>
              <a:buFontTx/>
              <a:buNone/>
              <a:defRPr/>
            </a:pPr>
            <a:r>
              <a:rPr lang="zh-CN" altLang="en-US" sz="3600" b="1" dirty="0">
                <a:solidFill>
                  <a:srgbClr val="1402BE"/>
                </a:solidFill>
                <a:ea typeface="隶书" panose="02010509060101010101" pitchFamily="49" charset="-122"/>
                <a:sym typeface="+mn-ea"/>
              </a:rPr>
              <a:t>三、种族主义与种族</a:t>
            </a:r>
            <a:r>
              <a:rPr lang="zh-CN" altLang="en-US" sz="3600" b="1" dirty="0">
                <a:solidFill>
                  <a:srgbClr val="1402BE"/>
                </a:solidFill>
                <a:ea typeface="隶书" panose="02010509060101010101" pitchFamily="49" charset="-122"/>
                <a:sym typeface="+mn-ea"/>
              </a:rPr>
              <a:t>冲突</a:t>
            </a:r>
            <a:endParaRPr lang="zh-CN" altLang="en-US" sz="3600" b="1" dirty="0">
              <a:solidFill>
                <a:srgbClr val="1402BE"/>
              </a:solidFill>
              <a:ea typeface="隶书" panose="02010509060101010101" pitchFamily="49" charset="-122"/>
              <a:sym typeface="+mn-ea"/>
            </a:endParaRPr>
          </a:p>
        </p:txBody>
      </p:sp>
    </p:spTree>
  </p:cSld>
  <p:clrMapOvr>
    <a:masterClrMapping/>
  </p:clrMapOvr>
  <p:transition>
    <p:random/>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3362" name="标题 360449"/>
          <p:cNvSpPr>
            <a:spLocks noGrp="1"/>
          </p:cNvSpPr>
          <p:nvPr>
            <p:ph type="title"/>
          </p:nvPr>
        </p:nvSpPr>
        <p:spPr/>
        <p:txBody>
          <a:bodyPr vert="horz" wrap="square" lIns="91440" tIns="45720" rIns="91440" bIns="45720" anchor="b" anchorCtr="0"/>
          <a:p>
            <a:pPr eaLnBrk="1" hangingPunct="1"/>
            <a:r>
              <a:rPr lang="zh-CN" altLang="en-US" b="1" dirty="0">
                <a:ea typeface="隶书" panose="02010509060101010101" pitchFamily="49" charset="-122"/>
              </a:rPr>
              <a:t>第４节　民　族</a:t>
            </a:r>
            <a:endParaRPr lang="zh-CN" altLang="en-US" b="1" dirty="0">
              <a:ea typeface="隶书" panose="02010509060101010101" pitchFamily="49" charset="-122"/>
            </a:endParaRPr>
          </a:p>
        </p:txBody>
      </p:sp>
      <p:sp>
        <p:nvSpPr>
          <p:cNvPr id="143363" name="文本占位符 360450"/>
          <p:cNvSpPr>
            <a:spLocks noGrp="1"/>
          </p:cNvSpPr>
          <p:nvPr>
            <p:ph idx="1"/>
          </p:nvPr>
        </p:nvSpPr>
        <p:spPr>
          <a:xfrm>
            <a:off x="1116013" y="2349500"/>
            <a:ext cx="4752975" cy="3240088"/>
          </a:xfrm>
        </p:spPr>
        <p:txBody>
          <a:bodyPr vert="horz" wrap="square" lIns="91440" tIns="45720" rIns="91440" bIns="45720" anchor="t" anchorCtr="0"/>
          <a:p>
            <a:pPr eaLnBrk="1" hangingPunct="1">
              <a:lnSpc>
                <a:spcPct val="150000"/>
              </a:lnSpc>
              <a:buNone/>
            </a:pPr>
            <a:r>
              <a:rPr lang="zh-CN" altLang="en-US" dirty="0">
                <a:latin typeface="华文行楷" panose="02010800040101010101" pitchFamily="2" charset="-122"/>
                <a:ea typeface="华文行楷" panose="02010800040101010101" pitchFamily="2" charset="-122"/>
              </a:rPr>
              <a:t>一、</a:t>
            </a:r>
            <a:r>
              <a:rPr lang="zh-CN" altLang="en-US" dirty="0">
                <a:latin typeface="华文行楷" panose="02010800040101010101" pitchFamily="2" charset="-122"/>
                <a:ea typeface="华文行楷" panose="02010800040101010101" pitchFamily="2" charset="-122"/>
                <a:hlinkClick r:id="" action="ppaction://hlinkshowjump?jump=nextslide"/>
              </a:rPr>
              <a:t>民族的形成与特征</a:t>
            </a:r>
            <a:endParaRPr lang="zh-CN" altLang="en-US" dirty="0">
              <a:latin typeface="华文行楷" panose="02010800040101010101" pitchFamily="2" charset="-122"/>
              <a:ea typeface="华文行楷" panose="02010800040101010101" pitchFamily="2" charset="-122"/>
            </a:endParaRPr>
          </a:p>
          <a:p>
            <a:pPr eaLnBrk="1" hangingPunct="1">
              <a:lnSpc>
                <a:spcPct val="150000"/>
              </a:lnSpc>
              <a:buNone/>
            </a:pPr>
            <a:r>
              <a:rPr lang="zh-CN" altLang="en-US" dirty="0">
                <a:latin typeface="华文行楷" panose="02010800040101010101" pitchFamily="2" charset="-122"/>
                <a:ea typeface="华文行楷" panose="02010800040101010101" pitchFamily="2" charset="-122"/>
              </a:rPr>
              <a:t>二、</a:t>
            </a:r>
            <a:r>
              <a:rPr lang="zh-CN" altLang="en-US" dirty="0">
                <a:latin typeface="华文行楷" panose="02010800040101010101" pitchFamily="2" charset="-122"/>
                <a:ea typeface="华文行楷" panose="02010800040101010101" pitchFamily="2" charset="-122"/>
                <a:hlinkClick r:id="rId1" action="ppaction://hlinksldjump"/>
              </a:rPr>
              <a:t>世界民族的分布</a:t>
            </a:r>
            <a:endParaRPr lang="zh-CN" altLang="en-US" dirty="0">
              <a:latin typeface="华文行楷" panose="02010800040101010101" pitchFamily="2" charset="-122"/>
              <a:ea typeface="华文行楷" panose="02010800040101010101" pitchFamily="2" charset="-122"/>
            </a:endParaRPr>
          </a:p>
          <a:p>
            <a:pPr eaLnBrk="1" hangingPunct="1">
              <a:lnSpc>
                <a:spcPct val="150000"/>
              </a:lnSpc>
              <a:buNone/>
            </a:pPr>
            <a:r>
              <a:rPr lang="zh-CN" altLang="en-US" dirty="0">
                <a:latin typeface="华文行楷" panose="02010800040101010101" pitchFamily="2" charset="-122"/>
                <a:ea typeface="华文行楷" panose="02010800040101010101" pitchFamily="2" charset="-122"/>
              </a:rPr>
              <a:t>三、</a:t>
            </a:r>
            <a:r>
              <a:rPr lang="zh-CN" altLang="en-US" dirty="0">
                <a:latin typeface="华文行楷" panose="02010800040101010101" pitchFamily="2" charset="-122"/>
                <a:ea typeface="华文行楷" panose="02010800040101010101" pitchFamily="2" charset="-122"/>
                <a:hlinkClick r:id="rId2" action="ppaction://hlinksldjump"/>
              </a:rPr>
              <a:t> 民族的迁移与集聚</a:t>
            </a:r>
            <a:endParaRPr lang="zh-CN" altLang="en-US" dirty="0">
              <a:latin typeface="华文行楷" panose="02010800040101010101" pitchFamily="2" charset="-122"/>
              <a:ea typeface="华文行楷" panose="02010800040101010101" pitchFamily="2" charset="-122"/>
            </a:endParaRPr>
          </a:p>
          <a:p>
            <a:pPr eaLnBrk="1" hangingPunct="1">
              <a:lnSpc>
                <a:spcPct val="150000"/>
              </a:lnSpc>
              <a:buNone/>
            </a:pPr>
            <a:r>
              <a:rPr lang="zh-CN" altLang="en-US" dirty="0">
                <a:latin typeface="华文行楷" panose="02010800040101010101" pitchFamily="2" charset="-122"/>
                <a:ea typeface="华文行楷" panose="02010800040101010101" pitchFamily="2" charset="-122"/>
              </a:rPr>
              <a:t>四、</a:t>
            </a:r>
            <a:r>
              <a:rPr lang="zh-CN" altLang="en-US" dirty="0">
                <a:latin typeface="华文行楷" panose="02010800040101010101" pitchFamily="2" charset="-122"/>
                <a:ea typeface="华文行楷" panose="02010800040101010101" pitchFamily="2" charset="-122"/>
                <a:hlinkClick r:id="rId3" action="ppaction://hlinksldjump"/>
              </a:rPr>
              <a:t>民族的变化与整合</a:t>
            </a:r>
            <a:endParaRPr lang="zh-CN" altLang="en-US" dirty="0">
              <a:latin typeface="华文行楷" panose="02010800040101010101" pitchFamily="2" charset="-122"/>
              <a:ea typeface="华文行楷" panose="02010800040101010101" pitchFamily="2" charset="-122"/>
            </a:endParaRPr>
          </a:p>
        </p:txBody>
      </p:sp>
      <p:sp>
        <p:nvSpPr>
          <p:cNvPr id="143364" name="动作按钮: 后退或前一项 360451">
            <a:hlinkClick r:id="rId3" action="ppaction://hlinksldjump"/>
          </p:cNvPr>
          <p:cNvSpPr/>
          <p:nvPr/>
        </p:nvSpPr>
        <p:spPr>
          <a:xfrm>
            <a:off x="7380288" y="5805488"/>
            <a:ext cx="1042987" cy="576262"/>
          </a:xfrm>
          <a:prstGeom prst="actionButtonBackPrevious">
            <a:avLst/>
          </a:prstGeom>
          <a:solidFill>
            <a:srgbClr val="666699"/>
          </a:solidFill>
          <a:ln w="9525">
            <a:noFill/>
          </a:ln>
        </p:spPr>
        <p:txBody>
          <a:bodyPr/>
          <a:p>
            <a:endParaRPr lang="zh-CN" altLang="en-US" dirty="0">
              <a:latin typeface="Tahoma" panose="020B0604030504040204" pitchFamily="34" charset="0"/>
            </a:endParaRPr>
          </a:p>
        </p:txBody>
      </p:sp>
    </p:spTree>
  </p:cSld>
  <p:clrMapOvr>
    <a:masterClrMapping/>
  </p:clrMapOvr>
  <p:transition>
    <p:random/>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图片 51" descr="形状, 圆圈&#10;&#10;描述已自动生成"/>
          <p:cNvPicPr>
            <a:picLocks noChangeAspect="1"/>
          </p:cNvPicPr>
          <p:nvPr>
            <p:custDataLst>
              <p:tags r:id="rId1"/>
            </p:custDataLst>
          </p:nvPr>
        </p:nvPicPr>
        <p:blipFill>
          <a:blip r:embed="rId2">
            <a:extLst>
              <a:ext uri="{28A0092B-C50C-407E-A947-70E740481C1C}">
                <a14:useLocalDpi xmlns:a14="http://schemas.microsoft.com/office/drawing/2010/main" val="0"/>
              </a:ext>
            </a:extLst>
          </a:blip>
          <a:stretch>
            <a:fillRect/>
          </a:stretch>
        </p:blipFill>
        <p:spPr>
          <a:xfrm>
            <a:off x="0" y="1125220"/>
            <a:ext cx="9144000" cy="5143500"/>
          </a:xfrm>
          <a:prstGeom prst="rect">
            <a:avLst/>
          </a:prstGeom>
        </p:spPr>
      </p:pic>
      <p:grpSp>
        <p:nvGrpSpPr>
          <p:cNvPr id="2" name="组合 1"/>
          <p:cNvGrpSpPr/>
          <p:nvPr/>
        </p:nvGrpSpPr>
        <p:grpSpPr>
          <a:xfrm>
            <a:off x="307367" y="404528"/>
            <a:ext cx="7394575" cy="755650"/>
            <a:chOff x="319326" y="83415"/>
            <a:chExt cx="9859433" cy="1007533"/>
          </a:xfrm>
        </p:grpSpPr>
        <p:grpSp>
          <p:nvGrpSpPr>
            <p:cNvPr id="3" name="组合 2"/>
            <p:cNvGrpSpPr/>
            <p:nvPr/>
          </p:nvGrpSpPr>
          <p:grpSpPr>
            <a:xfrm>
              <a:off x="319326" y="304508"/>
              <a:ext cx="575064" cy="575064"/>
              <a:chOff x="263136" y="244750"/>
              <a:chExt cx="603639" cy="603639"/>
            </a:xfrm>
          </p:grpSpPr>
          <p:sp>
            <p:nvSpPr>
              <p:cNvPr id="5" name="泪滴形 4"/>
              <p:cNvSpPr/>
              <p:nvPr/>
            </p:nvSpPr>
            <p:spPr>
              <a:xfrm rot="10800000" flipH="1" flipV="1">
                <a:off x="263136" y="244750"/>
                <a:ext cx="603639" cy="603639"/>
              </a:xfrm>
              <a:prstGeom prst="teardrop">
                <a:avLst/>
              </a:prstGeom>
              <a:solidFill>
                <a:srgbClr val="12B7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latin typeface="思源宋体 CN" panose="02020400000000000000" pitchFamily="18" charset="-122"/>
                  <a:ea typeface="思源宋体 CN" panose="02020400000000000000" pitchFamily="18" charset="-122"/>
                </a:endParaRPr>
              </a:p>
            </p:txBody>
          </p:sp>
          <p:sp>
            <p:nvSpPr>
              <p:cNvPr id="6" name="椭圆 5"/>
              <p:cNvSpPr/>
              <p:nvPr/>
            </p:nvSpPr>
            <p:spPr>
              <a:xfrm rot="10800000" flipH="1" flipV="1">
                <a:off x="363481" y="345095"/>
                <a:ext cx="402949" cy="40294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latin typeface="思源宋体 CN" panose="02020400000000000000" pitchFamily="18" charset="-122"/>
                  <a:ea typeface="思源宋体 CN" panose="02020400000000000000" pitchFamily="18" charset="-122"/>
                </a:endParaRPr>
              </a:p>
            </p:txBody>
          </p:sp>
          <p:sp>
            <p:nvSpPr>
              <p:cNvPr id="7" name="椭圆 6"/>
              <p:cNvSpPr/>
              <p:nvPr/>
            </p:nvSpPr>
            <p:spPr>
              <a:xfrm rot="10800000" flipH="1" flipV="1">
                <a:off x="438741" y="420355"/>
                <a:ext cx="252430" cy="252430"/>
              </a:xfrm>
              <a:prstGeom prst="ellipse">
                <a:avLst/>
              </a:prstGeom>
              <a:solidFill>
                <a:srgbClr val="FF9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latin typeface="思源宋体 CN" panose="02020400000000000000" pitchFamily="18" charset="-122"/>
                  <a:ea typeface="思源宋体 CN" panose="02020400000000000000" pitchFamily="18" charset="-122"/>
                </a:endParaRPr>
              </a:p>
            </p:txBody>
          </p:sp>
        </p:grpSp>
        <p:sp>
          <p:nvSpPr>
            <p:cNvPr id="4" name="文本框 3"/>
            <p:cNvSpPr txBox="1"/>
            <p:nvPr/>
          </p:nvSpPr>
          <p:spPr>
            <a:xfrm>
              <a:off x="1108419" y="83415"/>
              <a:ext cx="9070340" cy="1007533"/>
            </a:xfrm>
            <a:prstGeom prst="rect">
              <a:avLst/>
            </a:prstGeom>
            <a:noFill/>
          </p:spPr>
          <p:txBody>
            <a:bodyPr wrap="square">
              <a:spAutoFit/>
            </a:bodyPr>
            <a:lstStyle/>
            <a:p>
              <a:pPr marL="0" marR="0" lvl="0" indent="0" algn="l" defTabSz="914400" rtl="0" eaLnBrk="1" fontAlgn="auto" latinLnBrk="0" hangingPunct="1">
                <a:lnSpc>
                  <a:spcPct val="120000"/>
                </a:lnSpc>
                <a:spcBef>
                  <a:spcPts val="0"/>
                </a:spcBef>
                <a:spcAft>
                  <a:spcPts val="0"/>
                </a:spcAft>
                <a:buClrTx/>
                <a:buSzTx/>
                <a:buFontTx/>
                <a:buNone/>
                <a:defRPr/>
              </a:pPr>
              <a:r>
                <a:rPr lang="zh-CN" altLang="en-US" sz="3600" b="1" dirty="0">
                  <a:solidFill>
                    <a:srgbClr val="1402BE"/>
                  </a:solidFill>
                  <a:ea typeface="隶书" panose="02010509060101010101" pitchFamily="49" charset="-122"/>
                  <a:sym typeface="+mn-ea"/>
                </a:rPr>
                <a:t>第四节</a:t>
              </a:r>
              <a:r>
                <a:rPr lang="en-US" altLang="zh-CN" sz="3600" b="1" dirty="0">
                  <a:solidFill>
                    <a:srgbClr val="1402BE"/>
                  </a:solidFill>
                  <a:ea typeface="隶书" panose="02010509060101010101" pitchFamily="49" charset="-122"/>
                  <a:sym typeface="+mn-ea"/>
                </a:rPr>
                <a:t>  </a:t>
              </a:r>
              <a:r>
                <a:rPr lang="zh-CN" altLang="en-US" sz="3600" b="1" dirty="0">
                  <a:solidFill>
                    <a:srgbClr val="1402BE"/>
                  </a:solidFill>
                  <a:ea typeface="隶书" panose="02010509060101010101" pitchFamily="49" charset="-122"/>
                  <a:sym typeface="+mn-ea"/>
                </a:rPr>
                <a:t>民</a:t>
              </a:r>
              <a:r>
                <a:rPr lang="zh-CN" altLang="en-US" sz="3600" b="1" dirty="0">
                  <a:solidFill>
                    <a:srgbClr val="1402BE"/>
                  </a:solidFill>
                  <a:ea typeface="隶书" panose="02010509060101010101" pitchFamily="49" charset="-122"/>
                  <a:sym typeface="+mn-ea"/>
                </a:rPr>
                <a:t>族</a:t>
              </a:r>
              <a:endParaRPr lang="zh-CN" altLang="en-US" sz="3600" b="1" dirty="0">
                <a:solidFill>
                  <a:srgbClr val="1402BE"/>
                </a:solidFill>
                <a:ea typeface="隶书" panose="02010509060101010101" pitchFamily="49" charset="-122"/>
                <a:sym typeface="+mn-ea"/>
              </a:endParaRPr>
            </a:p>
          </p:txBody>
        </p:sp>
      </p:grpSp>
      <p:sp>
        <p:nvSpPr>
          <p:cNvPr id="11267" name="文本占位符 5122"/>
          <p:cNvSpPr>
            <a:spLocks noGrp="1"/>
          </p:cNvSpPr>
          <p:nvPr/>
        </p:nvSpPr>
        <p:spPr>
          <a:xfrm>
            <a:off x="1564640" y="1269365"/>
            <a:ext cx="6408420" cy="2512695"/>
          </a:xfrm>
          <a:prstGeom prst="rect">
            <a:avLst/>
          </a:prstGeom>
          <a:noFill/>
          <a:ln w="9525">
            <a:noFill/>
          </a:ln>
        </p:spPr>
        <p:txBody>
          <a:bodyPr anchor="t" anchorCtr="0"/>
          <a:lstStyle>
            <a:lvl1pPr marL="342900" lvl="0" indent="-34290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3200" b="0" i="0" u="none" kern="1200" baseline="0">
                <a:solidFill>
                  <a:schemeClr val="tx1"/>
                </a:solidFill>
                <a:latin typeface="+mn-lt"/>
                <a:ea typeface="+mn-ea"/>
                <a:cs typeface="+mn-cs"/>
              </a:defRPr>
            </a:lvl1pPr>
            <a:lvl2pPr marL="742950" lvl="1" indent="-285750" algn="l" defTabSz="914400" rtl="0" eaLnBrk="1" fontAlgn="base" latinLnBrk="0" hangingPunct="1">
              <a:lnSpc>
                <a:spcPct val="100000"/>
              </a:lnSpc>
              <a:spcBef>
                <a:spcPct val="20000"/>
              </a:spcBef>
              <a:spcAft>
                <a:spcPct val="0"/>
              </a:spcAft>
              <a:buClr>
                <a:schemeClr val="hlink"/>
              </a:buClr>
              <a:buSzPct val="55000"/>
              <a:buFont typeface="Wingdings" panose="05000000000000000000" pitchFamily="2" charset="2"/>
              <a:buChar char="n"/>
              <a:defRPr sz="2800" b="0" i="0" u="none" kern="1200" baseline="0">
                <a:solidFill>
                  <a:schemeClr val="tx1"/>
                </a:solidFill>
                <a:latin typeface="+mn-lt"/>
                <a:ea typeface="+mn-ea"/>
                <a:cs typeface="+mn-cs"/>
              </a:defRPr>
            </a:lvl2pPr>
            <a:lvl3pPr marL="1143000" lvl="2" indent="-228600" algn="l" defTabSz="914400" rtl="0" eaLnBrk="1" fontAlgn="base" latinLnBrk="0" hangingPunct="1">
              <a:lnSpc>
                <a:spcPct val="100000"/>
              </a:lnSpc>
              <a:spcBef>
                <a:spcPct val="20000"/>
              </a:spcBef>
              <a:spcAft>
                <a:spcPct val="0"/>
              </a:spcAft>
              <a:buClr>
                <a:schemeClr val="folHlink"/>
              </a:buClr>
              <a:buSzPct val="50000"/>
              <a:buFont typeface="Wingdings" panose="05000000000000000000" pitchFamily="2" charset="2"/>
              <a:buChar char="n"/>
              <a:defRPr sz="2400" b="0" i="0" u="none" kern="1200" baseline="0">
                <a:solidFill>
                  <a:schemeClr val="tx1"/>
                </a:solidFill>
                <a:latin typeface="+mn-lt"/>
                <a:ea typeface="+mn-ea"/>
                <a:cs typeface="+mn-cs"/>
              </a:defRPr>
            </a:lvl3pPr>
            <a:lvl4pPr marL="1600200" lvl="3" indent="-228600" algn="l" defTabSz="914400" rtl="0" eaLnBrk="1" fontAlgn="base" latinLnBrk="0" hangingPunct="1">
              <a:lnSpc>
                <a:spcPct val="100000"/>
              </a:lnSpc>
              <a:spcBef>
                <a:spcPct val="20000"/>
              </a:spcBef>
              <a:spcAft>
                <a:spcPct val="0"/>
              </a:spcAft>
              <a:buClr>
                <a:schemeClr val="accent2"/>
              </a:buClr>
              <a:buSzPct val="55000"/>
              <a:buFont typeface="Wingdings" panose="05000000000000000000" pitchFamily="2" charset="2"/>
              <a:buChar char="n"/>
              <a:defRPr sz="2000" b="0" i="0" u="none" kern="1200" baseline="0">
                <a:solidFill>
                  <a:schemeClr val="tx1"/>
                </a:solidFill>
                <a:latin typeface="+mn-lt"/>
                <a:ea typeface="+mn-ea"/>
                <a:cs typeface="+mn-cs"/>
              </a:defRPr>
            </a:lvl4pPr>
            <a:lvl5pPr marL="2057400" lvl="4" indent="-228600" algn="l"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mn-ea"/>
                <a:cs typeface="+mn-cs"/>
              </a:defRPr>
            </a:lvl5pPr>
            <a:lvl6pPr marL="2514600" lvl="5" indent="-228600" algn="l"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mn-ea"/>
                <a:cs typeface="+mn-cs"/>
              </a:defRPr>
            </a:lvl9pPr>
          </a:lstStyle>
          <a:p>
            <a:pPr>
              <a:lnSpc>
                <a:spcPct val="90000"/>
              </a:lnSpc>
              <a:buNone/>
            </a:pPr>
            <a:r>
              <a:rPr lang="zh-CN" altLang="en-US" dirty="0">
                <a:solidFill>
                  <a:srgbClr val="FF0000"/>
                </a:solidFill>
                <a:latin typeface="华文行楷" panose="02010800040101010101" pitchFamily="2" charset="-122"/>
                <a:ea typeface="华文行楷" panose="02010800040101010101" pitchFamily="2" charset="-122"/>
              </a:rPr>
              <a:t>一、民族的形成与特征</a:t>
            </a:r>
            <a:endParaRPr lang="zh-CN" altLang="en-US" dirty="0">
              <a:solidFill>
                <a:srgbClr val="FF0000"/>
              </a:solidFill>
              <a:latin typeface="华文行楷" panose="02010800040101010101" pitchFamily="2" charset="-122"/>
              <a:ea typeface="华文行楷" panose="02010800040101010101" pitchFamily="2" charset="-122"/>
            </a:endParaRPr>
          </a:p>
          <a:p>
            <a:pPr>
              <a:lnSpc>
                <a:spcPct val="90000"/>
              </a:lnSpc>
              <a:buNone/>
            </a:pPr>
            <a:r>
              <a:rPr lang="zh-CN" altLang="en-US" dirty="0">
                <a:solidFill>
                  <a:srgbClr val="FF0000"/>
                </a:solidFill>
                <a:latin typeface="华文行楷" panose="02010800040101010101" pitchFamily="2" charset="-122"/>
                <a:ea typeface="华文行楷" panose="02010800040101010101" pitchFamily="2" charset="-122"/>
              </a:rPr>
              <a:t>二、世界民族的分布</a:t>
            </a:r>
            <a:endParaRPr lang="zh-CN" altLang="en-US" dirty="0">
              <a:solidFill>
                <a:srgbClr val="FF0000"/>
              </a:solidFill>
              <a:latin typeface="华文行楷" panose="02010800040101010101" pitchFamily="2" charset="-122"/>
              <a:ea typeface="华文行楷" panose="02010800040101010101" pitchFamily="2" charset="-122"/>
            </a:endParaRPr>
          </a:p>
          <a:p>
            <a:pPr>
              <a:lnSpc>
                <a:spcPct val="90000"/>
              </a:lnSpc>
              <a:buNone/>
            </a:pPr>
            <a:r>
              <a:rPr lang="zh-CN" altLang="en-US" dirty="0">
                <a:solidFill>
                  <a:srgbClr val="FF0000"/>
                </a:solidFill>
                <a:latin typeface="华文行楷" panose="02010800040101010101" pitchFamily="2" charset="-122"/>
                <a:ea typeface="华文行楷" panose="02010800040101010101" pitchFamily="2" charset="-122"/>
              </a:rPr>
              <a:t>三、民族的迁移与集聚</a:t>
            </a:r>
            <a:endParaRPr lang="zh-CN" altLang="en-US" dirty="0">
              <a:solidFill>
                <a:srgbClr val="FF0000"/>
              </a:solidFill>
              <a:latin typeface="华文行楷" panose="02010800040101010101" pitchFamily="2" charset="-122"/>
              <a:ea typeface="华文行楷" panose="02010800040101010101" pitchFamily="2" charset="-122"/>
            </a:endParaRPr>
          </a:p>
          <a:p>
            <a:pPr>
              <a:lnSpc>
                <a:spcPct val="90000"/>
              </a:lnSpc>
              <a:buNone/>
            </a:pPr>
            <a:r>
              <a:rPr lang="zh-CN" altLang="en-US" dirty="0">
                <a:solidFill>
                  <a:srgbClr val="FF0000"/>
                </a:solidFill>
                <a:latin typeface="华文行楷" panose="02010800040101010101" pitchFamily="2" charset="-122"/>
                <a:ea typeface="华文行楷" panose="02010800040101010101" pitchFamily="2" charset="-122"/>
              </a:rPr>
              <a:t>四、民族的变化与整合</a:t>
            </a:r>
            <a:r>
              <a:rPr lang="zh-CN" altLang="en-US" sz="2100" dirty="0">
                <a:ea typeface="楷体_GB2312" pitchFamily="49" charset="-122"/>
              </a:rPr>
              <a:t>     </a:t>
            </a:r>
            <a:endParaRPr lang="zh-CN" altLang="en-US" sz="1500">
              <a:ea typeface="华文新魏" panose="02010800040101010101" pitchFamily="2" charset="-122"/>
            </a:endParaRPr>
          </a:p>
        </p:txBody>
      </p:sp>
      <p:pic>
        <p:nvPicPr>
          <p:cNvPr id="100" name="图片 99"/>
          <p:cNvPicPr/>
          <p:nvPr/>
        </p:nvPicPr>
        <p:blipFill>
          <a:blip r:embed="rId3"/>
          <a:stretch>
            <a:fillRect/>
          </a:stretch>
        </p:blipFill>
        <p:spPr>
          <a:xfrm>
            <a:off x="612140" y="3429000"/>
            <a:ext cx="7704455" cy="3415665"/>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slow" p14:dur="2500" advClick="0">
        <p:checker/>
      </p:transition>
    </mc:Choice>
    <mc:Fallback>
      <p:transition spd="slow" advClick="0">
        <p:checker/>
      </p:transition>
    </mc:Fallback>
  </mc:AlternateContent>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2" name="图片 51" descr="形状, 圆圈&#10;&#10;描述已自动生成"/>
          <p:cNvPicPr>
            <a:picLocks noChangeAspect="1"/>
          </p:cNvPicPr>
          <p:nvPr>
            <p:custDataLst>
              <p:tags r:id="rId1"/>
            </p:custDataLst>
          </p:nvPr>
        </p:nvPicPr>
        <p:blipFill>
          <a:blip r:embed="rId2">
            <a:extLst>
              <a:ext uri="{28A0092B-C50C-407E-A947-70E740481C1C}">
                <a14:useLocalDpi xmlns:a14="http://schemas.microsoft.com/office/drawing/2010/main" val="0"/>
              </a:ext>
            </a:extLst>
          </a:blip>
          <a:stretch>
            <a:fillRect/>
          </a:stretch>
        </p:blipFill>
        <p:spPr>
          <a:xfrm>
            <a:off x="0" y="1125220"/>
            <a:ext cx="9144000" cy="5143500"/>
          </a:xfrm>
          <a:prstGeom prst="rect">
            <a:avLst/>
          </a:prstGeom>
        </p:spPr>
      </p:pic>
      <p:sp>
        <p:nvSpPr>
          <p:cNvPr id="4" name="文本框 3"/>
          <p:cNvSpPr txBox="1"/>
          <p:nvPr>
            <p:custDataLst>
              <p:tags r:id="rId3"/>
            </p:custDataLst>
          </p:nvPr>
        </p:nvSpPr>
        <p:spPr>
          <a:xfrm>
            <a:off x="899187" y="404528"/>
            <a:ext cx="6802755" cy="755650"/>
          </a:xfrm>
          <a:prstGeom prst="rect">
            <a:avLst/>
          </a:prstGeom>
          <a:noFill/>
        </p:spPr>
        <p:txBody>
          <a:bodyPr wrap="square">
            <a:spAutoFit/>
          </a:bodyPr>
          <a:p>
            <a:pPr marL="0" marR="0" lvl="0" indent="0" algn="l" defTabSz="914400" rtl="0" eaLnBrk="1" fontAlgn="auto" latinLnBrk="0" hangingPunct="1">
              <a:lnSpc>
                <a:spcPct val="120000"/>
              </a:lnSpc>
              <a:spcBef>
                <a:spcPts val="0"/>
              </a:spcBef>
              <a:spcAft>
                <a:spcPts val="0"/>
              </a:spcAft>
              <a:buClrTx/>
              <a:buSzTx/>
              <a:buFontTx/>
              <a:buNone/>
              <a:defRPr/>
            </a:pPr>
            <a:r>
              <a:rPr lang="zh-CN" altLang="en-US" sz="3600" b="1" dirty="0">
                <a:solidFill>
                  <a:srgbClr val="1402BE"/>
                </a:solidFill>
                <a:ea typeface="隶书" panose="02010509060101010101" pitchFamily="49" charset="-122"/>
                <a:sym typeface="+mn-ea"/>
              </a:rPr>
              <a:t>一、民族的形成与特征</a:t>
            </a:r>
            <a:endParaRPr lang="zh-CN" altLang="en-US" sz="3600" b="1" dirty="0">
              <a:solidFill>
                <a:srgbClr val="1402BE"/>
              </a:solidFill>
              <a:ea typeface="隶书" panose="02010509060101010101" pitchFamily="49" charset="-122"/>
              <a:sym typeface="+mn-ea"/>
            </a:endParaRPr>
          </a:p>
        </p:txBody>
      </p:sp>
      <p:sp>
        <p:nvSpPr>
          <p:cNvPr id="144387" name="文本占位符 361474"/>
          <p:cNvSpPr>
            <a:spLocks noGrp="1"/>
          </p:cNvSpPr>
          <p:nvPr>
            <p:ph idx="1"/>
          </p:nvPr>
        </p:nvSpPr>
        <p:spPr>
          <a:xfrm>
            <a:off x="120015" y="1343660"/>
            <a:ext cx="8839835" cy="5120640"/>
          </a:xfrm>
        </p:spPr>
        <p:txBody>
          <a:bodyPr vert="horz" wrap="square" lIns="91440" tIns="45720" rIns="91440" bIns="45720" anchor="t" anchorCtr="0"/>
          <a:p>
            <a:pPr eaLnBrk="1" hangingPunct="1">
              <a:lnSpc>
                <a:spcPct val="90000"/>
              </a:lnSpc>
              <a:buNone/>
            </a:pPr>
            <a:r>
              <a:rPr lang="zh-CN" altLang="en-US" sz="2800" b="1" dirty="0"/>
              <a:t>（一）民族的形成</a:t>
            </a:r>
            <a:endParaRPr lang="zh-CN" altLang="en-US" sz="2800" b="1" dirty="0"/>
          </a:p>
          <a:p>
            <a:pPr eaLnBrk="1" hangingPunct="1">
              <a:lnSpc>
                <a:spcPct val="90000"/>
              </a:lnSpc>
              <a:buNone/>
            </a:pPr>
            <a:r>
              <a:rPr lang="zh-CN" altLang="en-US" dirty="0"/>
              <a:t>　　</a:t>
            </a:r>
            <a:r>
              <a:rPr lang="zh-CN" altLang="en-US" sz="2400" dirty="0">
                <a:ea typeface="楷体_GB2312" pitchFamily="49" charset="-122"/>
              </a:rPr>
              <a:t>民族的形成经历了氏族、胞族、部落、部落联盟（部族）和民族等五个发展阶段。民族是个历史范畴，民族在一定的社会物质生产条件下产生，也会在一定的社会物质生活条件下趋于消亡</a:t>
            </a:r>
            <a:r>
              <a:rPr lang="zh-CN" altLang="en-US" sz="2400" dirty="0"/>
              <a:t>。</a:t>
            </a:r>
            <a:endParaRPr lang="zh-CN" altLang="en-US" sz="2400" dirty="0"/>
          </a:p>
          <a:p>
            <a:pPr eaLnBrk="1" hangingPunct="1">
              <a:lnSpc>
                <a:spcPct val="90000"/>
              </a:lnSpc>
              <a:buNone/>
            </a:pPr>
            <a:r>
              <a:rPr lang="zh-CN" altLang="en-US" sz="2800" b="1" dirty="0"/>
              <a:t>（二）民族的特征</a:t>
            </a:r>
            <a:endParaRPr lang="zh-CN" altLang="en-US" sz="2800" b="1" dirty="0"/>
          </a:p>
          <a:p>
            <a:pPr eaLnBrk="1" hangingPunct="1">
              <a:lnSpc>
                <a:spcPct val="90000"/>
              </a:lnSpc>
              <a:buNone/>
            </a:pPr>
            <a:r>
              <a:rPr lang="zh-CN" altLang="en-US" dirty="0"/>
              <a:t>　</a:t>
            </a:r>
            <a:r>
              <a:rPr lang="zh-CN" altLang="en-US" dirty="0">
                <a:solidFill>
                  <a:srgbClr val="FF0000"/>
                </a:solidFill>
              </a:rPr>
              <a:t>　</a:t>
            </a:r>
            <a:r>
              <a:rPr lang="en-US" altLang="zh-CN" dirty="0">
                <a:solidFill>
                  <a:srgbClr val="FF0000"/>
                </a:solidFill>
                <a:latin typeface="楷体_GB2312" pitchFamily="49" charset="-122"/>
                <a:ea typeface="楷体_GB2312" pitchFamily="49" charset="-122"/>
              </a:rPr>
              <a:t>1.</a:t>
            </a:r>
            <a:r>
              <a:rPr lang="zh-CN" altLang="en-US" dirty="0">
                <a:solidFill>
                  <a:srgbClr val="FF0000"/>
                </a:solidFill>
                <a:latin typeface="楷体_GB2312" pitchFamily="49" charset="-122"/>
                <a:ea typeface="楷体_GB2312" pitchFamily="49" charset="-122"/>
              </a:rPr>
              <a:t>共同语言　　　</a:t>
            </a:r>
            <a:r>
              <a:rPr lang="en-US" altLang="zh-CN" dirty="0">
                <a:solidFill>
                  <a:srgbClr val="FF0000"/>
                </a:solidFill>
                <a:latin typeface="楷体_GB2312" pitchFamily="49" charset="-122"/>
                <a:ea typeface="楷体_GB2312" pitchFamily="49" charset="-122"/>
              </a:rPr>
              <a:t>  2.</a:t>
            </a:r>
            <a:r>
              <a:rPr lang="zh-CN" altLang="en-US" dirty="0">
                <a:solidFill>
                  <a:srgbClr val="FF0000"/>
                </a:solidFill>
                <a:latin typeface="楷体_GB2312" pitchFamily="49" charset="-122"/>
                <a:ea typeface="楷体_GB2312" pitchFamily="49" charset="-122"/>
              </a:rPr>
              <a:t>共同的地域 </a:t>
            </a:r>
            <a:endParaRPr lang="zh-CN" altLang="en-US" dirty="0">
              <a:solidFill>
                <a:srgbClr val="FF0000"/>
              </a:solidFill>
              <a:latin typeface="楷体_GB2312" pitchFamily="49" charset="-122"/>
              <a:ea typeface="楷体_GB2312" pitchFamily="49" charset="-122"/>
            </a:endParaRPr>
          </a:p>
          <a:p>
            <a:pPr eaLnBrk="1" hangingPunct="1">
              <a:lnSpc>
                <a:spcPct val="90000"/>
              </a:lnSpc>
              <a:buNone/>
            </a:pPr>
            <a:r>
              <a:rPr lang="zh-CN" altLang="en-US" dirty="0">
                <a:solidFill>
                  <a:srgbClr val="FF0000"/>
                </a:solidFill>
                <a:latin typeface="楷体_GB2312" pitchFamily="49" charset="-122"/>
                <a:ea typeface="楷体_GB2312" pitchFamily="49" charset="-122"/>
              </a:rPr>
              <a:t>　　</a:t>
            </a:r>
            <a:r>
              <a:rPr lang="en-US" altLang="zh-CN" dirty="0">
                <a:solidFill>
                  <a:srgbClr val="FF0000"/>
                </a:solidFill>
                <a:latin typeface="楷体_GB2312" pitchFamily="49" charset="-122"/>
                <a:ea typeface="楷体_GB2312" pitchFamily="49" charset="-122"/>
              </a:rPr>
              <a:t>3.</a:t>
            </a:r>
            <a:r>
              <a:rPr lang="zh-CN" altLang="en-US" dirty="0">
                <a:solidFill>
                  <a:srgbClr val="FF0000"/>
                </a:solidFill>
                <a:latin typeface="楷体_GB2312" pitchFamily="49" charset="-122"/>
                <a:ea typeface="楷体_GB2312" pitchFamily="49" charset="-122"/>
              </a:rPr>
              <a:t>共同的经济生活</a:t>
            </a:r>
            <a:r>
              <a:rPr lang="en-US" altLang="zh-CN" dirty="0">
                <a:solidFill>
                  <a:srgbClr val="FF0000"/>
                </a:solidFill>
                <a:latin typeface="楷体_GB2312" pitchFamily="49" charset="-122"/>
                <a:ea typeface="楷体_GB2312" pitchFamily="49" charset="-122"/>
              </a:rPr>
              <a:t>  4.</a:t>
            </a:r>
            <a:r>
              <a:rPr lang="zh-CN" altLang="en-US" dirty="0">
                <a:solidFill>
                  <a:srgbClr val="FF0000"/>
                </a:solidFill>
                <a:latin typeface="楷体_GB2312" pitchFamily="49" charset="-122"/>
                <a:ea typeface="楷体_GB2312" pitchFamily="49" charset="-122"/>
              </a:rPr>
              <a:t>共同心理素质</a:t>
            </a:r>
            <a:endParaRPr lang="zh-CN" altLang="en-US" dirty="0">
              <a:solidFill>
                <a:srgbClr val="FF0000"/>
              </a:solidFill>
              <a:latin typeface="楷体_GB2312" pitchFamily="49" charset="-122"/>
              <a:ea typeface="楷体_GB2312" pitchFamily="49" charset="-122"/>
            </a:endParaRPr>
          </a:p>
          <a:p>
            <a:pPr eaLnBrk="1" hangingPunct="1">
              <a:lnSpc>
                <a:spcPct val="90000"/>
              </a:lnSpc>
              <a:buNone/>
            </a:pPr>
            <a:r>
              <a:rPr lang="zh-CN" altLang="en-US" dirty="0"/>
              <a:t>  </a:t>
            </a:r>
            <a:endParaRPr lang="zh-CN" altLang="en-US" dirty="0"/>
          </a:p>
        </p:txBody>
      </p:sp>
      <p:sp>
        <p:nvSpPr>
          <p:cNvPr id="144388" name="动作按钮: 后退或前一项 361475">
            <a:hlinkClick r:id="" action="ppaction://hlinkshowjump?jump=previousslide"/>
          </p:cNvPr>
          <p:cNvSpPr/>
          <p:nvPr/>
        </p:nvSpPr>
        <p:spPr>
          <a:xfrm>
            <a:off x="7380288" y="6021388"/>
            <a:ext cx="1042987" cy="503237"/>
          </a:xfrm>
          <a:prstGeom prst="actionButtonBackPrevious">
            <a:avLst/>
          </a:prstGeom>
          <a:solidFill>
            <a:srgbClr val="666699"/>
          </a:solidFill>
          <a:ln w="9525">
            <a:noFill/>
          </a:ln>
        </p:spPr>
        <p:txBody>
          <a:bodyPr/>
          <a:p>
            <a:endParaRPr lang="zh-CN" altLang="en-US" dirty="0">
              <a:latin typeface="Tahoma" panose="020B0604030504040204" pitchFamily="34" charset="0"/>
            </a:endParaRPr>
          </a:p>
        </p:txBody>
      </p:sp>
    </p:spTree>
  </p:cSld>
  <p:clrMapOvr>
    <a:masterClrMapping/>
  </p:clrMapOvr>
  <p:transition>
    <p:random/>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2" name="图片 51" descr="形状, 圆圈&#10;&#10;描述已自动生成"/>
          <p:cNvPicPr>
            <a:picLocks noChangeAspect="1"/>
          </p:cNvPicPr>
          <p:nvPr>
            <p:custDataLst>
              <p:tags r:id="rId1"/>
            </p:custDataLst>
          </p:nvPr>
        </p:nvPicPr>
        <p:blipFill>
          <a:blip r:embed="rId2">
            <a:extLst>
              <a:ext uri="{28A0092B-C50C-407E-A947-70E740481C1C}">
                <a14:useLocalDpi xmlns:a14="http://schemas.microsoft.com/office/drawing/2010/main" val="0"/>
              </a:ext>
            </a:extLst>
          </a:blip>
          <a:stretch>
            <a:fillRect/>
          </a:stretch>
        </p:blipFill>
        <p:spPr>
          <a:xfrm>
            <a:off x="0" y="1125220"/>
            <a:ext cx="9144000" cy="5143500"/>
          </a:xfrm>
          <a:prstGeom prst="rect">
            <a:avLst/>
          </a:prstGeom>
        </p:spPr>
      </p:pic>
      <p:sp>
        <p:nvSpPr>
          <p:cNvPr id="4" name="文本框 3"/>
          <p:cNvSpPr txBox="1"/>
          <p:nvPr>
            <p:custDataLst>
              <p:tags r:id="rId3"/>
            </p:custDataLst>
          </p:nvPr>
        </p:nvSpPr>
        <p:spPr>
          <a:xfrm>
            <a:off x="899187" y="404528"/>
            <a:ext cx="6802755" cy="755650"/>
          </a:xfrm>
          <a:prstGeom prst="rect">
            <a:avLst/>
          </a:prstGeom>
          <a:noFill/>
        </p:spPr>
        <p:txBody>
          <a:bodyPr wrap="square">
            <a:spAutoFit/>
          </a:bodyPr>
          <a:p>
            <a:pPr marL="0" marR="0" lvl="0" indent="0" algn="l" defTabSz="914400" rtl="0" eaLnBrk="1" fontAlgn="auto" latinLnBrk="0" hangingPunct="1">
              <a:lnSpc>
                <a:spcPct val="120000"/>
              </a:lnSpc>
              <a:spcBef>
                <a:spcPts val="0"/>
              </a:spcBef>
              <a:spcAft>
                <a:spcPts val="0"/>
              </a:spcAft>
              <a:buClrTx/>
              <a:buSzTx/>
              <a:buFontTx/>
              <a:buNone/>
              <a:defRPr/>
            </a:pPr>
            <a:r>
              <a:rPr lang="zh-CN" altLang="en-US" sz="3600" b="1" dirty="0">
                <a:solidFill>
                  <a:srgbClr val="1402BE"/>
                </a:solidFill>
                <a:ea typeface="隶书" panose="02010509060101010101" pitchFamily="49" charset="-122"/>
                <a:sym typeface="+mn-ea"/>
              </a:rPr>
              <a:t>二、世界民族的分布</a:t>
            </a:r>
            <a:endParaRPr lang="zh-CN" altLang="en-US" sz="3600" b="1" dirty="0">
              <a:solidFill>
                <a:srgbClr val="1402BE"/>
              </a:solidFill>
              <a:ea typeface="隶书" panose="02010509060101010101" pitchFamily="49" charset="-122"/>
              <a:sym typeface="+mn-ea"/>
            </a:endParaRPr>
          </a:p>
        </p:txBody>
      </p:sp>
      <p:sp>
        <p:nvSpPr>
          <p:cNvPr id="145411" name="文本占位符 362498"/>
          <p:cNvSpPr>
            <a:spLocks noGrp="1"/>
          </p:cNvSpPr>
          <p:nvPr>
            <p:ph idx="1"/>
          </p:nvPr>
        </p:nvSpPr>
        <p:spPr>
          <a:xfrm>
            <a:off x="250825" y="1242695"/>
            <a:ext cx="8714105" cy="4634230"/>
          </a:xfrm>
        </p:spPr>
        <p:txBody>
          <a:bodyPr vert="horz" wrap="square" lIns="91440" tIns="45720" rIns="91440" bIns="45720" anchor="t" anchorCtr="0"/>
          <a:p>
            <a:pPr eaLnBrk="1" hangingPunct="1">
              <a:lnSpc>
                <a:spcPct val="110000"/>
              </a:lnSpc>
            </a:pPr>
            <a:r>
              <a:rPr lang="zh-CN" altLang="en-US" sz="1600" dirty="0"/>
              <a:t>汉族：主要分布于中国，占汉族的</a:t>
            </a:r>
            <a:r>
              <a:rPr lang="en-US" altLang="zh-CN" sz="1600" dirty="0"/>
              <a:t>97.8%</a:t>
            </a:r>
            <a:r>
              <a:rPr lang="zh-CN" altLang="en-US" sz="1600" dirty="0"/>
              <a:t>，其次分布于东南亚各国、美国等。</a:t>
            </a:r>
            <a:endParaRPr lang="zh-CN" altLang="en-US" sz="1600" dirty="0"/>
          </a:p>
          <a:p>
            <a:pPr eaLnBrk="1" hangingPunct="1">
              <a:lnSpc>
                <a:spcPct val="110000"/>
              </a:lnSpc>
            </a:pPr>
            <a:r>
              <a:rPr lang="zh-CN" altLang="en-US" sz="1600" dirty="0"/>
              <a:t>印度斯坦人：主要分布于印度，占</a:t>
            </a:r>
            <a:r>
              <a:rPr lang="en-US" altLang="zh-CN" sz="1600" dirty="0"/>
              <a:t>99.7%</a:t>
            </a:r>
            <a:r>
              <a:rPr lang="zh-CN" altLang="en-US" sz="1600" dirty="0"/>
              <a:t>，其次分布在尼泊尔、巴基斯坦、新加坡等。</a:t>
            </a:r>
            <a:endParaRPr lang="zh-CN" altLang="en-US" sz="1600" dirty="0"/>
          </a:p>
          <a:p>
            <a:pPr eaLnBrk="1" hangingPunct="1">
              <a:lnSpc>
                <a:spcPct val="110000"/>
              </a:lnSpc>
            </a:pPr>
            <a:r>
              <a:rPr lang="zh-CN" altLang="en-US" sz="1600" dirty="0"/>
              <a:t>美利坚人：主要分布于美国，占</a:t>
            </a:r>
            <a:r>
              <a:rPr lang="en-US" altLang="zh-CN" sz="1600" dirty="0"/>
              <a:t>99.3%</a:t>
            </a:r>
            <a:r>
              <a:rPr lang="zh-CN" altLang="en-US" sz="1600" dirty="0"/>
              <a:t>，其次在加拿大、墨西哥、英国等。</a:t>
            </a:r>
            <a:endParaRPr lang="zh-CN" altLang="en-US" sz="1600" dirty="0"/>
          </a:p>
          <a:p>
            <a:pPr eaLnBrk="1" hangingPunct="1">
              <a:lnSpc>
                <a:spcPct val="110000"/>
              </a:lnSpc>
            </a:pPr>
            <a:r>
              <a:rPr lang="zh-CN" altLang="en-US" sz="1600" dirty="0"/>
              <a:t>孟加拉人：主要分布于孟加拉国（占</a:t>
            </a:r>
            <a:r>
              <a:rPr lang="en-US" altLang="zh-CN" sz="1600" dirty="0"/>
              <a:t>58.7%</a:t>
            </a:r>
            <a:r>
              <a:rPr lang="zh-CN" altLang="en-US" sz="1600" dirty="0"/>
              <a:t>）和印度（</a:t>
            </a:r>
            <a:r>
              <a:rPr lang="en-US" altLang="zh-CN" sz="1600" dirty="0"/>
              <a:t>41.2%</a:t>
            </a:r>
            <a:r>
              <a:rPr lang="zh-CN" altLang="en-US" sz="1600" dirty="0"/>
              <a:t>），其次在尼泊尔、英国等。</a:t>
            </a:r>
            <a:endParaRPr lang="zh-CN" altLang="en-US" sz="1600" dirty="0"/>
          </a:p>
          <a:p>
            <a:pPr eaLnBrk="1" hangingPunct="1">
              <a:lnSpc>
                <a:spcPct val="110000"/>
              </a:lnSpc>
            </a:pPr>
            <a:r>
              <a:rPr lang="zh-CN" altLang="en-US" sz="1600" dirty="0"/>
              <a:t>俄罗斯人：主要分布于俄罗斯，其余多分布于前苏联各加盟共和国。</a:t>
            </a:r>
            <a:endParaRPr lang="zh-CN" altLang="en-US" sz="1600" dirty="0"/>
          </a:p>
          <a:p>
            <a:pPr eaLnBrk="1" hangingPunct="1">
              <a:lnSpc>
                <a:spcPct val="110000"/>
              </a:lnSpc>
            </a:pPr>
            <a:r>
              <a:rPr lang="zh-CN" altLang="en-US" sz="1600" dirty="0"/>
              <a:t>巴西人：</a:t>
            </a:r>
            <a:r>
              <a:rPr lang="en-US" altLang="zh-CN" sz="1600" dirty="0"/>
              <a:t>99.7%</a:t>
            </a:r>
            <a:r>
              <a:rPr lang="zh-CN" altLang="en-US" sz="1600" dirty="0"/>
              <a:t>分布虞巴西，少数分布于巴拉圭和阿根廷。</a:t>
            </a:r>
            <a:endParaRPr lang="zh-CN" altLang="en-US" sz="1600" dirty="0"/>
          </a:p>
          <a:p>
            <a:pPr eaLnBrk="1" hangingPunct="1">
              <a:lnSpc>
                <a:spcPct val="110000"/>
              </a:lnSpc>
            </a:pPr>
            <a:r>
              <a:rPr lang="zh-CN" altLang="en-US" sz="1600" dirty="0"/>
              <a:t>日本人（大和民族）：主要分布于日本，占</a:t>
            </a:r>
            <a:r>
              <a:rPr lang="en-US" altLang="zh-CN" sz="1600" dirty="0"/>
              <a:t>98.7%</a:t>
            </a:r>
            <a:r>
              <a:rPr lang="zh-CN" altLang="en-US" sz="1600" dirty="0"/>
              <a:t>，其次为美国、秘鲁、加拿大、巴西。</a:t>
            </a:r>
            <a:endParaRPr lang="zh-CN" altLang="en-US" sz="1600" dirty="0"/>
          </a:p>
          <a:p>
            <a:pPr eaLnBrk="1" hangingPunct="1">
              <a:lnSpc>
                <a:spcPct val="110000"/>
              </a:lnSpc>
            </a:pPr>
            <a:r>
              <a:rPr lang="zh-CN" altLang="en-US" sz="1600" dirty="0"/>
              <a:t>德意志人：主要分布于德国，占</a:t>
            </a:r>
            <a:r>
              <a:rPr lang="en-US" altLang="zh-CN" sz="1600" dirty="0"/>
              <a:t>90%</a:t>
            </a:r>
            <a:r>
              <a:rPr lang="zh-CN" altLang="en-US" sz="1600" dirty="0"/>
              <a:t>，其次在美国、前苏联、加拿大、巴西。</a:t>
            </a:r>
            <a:endParaRPr lang="zh-CN" altLang="en-US" sz="1600" dirty="0"/>
          </a:p>
          <a:p>
            <a:pPr eaLnBrk="1" hangingPunct="1">
              <a:lnSpc>
                <a:spcPct val="110000"/>
              </a:lnSpc>
            </a:pPr>
            <a:r>
              <a:rPr lang="zh-CN" altLang="en-US" sz="1600" dirty="0"/>
              <a:t>比哈尔人：主要分布于印度，占</a:t>
            </a:r>
            <a:r>
              <a:rPr lang="en-US" altLang="zh-CN" sz="1600" dirty="0"/>
              <a:t>94.8%</a:t>
            </a:r>
            <a:r>
              <a:rPr lang="zh-CN" altLang="en-US" sz="1600" dirty="0"/>
              <a:t>，其次在尼泊尔、巴基斯坦、孟加拉、瓦怒阿图。</a:t>
            </a:r>
            <a:endParaRPr lang="zh-CN" altLang="en-US" sz="1600" dirty="0"/>
          </a:p>
          <a:p>
            <a:pPr eaLnBrk="1" hangingPunct="1">
              <a:lnSpc>
                <a:spcPct val="110000"/>
              </a:lnSpc>
            </a:pPr>
            <a:r>
              <a:rPr lang="zh-CN" altLang="en-US" sz="1600" dirty="0"/>
              <a:t>旁遮普人：主要分布于巴基斯坦（</a:t>
            </a:r>
            <a:r>
              <a:rPr lang="en-US" altLang="zh-CN" sz="1600" dirty="0"/>
              <a:t>75.3%</a:t>
            </a:r>
            <a:r>
              <a:rPr lang="zh-CN" altLang="en-US" sz="1600" dirty="0"/>
              <a:t>）和印度。</a:t>
            </a:r>
            <a:endParaRPr lang="zh-CN" altLang="en-US" sz="1600" dirty="0"/>
          </a:p>
          <a:p>
            <a:pPr eaLnBrk="1" hangingPunct="1">
              <a:lnSpc>
                <a:spcPct val="110000"/>
              </a:lnSpc>
            </a:pPr>
            <a:r>
              <a:rPr lang="zh-CN" altLang="en-US" sz="1600" dirty="0"/>
              <a:t>墨西哥人：主要分布于墨西哥（</a:t>
            </a:r>
            <a:r>
              <a:rPr lang="en-US" altLang="zh-CN" sz="1600" dirty="0"/>
              <a:t>86.2%</a:t>
            </a:r>
            <a:r>
              <a:rPr lang="zh-CN" altLang="en-US" sz="1600" dirty="0"/>
              <a:t>），其次在美国（占</a:t>
            </a:r>
            <a:r>
              <a:rPr lang="en-US" altLang="zh-CN" sz="1600" dirty="0"/>
              <a:t>13.7%</a:t>
            </a:r>
            <a:r>
              <a:rPr lang="zh-CN" altLang="en-US" sz="1600" dirty="0"/>
              <a:t>）。</a:t>
            </a:r>
            <a:endParaRPr lang="zh-CN" altLang="en-US" sz="1600" dirty="0"/>
          </a:p>
          <a:p>
            <a:pPr eaLnBrk="1" hangingPunct="1">
              <a:lnSpc>
                <a:spcPct val="110000"/>
              </a:lnSpc>
            </a:pPr>
            <a:r>
              <a:rPr lang="zh-CN" altLang="en-US" sz="1600" dirty="0"/>
              <a:t>爪哇人：主要分布于印度尼西亚，占</a:t>
            </a:r>
            <a:r>
              <a:rPr lang="en-US" altLang="zh-CN" sz="1600" dirty="0"/>
              <a:t>99.3%</a:t>
            </a:r>
            <a:r>
              <a:rPr lang="zh-CN" altLang="en-US" sz="1600" dirty="0"/>
              <a:t>，少数分布于马来西亚、新加坡、荷兰等。</a:t>
            </a:r>
            <a:endParaRPr lang="zh-CN" altLang="en-US" sz="1600" dirty="0"/>
          </a:p>
          <a:p>
            <a:pPr eaLnBrk="1" hangingPunct="1">
              <a:lnSpc>
                <a:spcPct val="110000"/>
              </a:lnSpc>
            </a:pPr>
            <a:r>
              <a:rPr lang="zh-CN" altLang="en-US" sz="1600" dirty="0"/>
              <a:t>意大利族：意大利占</a:t>
            </a:r>
            <a:r>
              <a:rPr lang="en-US" altLang="zh-CN" sz="1600" dirty="0"/>
              <a:t>82.5%</a:t>
            </a:r>
            <a:r>
              <a:rPr lang="zh-CN" altLang="en-US" sz="1600" dirty="0"/>
              <a:t>，其次是美国</a:t>
            </a:r>
            <a:r>
              <a:rPr lang="en-US" altLang="zh-CN" sz="1600" dirty="0"/>
              <a:t>7.8%</a:t>
            </a:r>
            <a:r>
              <a:rPr lang="zh-CN" altLang="en-US" sz="1600" dirty="0"/>
              <a:t>，再是阿根廷、法国、加拿大等。</a:t>
            </a:r>
            <a:endParaRPr lang="zh-CN" altLang="en-US" sz="1600" dirty="0"/>
          </a:p>
          <a:p>
            <a:pPr eaLnBrk="1" hangingPunct="1">
              <a:lnSpc>
                <a:spcPct val="110000"/>
              </a:lnSpc>
            </a:pPr>
            <a:r>
              <a:rPr lang="zh-CN" altLang="en-US" sz="1600" dirty="0"/>
              <a:t>朝鲜族：主要分布于朝鲜和韩国，二国合占</a:t>
            </a:r>
            <a:r>
              <a:rPr lang="en-US" altLang="zh-CN" sz="1600" dirty="0"/>
              <a:t>94.5%</a:t>
            </a:r>
            <a:r>
              <a:rPr lang="zh-CN" altLang="en-US" sz="1600" dirty="0"/>
              <a:t>，其次在中国、日本和俄罗斯。 </a:t>
            </a:r>
            <a:endParaRPr lang="zh-CN" altLang="en-US" sz="1600" dirty="0"/>
          </a:p>
        </p:txBody>
      </p:sp>
      <p:sp>
        <p:nvSpPr>
          <p:cNvPr id="145412" name="动作按钮: 后退或前一项 362499">
            <a:hlinkClick r:id="rId4" action="ppaction://hlinksldjump"/>
          </p:cNvPr>
          <p:cNvSpPr/>
          <p:nvPr/>
        </p:nvSpPr>
        <p:spPr>
          <a:xfrm>
            <a:off x="7667625" y="5876925"/>
            <a:ext cx="1042988" cy="504825"/>
          </a:xfrm>
          <a:prstGeom prst="actionButtonBackPrevious">
            <a:avLst/>
          </a:prstGeom>
          <a:solidFill>
            <a:srgbClr val="666699"/>
          </a:solidFill>
          <a:ln w="9525">
            <a:noFill/>
          </a:ln>
        </p:spPr>
        <p:txBody>
          <a:bodyPr/>
          <a:p>
            <a:endParaRPr lang="zh-CN" altLang="en-US" dirty="0">
              <a:latin typeface="Tahoma" panose="020B0604030504040204" pitchFamily="34" charset="0"/>
            </a:endParaRPr>
          </a:p>
        </p:txBody>
      </p:sp>
    </p:spTree>
  </p:cSld>
  <p:clrMapOvr>
    <a:masterClrMapping/>
  </p:clrMapOvr>
  <p:transition>
    <p:random/>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图片 51" descr="形状, 圆圈&#10;&#10;描述已自动生成"/>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
        <p:nvSpPr>
          <p:cNvPr id="4" name="文本框 3"/>
          <p:cNvSpPr txBox="1"/>
          <p:nvPr/>
        </p:nvSpPr>
        <p:spPr>
          <a:xfrm>
            <a:off x="251460" y="188595"/>
            <a:ext cx="6783070" cy="713740"/>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rPr>
              <a:t>史前</a:t>
            </a:r>
            <a:r>
              <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rPr>
              <a:t>时代</a:t>
            </a:r>
            <a:endPar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endParaRPr>
          </a:p>
        </p:txBody>
      </p:sp>
      <p:sp>
        <p:nvSpPr>
          <p:cNvPr id="43010" name="文本占位符 513026"/>
          <p:cNvSpPr>
            <a:spLocks noGrp="1"/>
          </p:cNvSpPr>
          <p:nvPr>
            <p:custDataLst>
              <p:tags r:id="rId2"/>
            </p:custDataLst>
          </p:nvPr>
        </p:nvSpPr>
        <p:spPr>
          <a:xfrm>
            <a:off x="304800" y="1524000"/>
            <a:ext cx="8534400" cy="5105400"/>
          </a:xfrm>
          <a:prstGeom prst="rect">
            <a:avLst/>
          </a:prstGeom>
          <a:noFill/>
          <a:ln w="9525">
            <a:noFill/>
          </a:ln>
        </p:spPr>
        <p:txBody>
          <a:bodyPr vert="horz" wrap="square" lIns="54000" tIns="54000" rIns="54000" bIns="54000" anchor="t" anchorCtr="0"/>
          <a:lst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lvl="1"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lvl="2"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lvl="3"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lvl="4"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lvl="5" indent="-228600" algn="l"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mn-ea"/>
                <a:cs typeface="+mn-cs"/>
              </a:defRPr>
            </a:lvl9pPr>
          </a:lstStyle>
          <a:p>
            <a:pPr algn="just" eaLnBrk="1" hangingPunct="1">
              <a:lnSpc>
                <a:spcPct val="150000"/>
              </a:lnSpc>
              <a:spcAft>
                <a:spcPct val="20000"/>
              </a:spcAft>
              <a:buNone/>
            </a:pPr>
            <a:r>
              <a:rPr lang="zh-CN" altLang="en-US" sz="2000" b="1" dirty="0">
                <a:latin typeface="宋体" panose="02010600030101010101" pitchFamily="2" charset="-122"/>
              </a:rPr>
              <a:t>原因：</a:t>
            </a:r>
            <a:endParaRPr lang="zh-CN" altLang="en-US" sz="2000" b="1" dirty="0">
              <a:latin typeface="宋体" panose="02010600030101010101" pitchFamily="2" charset="-122"/>
            </a:endParaRPr>
          </a:p>
          <a:p>
            <a:pPr algn="just" eaLnBrk="1" hangingPunct="1">
              <a:lnSpc>
                <a:spcPct val="150000"/>
              </a:lnSpc>
              <a:spcAft>
                <a:spcPct val="20000"/>
              </a:spcAft>
              <a:buClr>
                <a:srgbClr val="FF0000"/>
              </a:buClr>
              <a:buFont typeface="Wingdings" panose="05000000000000000000" charset="0"/>
              <a:buChar char="u"/>
            </a:pPr>
            <a:r>
              <a:rPr lang="zh-CN" altLang="en-US" sz="2000" b="1" dirty="0">
                <a:solidFill>
                  <a:srgbClr val="FF0000"/>
                </a:solidFill>
                <a:latin typeface="宋体" panose="02010600030101010101" pitchFamily="2" charset="-122"/>
              </a:rPr>
              <a:t>社会生产力极端低下是最根本的原因</a:t>
            </a:r>
            <a:r>
              <a:rPr lang="zh-CN" altLang="en-US" sz="2000" b="1" dirty="0">
                <a:latin typeface="宋体" panose="02010600030101010101" pitchFamily="2" charset="-122"/>
              </a:rPr>
              <a:t>，人类靠采集、捕猎自然界的食物生存，没有能力抗拒自然力，冻、饿、疾病、自然灾害、部落冲突（争夺生存空间），造成人类的大量死亡，死亡率极高；</a:t>
            </a:r>
            <a:endParaRPr lang="zh-CN" altLang="en-US" sz="2000" b="1" dirty="0">
              <a:latin typeface="宋体" panose="02010600030101010101" pitchFamily="2" charset="-122"/>
            </a:endParaRPr>
          </a:p>
          <a:p>
            <a:pPr algn="just" eaLnBrk="1" hangingPunct="1">
              <a:lnSpc>
                <a:spcPct val="150000"/>
              </a:lnSpc>
              <a:spcAft>
                <a:spcPct val="20000"/>
              </a:spcAft>
              <a:buClr>
                <a:srgbClr val="FF0000"/>
              </a:buClr>
              <a:buFont typeface="Wingdings" panose="05000000000000000000" charset="0"/>
              <a:buChar char="u"/>
            </a:pPr>
            <a:r>
              <a:rPr lang="zh-CN" altLang="en-US" sz="2000" b="1" dirty="0">
                <a:latin typeface="宋体" panose="02010600030101010101" pitchFamily="2" charset="-122"/>
              </a:rPr>
              <a:t>而同时由于妇女普遍过早衰老和夭折，人口的出生率并不很高，超过死亡率是极其有限的。</a:t>
            </a:r>
            <a:endParaRPr lang="zh-CN" altLang="en-US" sz="2000" b="1" dirty="0">
              <a:latin typeface="宋体" panose="02010600030101010101" pitchFamily="2" charset="-122"/>
            </a:endParaRPr>
          </a:p>
          <a:p>
            <a:pPr algn="just" eaLnBrk="1" hangingPunct="1">
              <a:lnSpc>
                <a:spcPct val="150000"/>
              </a:lnSpc>
              <a:spcAft>
                <a:spcPct val="20000"/>
              </a:spcAft>
              <a:buClr>
                <a:srgbClr val="FF0000"/>
              </a:buClr>
              <a:buFont typeface="Wingdings" panose="05000000000000000000" charset="0"/>
              <a:buChar char="u"/>
            </a:pPr>
            <a:r>
              <a:rPr lang="zh-CN" altLang="en-US" sz="2000" b="1" dirty="0">
                <a:latin typeface="宋体" panose="02010600030101010101" pitchFamily="2" charset="-122"/>
              </a:rPr>
              <a:t>同时人口增长受自然因素的明显制约，环境良好时，人口增长就较多，环境恶劣时，则明显减少，有时甚至导致整个部落或整个地区的人口近于绝灭。</a:t>
            </a:r>
            <a:endParaRPr lang="zh-CN" altLang="en-US" sz="2000" b="1" dirty="0">
              <a:latin typeface="宋体" panose="02010600030101010101" pitchFamily="2" charset="-122"/>
            </a:endParaRPr>
          </a:p>
          <a:p>
            <a:pPr algn="just" eaLnBrk="1" hangingPunct="1">
              <a:lnSpc>
                <a:spcPct val="150000"/>
              </a:lnSpc>
              <a:spcAft>
                <a:spcPct val="20000"/>
              </a:spcAft>
              <a:buNone/>
            </a:pPr>
            <a:r>
              <a:rPr lang="zh-CN" altLang="en-US" sz="2400" b="1" dirty="0">
                <a:solidFill>
                  <a:schemeClr val="accent2"/>
                </a:solidFill>
                <a:latin typeface="宋体" panose="02010600030101010101" pitchFamily="2" charset="-122"/>
              </a:rPr>
              <a:t> </a:t>
            </a:r>
            <a:endParaRPr lang="zh-CN" altLang="en-US" sz="2400" b="1" dirty="0">
              <a:solidFill>
                <a:schemeClr val="accent2"/>
              </a:solidFill>
              <a:latin typeface="宋体" panose="02010600030101010101" pitchFamily="2" charset="-122"/>
            </a:endParaRPr>
          </a:p>
          <a:p>
            <a:pPr eaLnBrk="1" hangingPunct="1">
              <a:lnSpc>
                <a:spcPct val="150000"/>
              </a:lnSpc>
              <a:spcAft>
                <a:spcPct val="20000"/>
              </a:spcAft>
              <a:buClr>
                <a:srgbClr val="FF0000"/>
              </a:buClr>
              <a:buFontTx/>
              <a:buNone/>
            </a:pPr>
            <a:r>
              <a:rPr lang="zh-CN" altLang="en-US" sz="2000" b="1" dirty="0">
                <a:solidFill>
                  <a:srgbClr val="FF0000"/>
                </a:solidFill>
                <a:latin typeface="宋体" panose="02010600030101010101" pitchFamily="2" charset="-122"/>
              </a:rPr>
              <a:t>    </a:t>
            </a:r>
            <a:r>
              <a:rPr lang="zh-CN" altLang="en-US" sz="2400" b="1" dirty="0">
                <a:solidFill>
                  <a:srgbClr val="FF0000"/>
                </a:solidFill>
                <a:latin typeface="宋体" panose="02010600030101010101" pitchFamily="2" charset="-122"/>
              </a:rPr>
              <a:t> </a:t>
            </a:r>
            <a:endParaRPr lang="zh-CN" altLang="en-US" sz="2400" b="1" dirty="0">
              <a:solidFill>
                <a:srgbClr val="FF0000"/>
              </a:solidFill>
              <a:latin typeface="宋体" panose="02010600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2500" advClick="0">
        <p:checker/>
      </p:transition>
    </mc:Choice>
    <mc:Fallback>
      <p:transition spd="slow" advClick="0">
        <p:checker/>
      </p:transition>
    </mc:Fallback>
  </mc:AlternateContent>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2" name="图片 51" descr="形状, 圆圈&#10;&#10;描述已自动生成"/>
          <p:cNvPicPr>
            <a:picLocks noChangeAspect="1"/>
          </p:cNvPicPr>
          <p:nvPr>
            <p:custDataLst>
              <p:tags r:id="rId1"/>
            </p:custDataLst>
          </p:nvPr>
        </p:nvPicPr>
        <p:blipFill>
          <a:blip r:embed="rId2">
            <a:extLst>
              <a:ext uri="{28A0092B-C50C-407E-A947-70E740481C1C}">
                <a14:useLocalDpi xmlns:a14="http://schemas.microsoft.com/office/drawing/2010/main" val="0"/>
              </a:ext>
            </a:extLst>
          </a:blip>
          <a:stretch>
            <a:fillRect/>
          </a:stretch>
        </p:blipFill>
        <p:spPr>
          <a:xfrm>
            <a:off x="0" y="1125220"/>
            <a:ext cx="9144000" cy="5143500"/>
          </a:xfrm>
          <a:prstGeom prst="rect">
            <a:avLst/>
          </a:prstGeom>
        </p:spPr>
      </p:pic>
      <p:sp>
        <p:nvSpPr>
          <p:cNvPr id="146435" name="文本占位符 363522"/>
          <p:cNvSpPr>
            <a:spLocks noGrp="1"/>
          </p:cNvSpPr>
          <p:nvPr>
            <p:ph idx="1"/>
          </p:nvPr>
        </p:nvSpPr>
        <p:spPr>
          <a:xfrm>
            <a:off x="873125" y="2349500"/>
            <a:ext cx="6723063" cy="3095625"/>
          </a:xfrm>
        </p:spPr>
        <p:txBody>
          <a:bodyPr vert="horz" wrap="square" lIns="91440" tIns="45720" rIns="91440" bIns="45720" anchor="t" anchorCtr="0"/>
          <a:p>
            <a:pPr eaLnBrk="1" hangingPunct="1">
              <a:lnSpc>
                <a:spcPct val="130000"/>
              </a:lnSpc>
              <a:buNone/>
            </a:pPr>
            <a:r>
              <a:rPr lang="zh-CN" altLang="en-US" sz="2400" b="1" dirty="0">
                <a:ea typeface="楷体_GB2312" pitchFamily="49" charset="-122"/>
              </a:rPr>
              <a:t>（一）印第安人由亚洲向美洲的迁移</a:t>
            </a:r>
            <a:endParaRPr lang="zh-CN" altLang="en-US" sz="2400" b="1" dirty="0">
              <a:ea typeface="楷体_GB2312" pitchFamily="49" charset="-122"/>
            </a:endParaRPr>
          </a:p>
          <a:p>
            <a:pPr eaLnBrk="1" hangingPunct="1">
              <a:lnSpc>
                <a:spcPct val="130000"/>
              </a:lnSpc>
              <a:buNone/>
            </a:pPr>
            <a:r>
              <a:rPr lang="zh-CN" altLang="en-US" sz="2400" b="1" dirty="0">
                <a:ea typeface="楷体_GB2312" pitchFamily="49" charset="-122"/>
              </a:rPr>
              <a:t>（二）非洲黑人的被迫迁移</a:t>
            </a:r>
            <a:endParaRPr lang="zh-CN" altLang="en-US" sz="2400" b="1" dirty="0">
              <a:ea typeface="楷体_GB2312" pitchFamily="49" charset="-122"/>
            </a:endParaRPr>
          </a:p>
          <a:p>
            <a:pPr eaLnBrk="1" hangingPunct="1">
              <a:lnSpc>
                <a:spcPct val="130000"/>
              </a:lnSpc>
              <a:buNone/>
            </a:pPr>
            <a:r>
              <a:rPr lang="zh-CN" altLang="en-US" sz="2400" b="1" dirty="0">
                <a:ea typeface="楷体_GB2312" pitchFamily="49" charset="-122"/>
              </a:rPr>
              <a:t>（三）西班牙人和葡萄牙人向拉丁美洲迁移</a:t>
            </a:r>
            <a:endParaRPr lang="zh-CN" altLang="en-US" sz="2400" b="1" dirty="0">
              <a:ea typeface="楷体_GB2312" pitchFamily="49" charset="-122"/>
            </a:endParaRPr>
          </a:p>
          <a:p>
            <a:pPr eaLnBrk="1" hangingPunct="1">
              <a:lnSpc>
                <a:spcPct val="130000"/>
              </a:lnSpc>
              <a:buNone/>
            </a:pPr>
            <a:r>
              <a:rPr lang="zh-CN" altLang="en-US" sz="2400" b="1" dirty="0">
                <a:ea typeface="楷体_GB2312" pitchFamily="49" charset="-122"/>
              </a:rPr>
              <a:t>（四）英国人和法国人在北美洲的集聚</a:t>
            </a:r>
            <a:endParaRPr lang="zh-CN" altLang="en-US" sz="2400" b="1" dirty="0">
              <a:ea typeface="楷体_GB2312" pitchFamily="49" charset="-122"/>
            </a:endParaRPr>
          </a:p>
          <a:p>
            <a:pPr eaLnBrk="1" hangingPunct="1">
              <a:lnSpc>
                <a:spcPct val="130000"/>
              </a:lnSpc>
              <a:buNone/>
            </a:pPr>
            <a:r>
              <a:rPr lang="zh-CN" altLang="en-US" sz="2400" b="1" dirty="0">
                <a:ea typeface="楷体_GB2312" pitchFamily="49" charset="-122"/>
              </a:rPr>
              <a:t>（五）美国城乡中的其它民族聚居区</a:t>
            </a:r>
            <a:endParaRPr lang="zh-CN" altLang="en-US" sz="2400" b="1" dirty="0">
              <a:ea typeface="楷体_GB2312" pitchFamily="49" charset="-122"/>
            </a:endParaRPr>
          </a:p>
        </p:txBody>
      </p:sp>
      <p:sp>
        <p:nvSpPr>
          <p:cNvPr id="146436" name="动作按钮: 后退或前一项 363523">
            <a:hlinkClick r:id="rId3" action="ppaction://hlinksldjump"/>
          </p:cNvPr>
          <p:cNvSpPr/>
          <p:nvPr/>
        </p:nvSpPr>
        <p:spPr>
          <a:xfrm>
            <a:off x="7235825" y="5589588"/>
            <a:ext cx="1042988" cy="611187"/>
          </a:xfrm>
          <a:prstGeom prst="actionButtonBackPrevious">
            <a:avLst/>
          </a:prstGeom>
          <a:solidFill>
            <a:srgbClr val="666699"/>
          </a:solidFill>
          <a:ln w="9525">
            <a:noFill/>
          </a:ln>
        </p:spPr>
        <p:txBody>
          <a:bodyPr/>
          <a:p>
            <a:endParaRPr lang="zh-CN" altLang="en-US" dirty="0">
              <a:latin typeface="Tahoma" panose="020B0604030504040204" pitchFamily="34" charset="0"/>
            </a:endParaRPr>
          </a:p>
        </p:txBody>
      </p:sp>
      <p:sp>
        <p:nvSpPr>
          <p:cNvPr id="4" name="文本框 3"/>
          <p:cNvSpPr txBox="1"/>
          <p:nvPr>
            <p:custDataLst>
              <p:tags r:id="rId4"/>
            </p:custDataLst>
          </p:nvPr>
        </p:nvSpPr>
        <p:spPr>
          <a:xfrm>
            <a:off x="899187" y="404528"/>
            <a:ext cx="6802755" cy="755650"/>
          </a:xfrm>
          <a:prstGeom prst="rect">
            <a:avLst/>
          </a:prstGeom>
          <a:noFill/>
        </p:spPr>
        <p:txBody>
          <a:bodyPr wrap="square">
            <a:spAutoFit/>
          </a:bodyPr>
          <a:p>
            <a:pPr marL="0" marR="0" lvl="0" indent="0" algn="l" defTabSz="914400" rtl="0" eaLnBrk="1" fontAlgn="auto" latinLnBrk="0" hangingPunct="1">
              <a:lnSpc>
                <a:spcPct val="120000"/>
              </a:lnSpc>
              <a:spcBef>
                <a:spcPts val="0"/>
              </a:spcBef>
              <a:spcAft>
                <a:spcPts val="0"/>
              </a:spcAft>
              <a:buClrTx/>
              <a:buSzTx/>
              <a:buFontTx/>
              <a:buNone/>
              <a:defRPr/>
            </a:pPr>
            <a:r>
              <a:rPr lang="zh-CN" altLang="en-US" sz="3600" b="1" dirty="0">
                <a:solidFill>
                  <a:srgbClr val="1402BE"/>
                </a:solidFill>
                <a:ea typeface="隶书" panose="02010509060101010101" pitchFamily="49" charset="-122"/>
                <a:sym typeface="+mn-ea"/>
              </a:rPr>
              <a:t>三、 民族的迁移与集聚</a:t>
            </a:r>
            <a:endParaRPr lang="zh-CN" altLang="en-US" sz="3600" b="1" dirty="0">
              <a:solidFill>
                <a:srgbClr val="1402BE"/>
              </a:solidFill>
              <a:ea typeface="隶书" panose="02010509060101010101" pitchFamily="49" charset="-122"/>
              <a:sym typeface="+mn-ea"/>
            </a:endParaRPr>
          </a:p>
        </p:txBody>
      </p:sp>
    </p:spTree>
  </p:cSld>
  <p:clrMapOvr>
    <a:masterClrMapping/>
  </p:clrMapOvr>
  <p:transition>
    <p:random/>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2" name="图片 51" descr="形状, 圆圈&#10;&#10;描述已自动生成"/>
          <p:cNvPicPr>
            <a:picLocks noChangeAspect="1"/>
          </p:cNvPicPr>
          <p:nvPr>
            <p:custDataLst>
              <p:tags r:id="rId1"/>
            </p:custDataLst>
          </p:nvPr>
        </p:nvPicPr>
        <p:blipFill>
          <a:blip r:embed="rId2">
            <a:extLst>
              <a:ext uri="{28A0092B-C50C-407E-A947-70E740481C1C}">
                <a14:useLocalDpi xmlns:a14="http://schemas.microsoft.com/office/drawing/2010/main" val="0"/>
              </a:ext>
            </a:extLst>
          </a:blip>
          <a:stretch>
            <a:fillRect/>
          </a:stretch>
        </p:blipFill>
        <p:spPr>
          <a:xfrm>
            <a:off x="0" y="1125220"/>
            <a:ext cx="9144000" cy="5143500"/>
          </a:xfrm>
          <a:prstGeom prst="rect">
            <a:avLst/>
          </a:prstGeom>
        </p:spPr>
      </p:pic>
      <p:sp>
        <p:nvSpPr>
          <p:cNvPr id="147459" name="文本占位符 364546"/>
          <p:cNvSpPr>
            <a:spLocks noGrp="1"/>
          </p:cNvSpPr>
          <p:nvPr>
            <p:ph idx="1"/>
          </p:nvPr>
        </p:nvSpPr>
        <p:spPr>
          <a:xfrm>
            <a:off x="395605" y="1534795"/>
            <a:ext cx="8415655" cy="3342640"/>
          </a:xfrm>
        </p:spPr>
        <p:txBody>
          <a:bodyPr vert="horz" wrap="square" lIns="91440" tIns="45720" rIns="91440" bIns="45720" anchor="t" anchorCtr="0"/>
          <a:p>
            <a:pPr marL="812800" indent="-812800" eaLnBrk="1" hangingPunct="1">
              <a:lnSpc>
                <a:spcPct val="130000"/>
              </a:lnSpc>
              <a:buNone/>
            </a:pPr>
            <a:r>
              <a:rPr lang="zh-CN" altLang="en-US" sz="2800" b="1" dirty="0">
                <a:latin typeface="楷体_GB2312" pitchFamily="49" charset="-122"/>
                <a:ea typeface="楷体_GB2312" pitchFamily="49" charset="-122"/>
              </a:rPr>
              <a:t>（一）北美印第安人的文化变化</a:t>
            </a:r>
            <a:r>
              <a:rPr lang="zh-CN" altLang="en-US" sz="2800" dirty="0">
                <a:latin typeface="楷体_GB2312" pitchFamily="49" charset="-122"/>
                <a:ea typeface="楷体_GB2312" pitchFamily="49" charset="-122"/>
              </a:rPr>
              <a:t> </a:t>
            </a:r>
            <a:endParaRPr lang="zh-CN" altLang="en-US" sz="2800" dirty="0">
              <a:latin typeface="楷体_GB2312" pitchFamily="49" charset="-122"/>
              <a:ea typeface="楷体_GB2312" pitchFamily="49" charset="-122"/>
            </a:endParaRPr>
          </a:p>
          <a:p>
            <a:pPr marL="812800" indent="-812800" eaLnBrk="1" hangingPunct="1">
              <a:lnSpc>
                <a:spcPct val="130000"/>
              </a:lnSpc>
              <a:buNone/>
            </a:pPr>
            <a:r>
              <a:rPr lang="zh-CN" altLang="en-US" sz="2800" b="1" dirty="0">
                <a:latin typeface="楷体_GB2312" pitchFamily="49" charset="-122"/>
                <a:ea typeface="楷体_GB2312" pitchFamily="49" charset="-122"/>
              </a:rPr>
              <a:t>（二）西班牙人在拉丁美洲与印第安人的整合</a:t>
            </a:r>
            <a:endParaRPr lang="zh-CN" altLang="en-US" sz="2800" b="1" dirty="0">
              <a:latin typeface="楷体_GB2312" pitchFamily="49" charset="-122"/>
              <a:ea typeface="楷体_GB2312" pitchFamily="49" charset="-122"/>
            </a:endParaRPr>
          </a:p>
          <a:p>
            <a:pPr marL="812800" indent="-812800" eaLnBrk="1" hangingPunct="1">
              <a:lnSpc>
                <a:spcPct val="130000"/>
              </a:lnSpc>
              <a:buNone/>
            </a:pPr>
            <a:r>
              <a:rPr lang="zh-CN" altLang="en-US" sz="2800" b="1" dirty="0">
                <a:latin typeface="楷体_GB2312" pitchFamily="49" charset="-122"/>
                <a:ea typeface="楷体_GB2312" pitchFamily="49" charset="-122"/>
              </a:rPr>
              <a:t>（三）欧洲多个民族在美国的整合</a:t>
            </a:r>
            <a:endParaRPr lang="zh-CN" altLang="en-US" sz="2800" b="1" dirty="0">
              <a:latin typeface="楷体_GB2312" pitchFamily="49" charset="-122"/>
              <a:ea typeface="楷体_GB2312" pitchFamily="49" charset="-122"/>
            </a:endParaRPr>
          </a:p>
          <a:p>
            <a:pPr marL="812800" indent="-812800" eaLnBrk="1" hangingPunct="1">
              <a:lnSpc>
                <a:spcPct val="130000"/>
              </a:lnSpc>
              <a:buNone/>
            </a:pPr>
            <a:r>
              <a:rPr lang="zh-CN" altLang="en-US" sz="2800" b="1" dirty="0">
                <a:latin typeface="楷体_GB2312" pitchFamily="49" charset="-122"/>
                <a:ea typeface="楷体_GB2312" pitchFamily="49" charset="-122"/>
              </a:rPr>
              <a:t>（四）移民与民族整合</a:t>
            </a:r>
            <a:endParaRPr lang="zh-CN" altLang="en-US" sz="2800" b="1" dirty="0">
              <a:latin typeface="楷体_GB2312" pitchFamily="49" charset="-122"/>
              <a:ea typeface="楷体_GB2312" pitchFamily="49" charset="-122"/>
            </a:endParaRPr>
          </a:p>
        </p:txBody>
      </p:sp>
      <p:sp>
        <p:nvSpPr>
          <p:cNvPr id="147460" name="动作按钮: 后退或前一项 364547">
            <a:hlinkClick r:id="rId3" action="ppaction://hlinksldjump"/>
          </p:cNvPr>
          <p:cNvSpPr/>
          <p:nvPr/>
        </p:nvSpPr>
        <p:spPr>
          <a:xfrm>
            <a:off x="7524750" y="5734050"/>
            <a:ext cx="1042988" cy="647700"/>
          </a:xfrm>
          <a:prstGeom prst="actionButtonBackPrevious">
            <a:avLst/>
          </a:prstGeom>
          <a:solidFill>
            <a:srgbClr val="666699"/>
          </a:solidFill>
          <a:ln w="9525">
            <a:noFill/>
          </a:ln>
        </p:spPr>
        <p:txBody>
          <a:bodyPr/>
          <a:p>
            <a:endParaRPr lang="zh-CN" altLang="en-US" dirty="0">
              <a:latin typeface="Tahoma" panose="020B0604030504040204" pitchFamily="34" charset="0"/>
            </a:endParaRPr>
          </a:p>
        </p:txBody>
      </p:sp>
      <p:sp>
        <p:nvSpPr>
          <p:cNvPr id="4" name="文本框 3"/>
          <p:cNvSpPr txBox="1"/>
          <p:nvPr>
            <p:custDataLst>
              <p:tags r:id="rId4"/>
            </p:custDataLst>
          </p:nvPr>
        </p:nvSpPr>
        <p:spPr>
          <a:xfrm>
            <a:off x="899187" y="404528"/>
            <a:ext cx="6802755" cy="755650"/>
          </a:xfrm>
          <a:prstGeom prst="rect">
            <a:avLst/>
          </a:prstGeom>
          <a:noFill/>
        </p:spPr>
        <p:txBody>
          <a:bodyPr wrap="square">
            <a:spAutoFit/>
          </a:bodyPr>
          <a:p>
            <a:pPr marL="0" marR="0" lvl="0" indent="0" algn="l" defTabSz="914400" rtl="0" eaLnBrk="1" fontAlgn="auto" latinLnBrk="0" hangingPunct="1">
              <a:lnSpc>
                <a:spcPct val="120000"/>
              </a:lnSpc>
              <a:spcBef>
                <a:spcPts val="0"/>
              </a:spcBef>
              <a:spcAft>
                <a:spcPts val="0"/>
              </a:spcAft>
              <a:buClrTx/>
              <a:buSzTx/>
              <a:buFontTx/>
              <a:buNone/>
              <a:defRPr/>
            </a:pPr>
            <a:r>
              <a:rPr lang="zh-CN" altLang="en-US" sz="3600" b="1" dirty="0">
                <a:solidFill>
                  <a:srgbClr val="1402BE"/>
                </a:solidFill>
                <a:ea typeface="隶书" panose="02010509060101010101" pitchFamily="49" charset="-122"/>
                <a:sym typeface="+mn-ea"/>
              </a:rPr>
              <a:t>四、民族的变化与整合</a:t>
            </a:r>
            <a:endParaRPr lang="zh-CN" altLang="en-US" sz="3600" b="1" dirty="0">
              <a:solidFill>
                <a:srgbClr val="1402BE"/>
              </a:solidFill>
              <a:ea typeface="隶书" panose="02010509060101010101" pitchFamily="49" charset="-122"/>
              <a:sym typeface="+mn-ea"/>
            </a:endParaRPr>
          </a:p>
        </p:txBody>
      </p:sp>
    </p:spTree>
  </p:cSld>
  <p:clrMapOvr>
    <a:masterClrMapping/>
  </p:clrMapOvr>
  <p:transition>
    <p:random/>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图片 51" descr="形状, 圆圈&#10;&#10;描述已自动生成"/>
          <p:cNvPicPr>
            <a:picLocks noChangeAspect="1"/>
          </p:cNvPicPr>
          <p:nvPr>
            <p:custDataLst>
              <p:tags r:id="rId1"/>
            </p:custDataLst>
          </p:nvPr>
        </p:nvPicPr>
        <p:blipFill>
          <a:blip r:embed="rId2">
            <a:extLst>
              <a:ext uri="{28A0092B-C50C-407E-A947-70E740481C1C}">
                <a14:useLocalDpi xmlns:a14="http://schemas.microsoft.com/office/drawing/2010/main" val="0"/>
              </a:ext>
            </a:extLst>
          </a:blip>
          <a:stretch>
            <a:fillRect/>
          </a:stretch>
        </p:blipFill>
        <p:spPr>
          <a:xfrm>
            <a:off x="0" y="1125220"/>
            <a:ext cx="9144000" cy="5143500"/>
          </a:xfrm>
          <a:prstGeom prst="rect">
            <a:avLst/>
          </a:prstGeom>
        </p:spPr>
      </p:pic>
      <p:grpSp>
        <p:nvGrpSpPr>
          <p:cNvPr id="2" name="组合 1"/>
          <p:cNvGrpSpPr/>
          <p:nvPr/>
        </p:nvGrpSpPr>
        <p:grpSpPr>
          <a:xfrm>
            <a:off x="307367" y="404528"/>
            <a:ext cx="7394575" cy="755650"/>
            <a:chOff x="319326" y="83415"/>
            <a:chExt cx="9859433" cy="1007533"/>
          </a:xfrm>
        </p:grpSpPr>
        <p:grpSp>
          <p:nvGrpSpPr>
            <p:cNvPr id="3" name="组合 2"/>
            <p:cNvGrpSpPr/>
            <p:nvPr/>
          </p:nvGrpSpPr>
          <p:grpSpPr>
            <a:xfrm>
              <a:off x="319326" y="304508"/>
              <a:ext cx="575064" cy="575064"/>
              <a:chOff x="263136" y="244750"/>
              <a:chExt cx="603639" cy="603639"/>
            </a:xfrm>
          </p:grpSpPr>
          <p:sp>
            <p:nvSpPr>
              <p:cNvPr id="5" name="泪滴形 4"/>
              <p:cNvSpPr/>
              <p:nvPr/>
            </p:nvSpPr>
            <p:spPr>
              <a:xfrm rot="10800000" flipH="1" flipV="1">
                <a:off x="263136" y="244750"/>
                <a:ext cx="603639" cy="603639"/>
              </a:xfrm>
              <a:prstGeom prst="teardrop">
                <a:avLst/>
              </a:prstGeom>
              <a:solidFill>
                <a:srgbClr val="12B7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latin typeface="思源宋体 CN" panose="02020400000000000000" pitchFamily="18" charset="-122"/>
                  <a:ea typeface="思源宋体 CN" panose="02020400000000000000" pitchFamily="18" charset="-122"/>
                </a:endParaRPr>
              </a:p>
            </p:txBody>
          </p:sp>
          <p:sp>
            <p:nvSpPr>
              <p:cNvPr id="6" name="椭圆 5"/>
              <p:cNvSpPr/>
              <p:nvPr/>
            </p:nvSpPr>
            <p:spPr>
              <a:xfrm rot="10800000" flipH="1" flipV="1">
                <a:off x="363481" y="345095"/>
                <a:ext cx="402949" cy="40294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latin typeface="思源宋体 CN" panose="02020400000000000000" pitchFamily="18" charset="-122"/>
                  <a:ea typeface="思源宋体 CN" panose="02020400000000000000" pitchFamily="18" charset="-122"/>
                </a:endParaRPr>
              </a:p>
            </p:txBody>
          </p:sp>
          <p:sp>
            <p:nvSpPr>
              <p:cNvPr id="7" name="椭圆 6"/>
              <p:cNvSpPr/>
              <p:nvPr/>
            </p:nvSpPr>
            <p:spPr>
              <a:xfrm rot="10800000" flipH="1" flipV="1">
                <a:off x="438741" y="420355"/>
                <a:ext cx="252430" cy="252430"/>
              </a:xfrm>
              <a:prstGeom prst="ellipse">
                <a:avLst/>
              </a:prstGeom>
              <a:solidFill>
                <a:srgbClr val="FF9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latin typeface="思源宋体 CN" panose="02020400000000000000" pitchFamily="18" charset="-122"/>
                  <a:ea typeface="思源宋体 CN" panose="02020400000000000000" pitchFamily="18" charset="-122"/>
                </a:endParaRPr>
              </a:p>
            </p:txBody>
          </p:sp>
        </p:grpSp>
        <p:sp>
          <p:nvSpPr>
            <p:cNvPr id="4" name="文本框 3"/>
            <p:cNvSpPr txBox="1"/>
            <p:nvPr/>
          </p:nvSpPr>
          <p:spPr>
            <a:xfrm>
              <a:off x="1108419" y="83415"/>
              <a:ext cx="9070340" cy="1007533"/>
            </a:xfrm>
            <a:prstGeom prst="rect">
              <a:avLst/>
            </a:prstGeom>
            <a:noFill/>
          </p:spPr>
          <p:txBody>
            <a:bodyPr wrap="square">
              <a:spAutoFit/>
            </a:bodyPr>
            <a:lstStyle/>
            <a:p>
              <a:pPr marL="0" marR="0" lvl="0" indent="0" algn="l" defTabSz="914400" rtl="0" eaLnBrk="1" fontAlgn="auto" latinLnBrk="0" hangingPunct="1">
                <a:lnSpc>
                  <a:spcPct val="120000"/>
                </a:lnSpc>
                <a:spcBef>
                  <a:spcPts val="0"/>
                </a:spcBef>
                <a:spcAft>
                  <a:spcPts val="0"/>
                </a:spcAft>
                <a:buClrTx/>
                <a:buSzTx/>
                <a:buFontTx/>
                <a:buNone/>
                <a:defRPr/>
              </a:pPr>
              <a:r>
                <a:rPr lang="zh-CN" altLang="en-US" sz="3600" b="1" dirty="0">
                  <a:solidFill>
                    <a:srgbClr val="1402BE"/>
                  </a:solidFill>
                  <a:ea typeface="隶书" panose="02010509060101010101" pitchFamily="49" charset="-122"/>
                  <a:sym typeface="+mn-ea"/>
                </a:rPr>
                <a:t>第五节</a:t>
              </a:r>
              <a:r>
                <a:rPr lang="en-US" altLang="zh-CN" sz="3600" b="1" dirty="0">
                  <a:solidFill>
                    <a:srgbClr val="1402BE"/>
                  </a:solidFill>
                  <a:ea typeface="隶书" panose="02010509060101010101" pitchFamily="49" charset="-122"/>
                  <a:sym typeface="+mn-ea"/>
                </a:rPr>
                <a:t>  </a:t>
              </a:r>
              <a:r>
                <a:rPr lang="zh-CN" altLang="en-US" sz="3600" b="1" dirty="0">
                  <a:solidFill>
                    <a:srgbClr val="1402BE"/>
                  </a:solidFill>
                  <a:ea typeface="隶书" panose="02010509060101010101" pitchFamily="49" charset="-122"/>
                  <a:sym typeface="+mn-ea"/>
                </a:rPr>
                <a:t>民俗与流行文化</a:t>
              </a:r>
              <a:endParaRPr lang="zh-CN" altLang="en-US" sz="3600" b="1" dirty="0">
                <a:solidFill>
                  <a:srgbClr val="1402BE"/>
                </a:solidFill>
                <a:ea typeface="隶书" panose="02010509060101010101" pitchFamily="49" charset="-122"/>
                <a:sym typeface="+mn-ea"/>
              </a:endParaRPr>
            </a:p>
          </p:txBody>
        </p:sp>
      </p:grpSp>
      <p:sp>
        <p:nvSpPr>
          <p:cNvPr id="11267" name="文本占位符 5122"/>
          <p:cNvSpPr>
            <a:spLocks noGrp="1"/>
          </p:cNvSpPr>
          <p:nvPr/>
        </p:nvSpPr>
        <p:spPr>
          <a:xfrm>
            <a:off x="1564640" y="1269365"/>
            <a:ext cx="6408420" cy="2512695"/>
          </a:xfrm>
          <a:prstGeom prst="rect">
            <a:avLst/>
          </a:prstGeom>
          <a:noFill/>
          <a:ln w="9525">
            <a:noFill/>
          </a:ln>
        </p:spPr>
        <p:txBody>
          <a:bodyPr anchor="t" anchorCtr="0"/>
          <a:lstStyle>
            <a:lvl1pPr marL="342900" lvl="0" indent="-34290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3200" b="0" i="0" u="none" kern="1200" baseline="0">
                <a:solidFill>
                  <a:schemeClr val="tx1"/>
                </a:solidFill>
                <a:latin typeface="+mn-lt"/>
                <a:ea typeface="+mn-ea"/>
                <a:cs typeface="+mn-cs"/>
              </a:defRPr>
            </a:lvl1pPr>
            <a:lvl2pPr marL="742950" lvl="1" indent="-285750" algn="l" defTabSz="914400" rtl="0" eaLnBrk="1" fontAlgn="base" latinLnBrk="0" hangingPunct="1">
              <a:lnSpc>
                <a:spcPct val="100000"/>
              </a:lnSpc>
              <a:spcBef>
                <a:spcPct val="20000"/>
              </a:spcBef>
              <a:spcAft>
                <a:spcPct val="0"/>
              </a:spcAft>
              <a:buClr>
                <a:schemeClr val="hlink"/>
              </a:buClr>
              <a:buSzPct val="55000"/>
              <a:buFont typeface="Wingdings" panose="05000000000000000000" pitchFamily="2" charset="2"/>
              <a:buChar char="n"/>
              <a:defRPr sz="2800" b="0" i="0" u="none" kern="1200" baseline="0">
                <a:solidFill>
                  <a:schemeClr val="tx1"/>
                </a:solidFill>
                <a:latin typeface="+mn-lt"/>
                <a:ea typeface="+mn-ea"/>
                <a:cs typeface="+mn-cs"/>
              </a:defRPr>
            </a:lvl2pPr>
            <a:lvl3pPr marL="1143000" lvl="2" indent="-228600" algn="l" defTabSz="914400" rtl="0" eaLnBrk="1" fontAlgn="base" latinLnBrk="0" hangingPunct="1">
              <a:lnSpc>
                <a:spcPct val="100000"/>
              </a:lnSpc>
              <a:spcBef>
                <a:spcPct val="20000"/>
              </a:spcBef>
              <a:spcAft>
                <a:spcPct val="0"/>
              </a:spcAft>
              <a:buClr>
                <a:schemeClr val="folHlink"/>
              </a:buClr>
              <a:buSzPct val="50000"/>
              <a:buFont typeface="Wingdings" panose="05000000000000000000" pitchFamily="2" charset="2"/>
              <a:buChar char="n"/>
              <a:defRPr sz="2400" b="0" i="0" u="none" kern="1200" baseline="0">
                <a:solidFill>
                  <a:schemeClr val="tx1"/>
                </a:solidFill>
                <a:latin typeface="+mn-lt"/>
                <a:ea typeface="+mn-ea"/>
                <a:cs typeface="+mn-cs"/>
              </a:defRPr>
            </a:lvl3pPr>
            <a:lvl4pPr marL="1600200" lvl="3" indent="-228600" algn="l" defTabSz="914400" rtl="0" eaLnBrk="1" fontAlgn="base" latinLnBrk="0" hangingPunct="1">
              <a:lnSpc>
                <a:spcPct val="100000"/>
              </a:lnSpc>
              <a:spcBef>
                <a:spcPct val="20000"/>
              </a:spcBef>
              <a:spcAft>
                <a:spcPct val="0"/>
              </a:spcAft>
              <a:buClr>
                <a:schemeClr val="accent2"/>
              </a:buClr>
              <a:buSzPct val="55000"/>
              <a:buFont typeface="Wingdings" panose="05000000000000000000" pitchFamily="2" charset="2"/>
              <a:buChar char="n"/>
              <a:defRPr sz="2000" b="0" i="0" u="none" kern="1200" baseline="0">
                <a:solidFill>
                  <a:schemeClr val="tx1"/>
                </a:solidFill>
                <a:latin typeface="+mn-lt"/>
                <a:ea typeface="+mn-ea"/>
                <a:cs typeface="+mn-cs"/>
              </a:defRPr>
            </a:lvl4pPr>
            <a:lvl5pPr marL="2057400" lvl="4" indent="-228600" algn="l"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mn-ea"/>
                <a:cs typeface="+mn-cs"/>
              </a:defRPr>
            </a:lvl5pPr>
            <a:lvl6pPr marL="2514600" lvl="5" indent="-228600" algn="l"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mn-ea"/>
                <a:cs typeface="+mn-cs"/>
              </a:defRPr>
            </a:lvl9pPr>
          </a:lstStyle>
          <a:p>
            <a:pPr>
              <a:lnSpc>
                <a:spcPct val="90000"/>
              </a:lnSpc>
              <a:buNone/>
            </a:pPr>
            <a:r>
              <a:rPr lang="zh-CN" altLang="en-US" dirty="0">
                <a:solidFill>
                  <a:srgbClr val="FF0000"/>
                </a:solidFill>
                <a:latin typeface="华文行楷" panose="02010800040101010101" pitchFamily="2" charset="-122"/>
                <a:ea typeface="华文行楷" panose="02010800040101010101" pitchFamily="2" charset="-122"/>
              </a:rPr>
              <a:t>一、民间文化与流行文化</a:t>
            </a:r>
            <a:endParaRPr lang="zh-CN" altLang="en-US" dirty="0">
              <a:solidFill>
                <a:srgbClr val="FF0000"/>
              </a:solidFill>
              <a:latin typeface="华文行楷" panose="02010800040101010101" pitchFamily="2" charset="-122"/>
              <a:ea typeface="华文行楷" panose="02010800040101010101" pitchFamily="2" charset="-122"/>
            </a:endParaRPr>
          </a:p>
          <a:p>
            <a:pPr>
              <a:lnSpc>
                <a:spcPct val="90000"/>
              </a:lnSpc>
              <a:buNone/>
            </a:pPr>
            <a:r>
              <a:rPr lang="zh-CN" altLang="en-US" dirty="0">
                <a:solidFill>
                  <a:srgbClr val="FF0000"/>
                </a:solidFill>
                <a:latin typeface="华文行楷" panose="02010800040101010101" pitchFamily="2" charset="-122"/>
                <a:ea typeface="华文行楷" panose="02010800040101010101" pitchFamily="2" charset="-122"/>
              </a:rPr>
              <a:t>二、民俗与环境</a:t>
            </a:r>
            <a:endParaRPr lang="zh-CN" altLang="en-US" dirty="0">
              <a:solidFill>
                <a:srgbClr val="FF0000"/>
              </a:solidFill>
              <a:latin typeface="华文行楷" panose="02010800040101010101" pitchFamily="2" charset="-122"/>
              <a:ea typeface="华文行楷" panose="02010800040101010101" pitchFamily="2" charset="-122"/>
            </a:endParaRPr>
          </a:p>
          <a:p>
            <a:pPr algn="l">
              <a:lnSpc>
                <a:spcPct val="90000"/>
              </a:lnSpc>
              <a:buNone/>
            </a:pPr>
            <a:r>
              <a:rPr lang="zh-CN" altLang="en-US" dirty="0">
                <a:solidFill>
                  <a:srgbClr val="FF0000"/>
                </a:solidFill>
                <a:latin typeface="华文行楷" panose="02010800040101010101" pitchFamily="2" charset="-122"/>
                <a:ea typeface="华文行楷" panose="02010800040101010101" pitchFamily="2" charset="-122"/>
              </a:rPr>
              <a:t>三、流行文化</a:t>
            </a:r>
            <a:r>
              <a:rPr lang="zh-CN" altLang="en-US" sz="2100" dirty="0">
                <a:ea typeface="楷体_GB2312" pitchFamily="49" charset="-122"/>
              </a:rPr>
              <a:t>    </a:t>
            </a:r>
            <a:endParaRPr lang="zh-CN" altLang="en-US" sz="1500">
              <a:ea typeface="华文新魏" panose="02010800040101010101" pitchFamily="2" charset="-122"/>
            </a:endParaRPr>
          </a:p>
        </p:txBody>
      </p:sp>
      <p:pic>
        <p:nvPicPr>
          <p:cNvPr id="9" name="图片 8"/>
          <p:cNvPicPr>
            <a:picLocks noChangeAspect="1"/>
          </p:cNvPicPr>
          <p:nvPr>
            <p:custDataLst>
              <p:tags r:id="rId3"/>
            </p:custDataLst>
          </p:nvPr>
        </p:nvPicPr>
        <p:blipFill>
          <a:blip r:embed="rId4"/>
          <a:stretch>
            <a:fillRect/>
          </a:stretch>
        </p:blipFill>
        <p:spPr>
          <a:xfrm>
            <a:off x="577850" y="2926715"/>
            <a:ext cx="7988935" cy="336931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500" advClick="0">
        <p:checker/>
      </p:transition>
    </mc:Choice>
    <mc:Fallback>
      <p:transition spd="slow" advClick="0">
        <p:checker/>
      </p:transition>
    </mc:Fallback>
  </mc:AlternateContent>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2" name="图片 51" descr="形状, 圆圈&#10;&#10;描述已自动生成"/>
          <p:cNvPicPr>
            <a:picLocks noChangeAspect="1"/>
          </p:cNvPicPr>
          <p:nvPr>
            <p:custDataLst>
              <p:tags r:id="rId1"/>
            </p:custDataLst>
          </p:nvPr>
        </p:nvPicPr>
        <p:blipFill>
          <a:blip r:embed="rId2">
            <a:extLst>
              <a:ext uri="{28A0092B-C50C-407E-A947-70E740481C1C}">
                <a14:useLocalDpi xmlns:a14="http://schemas.microsoft.com/office/drawing/2010/main" val="0"/>
              </a:ext>
            </a:extLst>
          </a:blip>
          <a:stretch>
            <a:fillRect/>
          </a:stretch>
        </p:blipFill>
        <p:spPr>
          <a:xfrm>
            <a:off x="0" y="1125220"/>
            <a:ext cx="9144000" cy="5143500"/>
          </a:xfrm>
          <a:prstGeom prst="rect">
            <a:avLst/>
          </a:prstGeom>
        </p:spPr>
      </p:pic>
      <p:sp>
        <p:nvSpPr>
          <p:cNvPr id="149507" name="文本占位符 366594"/>
          <p:cNvSpPr>
            <a:spLocks noGrp="1"/>
          </p:cNvSpPr>
          <p:nvPr>
            <p:ph idx="1"/>
          </p:nvPr>
        </p:nvSpPr>
        <p:spPr>
          <a:xfrm>
            <a:off x="513080" y="1289050"/>
            <a:ext cx="8307070" cy="5164455"/>
          </a:xfrm>
          <a:ln>
            <a:solidFill>
              <a:schemeClr val="tx1">
                <a:alpha val="100000"/>
              </a:schemeClr>
            </a:solidFill>
            <a:miter/>
          </a:ln>
        </p:spPr>
        <p:txBody>
          <a:bodyPr vert="horz" wrap="square" lIns="91440" tIns="45720" rIns="91440" bIns="45720" anchor="t" anchorCtr="0"/>
          <a:p>
            <a:pPr marL="0" indent="609600">
              <a:lnSpc>
                <a:spcPct val="100000"/>
              </a:lnSpc>
              <a:spcBef>
                <a:spcPct val="0"/>
              </a:spcBef>
              <a:buNone/>
              <a:extLst>
                <a:ext uri="{35155182-B16C-46BC-9424-99874614C6A1}">
                  <wpsdc:indentchars xmlns:wpsdc="http://www.wps.cn/officeDocument/2017/drawingmlCustomData" val="200" checksum="4158780845"/>
                </a:ext>
              </a:extLst>
            </a:pPr>
            <a:r>
              <a:rPr lang="zh-CN" altLang="en-US" sz="2400" b="1" dirty="0">
                <a:latin typeface="华文楷体" panose="02010600040101010101" charset="-122"/>
                <a:ea typeface="华文楷体" panose="02010600040101010101" charset="-122"/>
                <a:cs typeface="华文楷体" panose="02010600040101010101" charset="-122"/>
              </a:rPr>
              <a:t>（一）</a:t>
            </a:r>
            <a:r>
              <a:rPr lang="zh-CN" altLang="en-US" sz="2400" dirty="0">
                <a:latin typeface="华文楷体" panose="02010600040101010101" charset="-122"/>
                <a:ea typeface="华文楷体" panose="02010600040101010101" charset="-122"/>
                <a:cs typeface="华文楷体" panose="02010600040101010101" charset="-122"/>
              </a:rPr>
              <a:t>民间文化又称民俗，是指一个民族或一个社会群体在长期的生产实践和社会生活中逐渐形成并世代相传、较为稳定的文化事项，可以简单概括为民间流行的风尚、习俗。民俗是各族人民历代相沿积久而形成的风尚、习俗。 </a:t>
            </a:r>
            <a:endParaRPr lang="zh-CN" altLang="en-US" sz="2400" dirty="0">
              <a:latin typeface="华文楷体" panose="02010600040101010101" charset="-122"/>
              <a:ea typeface="华文楷体" panose="02010600040101010101" charset="-122"/>
              <a:cs typeface="华文楷体" panose="02010600040101010101" charset="-122"/>
            </a:endParaRPr>
          </a:p>
          <a:p>
            <a:pPr marL="0" indent="609600">
              <a:lnSpc>
                <a:spcPct val="100000"/>
              </a:lnSpc>
              <a:buNone/>
              <a:extLst>
                <a:ext uri="{35155182-B16C-46BC-9424-99874614C6A1}">
                  <wpsdc:indentchars xmlns:wpsdc="http://www.wps.cn/officeDocument/2017/drawingmlCustomData" val="200" checksum="4158780845"/>
                </a:ext>
              </a:extLst>
            </a:pPr>
            <a:r>
              <a:rPr lang="zh-CN" altLang="en-US" sz="2400" dirty="0">
                <a:latin typeface="华文楷体" panose="02010600040101010101" charset="-122"/>
                <a:ea typeface="华文楷体" panose="02010600040101010101" charset="-122"/>
                <a:cs typeface="华文楷体" panose="02010600040101010101" charset="-122"/>
              </a:rPr>
              <a:t>（二）具体反映在各民族的服饰、饮食、居住、生产、婚姻、丧葬、文娱活动、节庆、礼仪、禁忌等方面。与之相对应的是流行文化，它代表当今风行的、大众的、时尚的文化。</a:t>
            </a:r>
            <a:endParaRPr lang="zh-CN" altLang="en-US" sz="2400" dirty="0">
              <a:latin typeface="华文楷体" panose="02010600040101010101" charset="-122"/>
              <a:ea typeface="华文楷体" panose="02010600040101010101" charset="-122"/>
              <a:cs typeface="华文楷体" panose="02010600040101010101" charset="-122"/>
            </a:endParaRPr>
          </a:p>
          <a:p>
            <a:pPr marL="0" indent="609600">
              <a:lnSpc>
                <a:spcPct val="100000"/>
              </a:lnSpc>
              <a:buNone/>
              <a:extLst>
                <a:ext uri="{35155182-B16C-46BC-9424-99874614C6A1}">
                  <wpsdc:indentchars xmlns:wpsdc="http://www.wps.cn/officeDocument/2017/drawingmlCustomData" val="200" checksum="4158780845"/>
                </a:ext>
              </a:extLst>
            </a:pPr>
            <a:r>
              <a:rPr lang="zh-CN" altLang="en-US" sz="2400" dirty="0">
                <a:latin typeface="华文楷体" panose="02010600040101010101" charset="-122"/>
                <a:ea typeface="华文楷体" panose="02010600040101010101" charset="-122"/>
                <a:cs typeface="华文楷体" panose="02010600040101010101" charset="-122"/>
              </a:rPr>
              <a:t>（三）任何一个民族的民俗形成都是一定地域内的社会历史发展阶段的产物，并具有很深的社会根源、历史根源和地理根源。 </a:t>
            </a:r>
            <a:endParaRPr lang="zh-CN" altLang="en-US" sz="2400" dirty="0">
              <a:latin typeface="华文楷体" panose="02010600040101010101" charset="-122"/>
              <a:ea typeface="华文楷体" panose="02010600040101010101" charset="-122"/>
              <a:cs typeface="华文楷体" panose="02010600040101010101" charset="-122"/>
            </a:endParaRPr>
          </a:p>
        </p:txBody>
      </p:sp>
      <p:sp>
        <p:nvSpPr>
          <p:cNvPr id="149508" name="动作按钮: 后退或前一项 366595">
            <a:hlinkClick r:id="" action="ppaction://hlinkshowjump?jump=previousslide"/>
          </p:cNvPr>
          <p:cNvSpPr/>
          <p:nvPr/>
        </p:nvSpPr>
        <p:spPr>
          <a:xfrm>
            <a:off x="7524750" y="5949950"/>
            <a:ext cx="863600" cy="431800"/>
          </a:xfrm>
          <a:prstGeom prst="actionButtonBackPrevious">
            <a:avLst/>
          </a:prstGeom>
          <a:solidFill>
            <a:srgbClr val="666699"/>
          </a:solidFill>
          <a:ln w="9525">
            <a:noFill/>
          </a:ln>
        </p:spPr>
        <p:txBody>
          <a:bodyPr/>
          <a:p>
            <a:endParaRPr lang="zh-CN" altLang="en-US" dirty="0">
              <a:latin typeface="Tahoma" panose="020B0604030504040204" pitchFamily="34" charset="0"/>
            </a:endParaRPr>
          </a:p>
        </p:txBody>
      </p:sp>
      <p:sp>
        <p:nvSpPr>
          <p:cNvPr id="4" name="文本框 3"/>
          <p:cNvSpPr txBox="1"/>
          <p:nvPr>
            <p:custDataLst>
              <p:tags r:id="rId3"/>
            </p:custDataLst>
          </p:nvPr>
        </p:nvSpPr>
        <p:spPr>
          <a:xfrm>
            <a:off x="899187" y="404528"/>
            <a:ext cx="6802755" cy="755650"/>
          </a:xfrm>
          <a:prstGeom prst="rect">
            <a:avLst/>
          </a:prstGeom>
          <a:noFill/>
        </p:spPr>
        <p:txBody>
          <a:bodyPr wrap="square">
            <a:spAutoFit/>
          </a:bodyPr>
          <a:p>
            <a:pPr marL="0" marR="0" lvl="0" indent="0" algn="l" defTabSz="914400" rtl="0" eaLnBrk="1" fontAlgn="auto" latinLnBrk="0" hangingPunct="1">
              <a:lnSpc>
                <a:spcPct val="120000"/>
              </a:lnSpc>
              <a:spcBef>
                <a:spcPts val="0"/>
              </a:spcBef>
              <a:spcAft>
                <a:spcPts val="0"/>
              </a:spcAft>
              <a:buClrTx/>
              <a:buSzTx/>
              <a:buFontTx/>
              <a:buNone/>
              <a:defRPr/>
            </a:pPr>
            <a:r>
              <a:rPr lang="zh-CN" altLang="en-US" sz="3600" b="1" dirty="0">
                <a:solidFill>
                  <a:srgbClr val="1402BE"/>
                </a:solidFill>
                <a:ea typeface="隶书" panose="02010509060101010101" pitchFamily="49" charset="-122"/>
                <a:sym typeface="+mn-ea"/>
              </a:rPr>
              <a:t>一、民间文化与流行文化</a:t>
            </a:r>
            <a:endParaRPr lang="zh-CN" altLang="en-US" sz="3600" b="1" dirty="0">
              <a:solidFill>
                <a:srgbClr val="1402BE"/>
              </a:solidFill>
              <a:ea typeface="隶书" panose="02010509060101010101" pitchFamily="49" charset="-122"/>
              <a:sym typeface="+mn-ea"/>
            </a:endParaRPr>
          </a:p>
        </p:txBody>
      </p:sp>
    </p:spTree>
  </p:cSld>
  <p:clrMapOvr>
    <a:masterClrMapping/>
  </p:clrMapOvr>
  <p:transition>
    <p:random/>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2" name="图片 51" descr="形状, 圆圈&#10;&#10;描述已自动生成"/>
          <p:cNvPicPr>
            <a:picLocks noChangeAspect="1"/>
          </p:cNvPicPr>
          <p:nvPr>
            <p:custDataLst>
              <p:tags r:id="rId1"/>
            </p:custDataLst>
          </p:nvPr>
        </p:nvPicPr>
        <p:blipFill>
          <a:blip r:embed="rId2">
            <a:extLst>
              <a:ext uri="{28A0092B-C50C-407E-A947-70E740481C1C}">
                <a14:useLocalDpi xmlns:a14="http://schemas.microsoft.com/office/drawing/2010/main" val="0"/>
              </a:ext>
            </a:extLst>
          </a:blip>
          <a:stretch>
            <a:fillRect/>
          </a:stretch>
        </p:blipFill>
        <p:spPr>
          <a:xfrm>
            <a:off x="0" y="1125220"/>
            <a:ext cx="9144000" cy="5143500"/>
          </a:xfrm>
          <a:prstGeom prst="rect">
            <a:avLst/>
          </a:prstGeom>
        </p:spPr>
      </p:pic>
      <p:sp>
        <p:nvSpPr>
          <p:cNvPr id="150531" name="文本占位符 367618"/>
          <p:cNvSpPr>
            <a:spLocks noGrp="1"/>
          </p:cNvSpPr>
          <p:nvPr>
            <p:ph idx="1"/>
          </p:nvPr>
        </p:nvSpPr>
        <p:spPr>
          <a:xfrm>
            <a:off x="1183005" y="1570355"/>
            <a:ext cx="4829175" cy="4562475"/>
          </a:xfrm>
        </p:spPr>
        <p:txBody>
          <a:bodyPr vert="horz" wrap="square" lIns="91440" tIns="45720" rIns="91440" bIns="45720" anchor="t" anchorCtr="0"/>
          <a:p>
            <a:pPr eaLnBrk="1" hangingPunct="1">
              <a:lnSpc>
                <a:spcPct val="200000"/>
              </a:lnSpc>
              <a:buNone/>
            </a:pPr>
            <a:r>
              <a:rPr lang="zh-CN" altLang="en-US" b="1" dirty="0">
                <a:latin typeface="楷体_GB2312" pitchFamily="49" charset="-122"/>
                <a:ea typeface="楷体_GB2312" pitchFamily="49" charset="-122"/>
              </a:rPr>
              <a:t>（一）</a:t>
            </a:r>
            <a:r>
              <a:rPr lang="zh-CN" altLang="en-US" b="1" dirty="0">
                <a:latin typeface="楷体_GB2312" pitchFamily="49" charset="-122"/>
                <a:ea typeface="楷体_GB2312" pitchFamily="49" charset="-122"/>
                <a:hlinkClick r:id="" action="ppaction://hlinkshowjump?jump=nextslide"/>
              </a:rPr>
              <a:t>民居</a:t>
            </a:r>
            <a:endParaRPr lang="zh-CN" altLang="en-US" b="1" dirty="0">
              <a:latin typeface="楷体_GB2312" pitchFamily="49" charset="-122"/>
              <a:ea typeface="楷体_GB2312" pitchFamily="49" charset="-122"/>
            </a:endParaRPr>
          </a:p>
          <a:p>
            <a:pPr eaLnBrk="1" hangingPunct="1">
              <a:lnSpc>
                <a:spcPct val="200000"/>
              </a:lnSpc>
              <a:buNone/>
            </a:pPr>
            <a:r>
              <a:rPr lang="zh-CN" altLang="en-US" b="1" dirty="0">
                <a:latin typeface="楷体_GB2312" pitchFamily="49" charset="-122"/>
                <a:ea typeface="楷体_GB2312" pitchFamily="49" charset="-122"/>
              </a:rPr>
              <a:t>（二）饮食民俗</a:t>
            </a:r>
            <a:endParaRPr lang="zh-CN" altLang="en-US" b="1" dirty="0">
              <a:latin typeface="楷体_GB2312" pitchFamily="49" charset="-122"/>
              <a:ea typeface="楷体_GB2312" pitchFamily="49" charset="-122"/>
            </a:endParaRPr>
          </a:p>
          <a:p>
            <a:pPr eaLnBrk="1" hangingPunct="1">
              <a:lnSpc>
                <a:spcPct val="200000"/>
              </a:lnSpc>
              <a:buNone/>
            </a:pPr>
            <a:r>
              <a:rPr lang="zh-CN" altLang="en-US" b="1" dirty="0">
                <a:latin typeface="楷体_GB2312" pitchFamily="49" charset="-122"/>
                <a:ea typeface="楷体_GB2312" pitchFamily="49" charset="-122"/>
              </a:rPr>
              <a:t>（三）服饰民俗</a:t>
            </a:r>
            <a:endParaRPr lang="zh-CN" altLang="en-US" b="1" dirty="0">
              <a:latin typeface="楷体_GB2312" pitchFamily="49" charset="-122"/>
              <a:ea typeface="楷体_GB2312" pitchFamily="49" charset="-122"/>
            </a:endParaRPr>
          </a:p>
        </p:txBody>
      </p:sp>
      <p:sp>
        <p:nvSpPr>
          <p:cNvPr id="150532" name="文本框 367619"/>
          <p:cNvSpPr txBox="1"/>
          <p:nvPr/>
        </p:nvSpPr>
        <p:spPr>
          <a:xfrm>
            <a:off x="3924300" y="1700848"/>
            <a:ext cx="3097213" cy="1201737"/>
          </a:xfrm>
          <a:prstGeom prst="rect">
            <a:avLst/>
          </a:prstGeom>
          <a:noFill/>
          <a:ln w="9525" cap="flat" cmpd="sng">
            <a:solidFill>
              <a:schemeClr val="tx1"/>
            </a:solidFill>
            <a:prstDash val="solid"/>
            <a:miter/>
            <a:headEnd type="none" w="med" len="med"/>
            <a:tailEnd type="none" w="med" len="med"/>
          </a:ln>
        </p:spPr>
        <p:txBody>
          <a:bodyPr>
            <a:spAutoFit/>
          </a:bodyPr>
          <a:p>
            <a:pPr marL="457200" indent="-457200">
              <a:spcBef>
                <a:spcPct val="50000"/>
              </a:spcBef>
              <a:buClr>
                <a:schemeClr val="folHlink"/>
              </a:buClr>
              <a:buSzPct val="60000"/>
              <a:buFont typeface="Wingdings" panose="05000000000000000000" pitchFamily="2" charset="2"/>
            </a:pPr>
            <a:r>
              <a:rPr lang="zh-CN" altLang="en-US" dirty="0">
                <a:latin typeface="楷体_GB2312" pitchFamily="49" charset="-122"/>
                <a:ea typeface="楷体_GB2312" pitchFamily="49" charset="-122"/>
              </a:rPr>
              <a:t>１</a:t>
            </a:r>
            <a:r>
              <a:rPr lang="en-US" altLang="zh-CN" dirty="0">
                <a:latin typeface="楷体_GB2312" pitchFamily="49" charset="-122"/>
                <a:ea typeface="楷体_GB2312" pitchFamily="49" charset="-122"/>
              </a:rPr>
              <a:t>.</a:t>
            </a:r>
            <a:r>
              <a:rPr lang="zh-CN" altLang="en-US" dirty="0">
                <a:latin typeface="楷体_GB2312" pitchFamily="49" charset="-122"/>
                <a:ea typeface="楷体_GB2312" pitchFamily="49" charset="-122"/>
              </a:rPr>
              <a:t>建筑材料</a:t>
            </a:r>
            <a:endParaRPr lang="zh-CN" altLang="en-US" dirty="0">
              <a:latin typeface="楷体_GB2312" pitchFamily="49" charset="-122"/>
              <a:ea typeface="楷体_GB2312" pitchFamily="49" charset="-122"/>
            </a:endParaRPr>
          </a:p>
          <a:p>
            <a:pPr marL="457200" indent="-457200">
              <a:spcBef>
                <a:spcPct val="50000"/>
              </a:spcBef>
              <a:buClr>
                <a:schemeClr val="folHlink"/>
              </a:buClr>
              <a:buSzPct val="60000"/>
              <a:buFont typeface="Wingdings" panose="05000000000000000000" pitchFamily="2" charset="2"/>
            </a:pPr>
            <a:r>
              <a:rPr lang="en-US" altLang="zh-CN" dirty="0">
                <a:latin typeface="楷体_GB2312" pitchFamily="49" charset="-122"/>
                <a:ea typeface="楷体_GB2312" pitchFamily="49" charset="-122"/>
              </a:rPr>
              <a:t>2. </a:t>
            </a:r>
            <a:r>
              <a:rPr lang="zh-CN" altLang="en-US" dirty="0">
                <a:latin typeface="楷体_GB2312" pitchFamily="49" charset="-122"/>
                <a:ea typeface="楷体_GB2312" pitchFamily="49" charset="-122"/>
              </a:rPr>
              <a:t>建筑布局</a:t>
            </a:r>
            <a:endParaRPr lang="zh-CN" altLang="en-US" dirty="0">
              <a:latin typeface="楷体_GB2312" pitchFamily="49" charset="-122"/>
              <a:ea typeface="楷体_GB2312" pitchFamily="49" charset="-122"/>
            </a:endParaRPr>
          </a:p>
          <a:p>
            <a:pPr marL="457200" indent="-457200">
              <a:spcBef>
                <a:spcPct val="50000"/>
              </a:spcBef>
              <a:buClr>
                <a:schemeClr val="folHlink"/>
              </a:buClr>
              <a:buSzPct val="60000"/>
              <a:buFont typeface="Wingdings" panose="05000000000000000000" pitchFamily="2" charset="2"/>
            </a:pPr>
            <a:r>
              <a:rPr lang="en-US" altLang="zh-CN" dirty="0">
                <a:latin typeface="楷体_GB2312" pitchFamily="49" charset="-122"/>
                <a:ea typeface="楷体_GB2312" pitchFamily="49" charset="-122"/>
              </a:rPr>
              <a:t>3. </a:t>
            </a:r>
            <a:r>
              <a:rPr lang="zh-CN" altLang="en-US" dirty="0">
                <a:latin typeface="楷体_GB2312" pitchFamily="49" charset="-122"/>
                <a:ea typeface="楷体_GB2312" pitchFamily="49" charset="-122"/>
              </a:rPr>
              <a:t>建筑外形与内部特征</a:t>
            </a:r>
            <a:endParaRPr lang="zh-CN" altLang="en-US" dirty="0">
              <a:latin typeface="楷体_GB2312" pitchFamily="49" charset="-122"/>
              <a:ea typeface="楷体_GB2312" pitchFamily="49" charset="-122"/>
            </a:endParaRPr>
          </a:p>
        </p:txBody>
      </p:sp>
      <p:sp>
        <p:nvSpPr>
          <p:cNvPr id="150533" name="动作按钮: 后退或前一项 367620">
            <a:hlinkClick r:id="rId3" action="ppaction://hlinksldjump"/>
          </p:cNvPr>
          <p:cNvSpPr/>
          <p:nvPr/>
        </p:nvSpPr>
        <p:spPr>
          <a:xfrm>
            <a:off x="7667625" y="5734050"/>
            <a:ext cx="1042988" cy="611188"/>
          </a:xfrm>
          <a:prstGeom prst="actionButtonBackPrevious">
            <a:avLst/>
          </a:prstGeom>
          <a:solidFill>
            <a:srgbClr val="666699"/>
          </a:solidFill>
          <a:ln w="9525">
            <a:noFill/>
          </a:ln>
        </p:spPr>
        <p:txBody>
          <a:bodyPr/>
          <a:p>
            <a:endParaRPr lang="zh-CN" altLang="en-US" dirty="0">
              <a:latin typeface="Tahoma" panose="020B0604030504040204" pitchFamily="34" charset="0"/>
            </a:endParaRPr>
          </a:p>
        </p:txBody>
      </p:sp>
      <p:sp>
        <p:nvSpPr>
          <p:cNvPr id="4" name="文本框 3"/>
          <p:cNvSpPr txBox="1"/>
          <p:nvPr>
            <p:custDataLst>
              <p:tags r:id="rId4"/>
            </p:custDataLst>
          </p:nvPr>
        </p:nvSpPr>
        <p:spPr>
          <a:xfrm>
            <a:off x="899187" y="404528"/>
            <a:ext cx="6802755" cy="755650"/>
          </a:xfrm>
          <a:prstGeom prst="rect">
            <a:avLst/>
          </a:prstGeom>
          <a:noFill/>
        </p:spPr>
        <p:txBody>
          <a:bodyPr wrap="square">
            <a:spAutoFit/>
          </a:bodyPr>
          <a:p>
            <a:pPr marL="0" marR="0" lvl="0" indent="0" algn="l" defTabSz="914400" rtl="0" eaLnBrk="1" fontAlgn="auto" latinLnBrk="0" hangingPunct="1">
              <a:lnSpc>
                <a:spcPct val="120000"/>
              </a:lnSpc>
              <a:spcBef>
                <a:spcPts val="0"/>
              </a:spcBef>
              <a:spcAft>
                <a:spcPts val="0"/>
              </a:spcAft>
              <a:buClrTx/>
              <a:buSzTx/>
              <a:buFontTx/>
              <a:buNone/>
              <a:defRPr/>
            </a:pPr>
            <a:r>
              <a:rPr lang="zh-CN" altLang="en-US" sz="3600" b="1" dirty="0">
                <a:solidFill>
                  <a:srgbClr val="1402BE"/>
                </a:solidFill>
                <a:ea typeface="隶书" panose="02010509060101010101" pitchFamily="49" charset="-122"/>
                <a:sym typeface="+mn-ea"/>
              </a:rPr>
              <a:t>二、民俗与环境</a:t>
            </a:r>
            <a:endParaRPr lang="zh-CN" altLang="en-US" sz="3600" b="1" dirty="0">
              <a:solidFill>
                <a:srgbClr val="1402BE"/>
              </a:solidFill>
              <a:ea typeface="隶书" panose="02010509060101010101" pitchFamily="49" charset="-122"/>
              <a:sym typeface="+mn-ea"/>
            </a:endParaRPr>
          </a:p>
        </p:txBody>
      </p:sp>
    </p:spTree>
  </p:cSld>
  <p:clrMapOvr>
    <a:masterClrMapping/>
  </p:clrMapOvr>
  <p:transition>
    <p:random/>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51554" name="图片 368643" descr="12"/>
          <p:cNvPicPr>
            <a:picLocks noChangeAspect="1"/>
          </p:cNvPicPr>
          <p:nvPr/>
        </p:nvPicPr>
        <p:blipFill>
          <a:blip r:embed="rId1"/>
          <a:stretch>
            <a:fillRect/>
          </a:stretch>
        </p:blipFill>
        <p:spPr>
          <a:xfrm>
            <a:off x="0" y="0"/>
            <a:ext cx="9144000" cy="6858000"/>
          </a:xfrm>
          <a:prstGeom prst="rect">
            <a:avLst/>
          </a:prstGeom>
          <a:noFill/>
          <a:ln w="9525">
            <a:noFill/>
          </a:ln>
        </p:spPr>
      </p:pic>
    </p:spTree>
  </p:cSld>
  <p:clrMapOvr>
    <a:masterClrMapping/>
  </p:clrMapOvr>
  <p:transition>
    <p:random/>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52578" name="图片 369667" descr="13"/>
          <p:cNvPicPr>
            <a:picLocks noChangeAspect="1"/>
          </p:cNvPicPr>
          <p:nvPr/>
        </p:nvPicPr>
        <p:blipFill>
          <a:blip r:embed="rId1"/>
          <a:stretch>
            <a:fillRect/>
          </a:stretch>
        </p:blipFill>
        <p:spPr>
          <a:xfrm>
            <a:off x="0" y="0"/>
            <a:ext cx="9144000" cy="6858000"/>
          </a:xfrm>
          <a:prstGeom prst="rect">
            <a:avLst/>
          </a:prstGeom>
          <a:noFill/>
          <a:ln w="9525">
            <a:noFill/>
          </a:ln>
        </p:spPr>
      </p:pic>
    </p:spTree>
  </p:cSld>
  <p:clrMapOvr>
    <a:masterClrMapping/>
  </p:clrMapOvr>
  <p:transition>
    <p:random/>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53602" name="图片 258050" descr="shu 007"/>
          <p:cNvPicPr>
            <a:picLocks noChangeAspect="1"/>
          </p:cNvPicPr>
          <p:nvPr/>
        </p:nvPicPr>
        <p:blipFill>
          <a:blip r:embed="rId1"/>
          <a:stretch>
            <a:fillRect/>
          </a:stretch>
        </p:blipFill>
        <p:spPr>
          <a:xfrm>
            <a:off x="0" y="0"/>
            <a:ext cx="9144000" cy="6858000"/>
          </a:xfrm>
          <a:prstGeom prst="rect">
            <a:avLst/>
          </a:prstGeom>
          <a:noFill/>
          <a:ln w="9525">
            <a:noFill/>
          </a:ln>
        </p:spPr>
      </p:pic>
    </p:spTree>
  </p:cSld>
  <p:clrMapOvr>
    <a:masterClrMapping/>
  </p:clrMapOvr>
  <p:transition>
    <p:random/>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54626" name="图片 259075" descr="shu 008"/>
          <p:cNvPicPr>
            <a:picLocks noChangeAspect="1"/>
          </p:cNvPicPr>
          <p:nvPr/>
        </p:nvPicPr>
        <p:blipFill>
          <a:blip r:embed="rId1"/>
          <a:stretch>
            <a:fillRect/>
          </a:stretch>
        </p:blipFill>
        <p:spPr>
          <a:xfrm>
            <a:off x="0" y="0"/>
            <a:ext cx="9144000" cy="6858000"/>
          </a:xfrm>
          <a:prstGeom prst="rect">
            <a:avLst/>
          </a:prstGeom>
          <a:noFill/>
          <a:ln w="9525">
            <a:noFill/>
          </a:ln>
        </p:spPr>
      </p:pic>
    </p:spTree>
  </p:cSld>
  <p:clrMapOvr>
    <a:masterClrMapping/>
  </p:clrMapOvr>
  <p:transition>
    <p:random/>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55650" name="图片 260100" descr="shu 011"/>
          <p:cNvPicPr>
            <a:picLocks noChangeAspect="1"/>
          </p:cNvPicPr>
          <p:nvPr/>
        </p:nvPicPr>
        <p:blipFill>
          <a:blip r:embed="rId1"/>
          <a:stretch>
            <a:fillRect/>
          </a:stretch>
        </p:blipFill>
        <p:spPr>
          <a:xfrm>
            <a:off x="0" y="0"/>
            <a:ext cx="9144000" cy="6858000"/>
          </a:xfrm>
          <a:prstGeom prst="rect">
            <a:avLst/>
          </a:prstGeom>
          <a:noFill/>
          <a:ln w="9525">
            <a:noFill/>
          </a:ln>
        </p:spPr>
      </p:pic>
    </p:spTree>
  </p:cSld>
  <p:clrMapOvr>
    <a:masterClrMapping/>
  </p:clrMapOvr>
  <p:transition>
    <p:random/>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图片 51" descr="形状, 圆圈&#10;&#10;描述已自动生成"/>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
        <p:nvSpPr>
          <p:cNvPr id="4" name="文本框 3"/>
          <p:cNvSpPr txBox="1"/>
          <p:nvPr/>
        </p:nvSpPr>
        <p:spPr>
          <a:xfrm>
            <a:off x="251460" y="188595"/>
            <a:ext cx="8713470" cy="713740"/>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rPr>
              <a:t>（</a:t>
            </a:r>
            <a:r>
              <a:rPr kumimoji="0" lang="zh-CN" altLang="en-US" sz="28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rPr>
              <a:t>二）古代和中世纪（公元前3000年——公元1650年） </a:t>
            </a:r>
            <a:endParaRPr kumimoji="0" lang="zh-CN" altLang="en-US" sz="28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endParaRPr>
          </a:p>
        </p:txBody>
      </p:sp>
      <p:sp>
        <p:nvSpPr>
          <p:cNvPr id="43010" name="文本占位符 513026"/>
          <p:cNvSpPr>
            <a:spLocks noGrp="1"/>
          </p:cNvSpPr>
          <p:nvPr>
            <p:custDataLst>
              <p:tags r:id="rId2"/>
            </p:custDataLst>
          </p:nvPr>
        </p:nvSpPr>
        <p:spPr>
          <a:xfrm>
            <a:off x="304800" y="1524000"/>
            <a:ext cx="8534400" cy="5105400"/>
          </a:xfrm>
          <a:prstGeom prst="rect">
            <a:avLst/>
          </a:prstGeom>
          <a:noFill/>
          <a:ln w="9525">
            <a:noFill/>
          </a:ln>
        </p:spPr>
        <p:txBody>
          <a:bodyPr vert="horz" wrap="square" lIns="54000" tIns="54000" rIns="54000" bIns="54000" anchor="t" anchorCtr="0"/>
          <a:lst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lvl="1"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lvl="2"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lvl="3"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lvl="4"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lvl="5" indent="-228600" algn="l"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mn-ea"/>
                <a:cs typeface="+mn-cs"/>
              </a:defRPr>
            </a:lvl9pPr>
          </a:lstStyle>
          <a:p>
            <a:pPr algn="just" eaLnBrk="1" hangingPunct="1">
              <a:lnSpc>
                <a:spcPct val="150000"/>
              </a:lnSpc>
              <a:spcAft>
                <a:spcPct val="20000"/>
              </a:spcAft>
              <a:buClr>
                <a:srgbClr val="FF0000"/>
              </a:buClr>
              <a:buFont typeface="Wingdings" panose="05000000000000000000" charset="0"/>
              <a:buChar char="u"/>
            </a:pPr>
            <a:r>
              <a:rPr lang="zh-CN" altLang="en-US" sz="2800" b="1" dirty="0">
                <a:latin typeface="宋体" panose="02010600030101010101" pitchFamily="2" charset="-122"/>
              </a:rPr>
              <a:t>世界人口发展的</a:t>
            </a:r>
            <a:r>
              <a:rPr lang="zh-CN" altLang="en-US" sz="2800" b="1" dirty="0">
                <a:solidFill>
                  <a:srgbClr val="FF0000"/>
                </a:solidFill>
                <a:latin typeface="宋体" panose="02010600030101010101" pitchFamily="2" charset="-122"/>
              </a:rPr>
              <a:t>缓慢增长</a:t>
            </a:r>
            <a:r>
              <a:rPr lang="zh-CN" altLang="en-US" sz="2800" b="1" dirty="0">
                <a:latin typeface="宋体" panose="02010600030101010101" pitchFamily="2" charset="-122"/>
              </a:rPr>
              <a:t>时期</a:t>
            </a:r>
            <a:endParaRPr lang="zh-CN" altLang="en-US" sz="2800" b="1" dirty="0">
              <a:latin typeface="宋体" panose="02010600030101010101" pitchFamily="2" charset="-122"/>
            </a:endParaRPr>
          </a:p>
          <a:p>
            <a:pPr algn="just" eaLnBrk="1" hangingPunct="1">
              <a:lnSpc>
                <a:spcPct val="150000"/>
              </a:lnSpc>
              <a:spcAft>
                <a:spcPct val="20000"/>
              </a:spcAft>
              <a:buClr>
                <a:srgbClr val="FF0000"/>
              </a:buClr>
              <a:buFont typeface="Wingdings" panose="05000000000000000000" charset="0"/>
              <a:buChar char="u"/>
            </a:pPr>
            <a:r>
              <a:rPr lang="zh-CN" altLang="en-US" sz="2800" b="1" dirty="0">
                <a:latin typeface="宋体" panose="02010600030101010101" pitchFamily="2" charset="-122"/>
              </a:rPr>
              <a:t>世界各地进入文明时间是各不相同的</a:t>
            </a:r>
            <a:endParaRPr lang="zh-CN" altLang="en-US" sz="2800" b="1" dirty="0">
              <a:latin typeface="宋体" panose="02010600030101010101" pitchFamily="2" charset="-122"/>
            </a:endParaRPr>
          </a:p>
          <a:p>
            <a:pPr algn="just" eaLnBrk="1" hangingPunct="1">
              <a:lnSpc>
                <a:spcPct val="150000"/>
              </a:lnSpc>
              <a:spcAft>
                <a:spcPct val="20000"/>
              </a:spcAft>
              <a:buClr>
                <a:srgbClr val="FF0000"/>
              </a:buClr>
              <a:buFont typeface="Wingdings" panose="05000000000000000000" charset="0"/>
              <a:buChar char="u"/>
            </a:pPr>
            <a:r>
              <a:rPr lang="zh-CN" altLang="en-US" sz="2800" b="1" dirty="0">
                <a:latin typeface="宋体" panose="02010600030101010101" pitchFamily="2" charset="-122"/>
              </a:rPr>
              <a:t>这一时期包含2种社会形态：</a:t>
            </a:r>
            <a:endParaRPr lang="zh-CN" altLang="en-US" sz="2800" b="1" dirty="0">
              <a:latin typeface="宋体" panose="02010600030101010101" pitchFamily="2" charset="-122"/>
            </a:endParaRPr>
          </a:p>
          <a:p>
            <a:pPr lvl="1" algn="just" eaLnBrk="1" hangingPunct="1">
              <a:lnSpc>
                <a:spcPct val="150000"/>
              </a:lnSpc>
              <a:spcAft>
                <a:spcPct val="20000"/>
              </a:spcAft>
              <a:buClr>
                <a:srgbClr val="FF0000"/>
              </a:buClr>
              <a:buFont typeface="Wingdings" panose="05000000000000000000" charset="0"/>
              <a:buChar char="u"/>
            </a:pPr>
            <a:r>
              <a:rPr lang="zh-CN" altLang="en-US" sz="2800" b="1" dirty="0">
                <a:latin typeface="宋体" panose="02010600030101010101" pitchFamily="2" charset="-122"/>
              </a:rPr>
              <a:t>奴隶社会（公元前3000年——纪元前后）</a:t>
            </a:r>
            <a:endParaRPr lang="zh-CN" altLang="en-US" sz="2800" b="1" dirty="0">
              <a:latin typeface="宋体" panose="02010600030101010101" pitchFamily="2" charset="-122"/>
            </a:endParaRPr>
          </a:p>
          <a:p>
            <a:pPr lvl="1" algn="just" eaLnBrk="1" hangingPunct="1">
              <a:lnSpc>
                <a:spcPct val="150000"/>
              </a:lnSpc>
              <a:spcAft>
                <a:spcPct val="20000"/>
              </a:spcAft>
              <a:buClr>
                <a:srgbClr val="FF0000"/>
              </a:buClr>
              <a:buFont typeface="Wingdings" panose="05000000000000000000" charset="0"/>
              <a:buChar char="u"/>
            </a:pPr>
            <a:r>
              <a:rPr lang="zh-CN" altLang="en-US" sz="2800" b="1" dirty="0">
                <a:latin typeface="宋体" panose="02010600030101010101" pitchFamily="2" charset="-122"/>
              </a:rPr>
              <a:t>封建社会（纪元前后——公元1650年）</a:t>
            </a:r>
            <a:r>
              <a:rPr lang="zh-CN" altLang="en-US" sz="2800" b="1" dirty="0">
                <a:solidFill>
                  <a:schemeClr val="accent2"/>
                </a:solidFill>
                <a:latin typeface="宋体" panose="02010600030101010101" pitchFamily="2" charset="-122"/>
              </a:rPr>
              <a:t> </a:t>
            </a:r>
            <a:endParaRPr lang="zh-CN" altLang="en-US" sz="2800" b="1" dirty="0">
              <a:solidFill>
                <a:schemeClr val="accent2"/>
              </a:solidFill>
              <a:latin typeface="宋体" panose="02010600030101010101" pitchFamily="2" charset="-122"/>
            </a:endParaRPr>
          </a:p>
          <a:p>
            <a:pPr eaLnBrk="1" hangingPunct="1">
              <a:lnSpc>
                <a:spcPct val="150000"/>
              </a:lnSpc>
              <a:spcAft>
                <a:spcPct val="20000"/>
              </a:spcAft>
              <a:buClr>
                <a:srgbClr val="FF0000"/>
              </a:buClr>
              <a:buFontTx/>
              <a:buNone/>
            </a:pPr>
            <a:r>
              <a:rPr lang="zh-CN" altLang="en-US" sz="2000" b="1" dirty="0">
                <a:solidFill>
                  <a:srgbClr val="FF0000"/>
                </a:solidFill>
                <a:latin typeface="宋体" panose="02010600030101010101" pitchFamily="2" charset="-122"/>
              </a:rPr>
              <a:t>    </a:t>
            </a:r>
            <a:r>
              <a:rPr lang="zh-CN" altLang="en-US" sz="2400" b="1" dirty="0">
                <a:solidFill>
                  <a:srgbClr val="FF0000"/>
                </a:solidFill>
                <a:latin typeface="宋体" panose="02010600030101010101" pitchFamily="2" charset="-122"/>
              </a:rPr>
              <a:t> </a:t>
            </a:r>
            <a:endParaRPr lang="zh-CN" altLang="en-US" sz="2400" b="1" dirty="0">
              <a:solidFill>
                <a:srgbClr val="FF0000"/>
              </a:solidFill>
              <a:latin typeface="宋体" panose="02010600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2500" advClick="0">
        <p:checker/>
      </p:transition>
    </mc:Choice>
    <mc:Fallback>
      <p:transition spd="slow" advClick="0">
        <p:checker/>
      </p:transition>
    </mc:Fallback>
  </mc:AlternateContent>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56674" name="图片 261123" descr="shu 012"/>
          <p:cNvPicPr>
            <a:picLocks noChangeAspect="1"/>
          </p:cNvPicPr>
          <p:nvPr/>
        </p:nvPicPr>
        <p:blipFill>
          <a:blip r:embed="rId1"/>
          <a:stretch>
            <a:fillRect/>
          </a:stretch>
        </p:blipFill>
        <p:spPr>
          <a:xfrm>
            <a:off x="0" y="0"/>
            <a:ext cx="9144000" cy="6858000"/>
          </a:xfrm>
          <a:prstGeom prst="rect">
            <a:avLst/>
          </a:prstGeom>
          <a:noFill/>
          <a:ln w="9525">
            <a:noFill/>
          </a:ln>
        </p:spPr>
      </p:pic>
    </p:spTree>
  </p:cSld>
  <p:clrMapOvr>
    <a:masterClrMapping/>
  </p:clrMapOvr>
  <p:transition>
    <p:random/>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57698" name="图片 262147" descr="shu 013"/>
          <p:cNvPicPr>
            <a:picLocks noChangeAspect="1"/>
          </p:cNvPicPr>
          <p:nvPr/>
        </p:nvPicPr>
        <p:blipFill>
          <a:blip r:embed="rId1"/>
          <a:stretch>
            <a:fillRect/>
          </a:stretch>
        </p:blipFill>
        <p:spPr>
          <a:xfrm>
            <a:off x="0" y="0"/>
            <a:ext cx="9144000" cy="6889750"/>
          </a:xfrm>
          <a:prstGeom prst="rect">
            <a:avLst/>
          </a:prstGeom>
          <a:noFill/>
          <a:ln w="9525">
            <a:noFill/>
          </a:ln>
        </p:spPr>
      </p:pic>
    </p:spTree>
  </p:cSld>
  <p:clrMapOvr>
    <a:masterClrMapping/>
  </p:clrMapOvr>
  <p:transition>
    <p:random/>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58722" name="图片 263171" descr="shu 014"/>
          <p:cNvPicPr>
            <a:picLocks noChangeAspect="1"/>
          </p:cNvPicPr>
          <p:nvPr/>
        </p:nvPicPr>
        <p:blipFill>
          <a:blip r:embed="rId1"/>
          <a:stretch>
            <a:fillRect/>
          </a:stretch>
        </p:blipFill>
        <p:spPr>
          <a:xfrm>
            <a:off x="0" y="0"/>
            <a:ext cx="9144000" cy="6858000"/>
          </a:xfrm>
          <a:prstGeom prst="rect">
            <a:avLst/>
          </a:prstGeom>
          <a:noFill/>
          <a:ln w="9525">
            <a:noFill/>
          </a:ln>
        </p:spPr>
      </p:pic>
    </p:spTree>
  </p:cSld>
  <p:clrMapOvr>
    <a:masterClrMapping/>
  </p:clrMapOvr>
  <p:transition>
    <p:random/>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59746" name="图片 264195" descr="shu 016"/>
          <p:cNvPicPr>
            <a:picLocks noChangeAspect="1"/>
          </p:cNvPicPr>
          <p:nvPr/>
        </p:nvPicPr>
        <p:blipFill>
          <a:blip r:embed="rId1"/>
          <a:stretch>
            <a:fillRect/>
          </a:stretch>
        </p:blipFill>
        <p:spPr>
          <a:xfrm>
            <a:off x="0" y="0"/>
            <a:ext cx="9144000" cy="6858000"/>
          </a:xfrm>
          <a:prstGeom prst="rect">
            <a:avLst/>
          </a:prstGeom>
          <a:noFill/>
          <a:ln w="9525">
            <a:noFill/>
          </a:ln>
        </p:spPr>
      </p:pic>
    </p:spTree>
  </p:cSld>
  <p:clrMapOvr>
    <a:masterClrMapping/>
  </p:clrMapOvr>
  <p:transition>
    <p:random/>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60770" name="图片 265219" descr="shu 017"/>
          <p:cNvPicPr>
            <a:picLocks noChangeAspect="1"/>
          </p:cNvPicPr>
          <p:nvPr/>
        </p:nvPicPr>
        <p:blipFill>
          <a:blip r:embed="rId1"/>
          <a:stretch>
            <a:fillRect/>
          </a:stretch>
        </p:blipFill>
        <p:spPr>
          <a:xfrm>
            <a:off x="0" y="0"/>
            <a:ext cx="9144000" cy="6858000"/>
          </a:xfrm>
          <a:prstGeom prst="rect">
            <a:avLst/>
          </a:prstGeom>
          <a:noFill/>
          <a:ln w="9525">
            <a:noFill/>
          </a:ln>
        </p:spPr>
      </p:pic>
      <p:sp>
        <p:nvSpPr>
          <p:cNvPr id="160771" name="动作按钮: 后退或前一项 265220">
            <a:hlinkClick r:id="rId2" action="ppaction://hlinksldjump"/>
          </p:cNvPr>
          <p:cNvSpPr/>
          <p:nvPr/>
        </p:nvSpPr>
        <p:spPr>
          <a:xfrm>
            <a:off x="7667625" y="6021388"/>
            <a:ext cx="1042988" cy="682625"/>
          </a:xfrm>
          <a:prstGeom prst="actionButtonBackPrevious">
            <a:avLst/>
          </a:prstGeom>
          <a:solidFill>
            <a:srgbClr val="666699"/>
          </a:solidFill>
          <a:ln w="9525">
            <a:noFill/>
          </a:ln>
        </p:spPr>
        <p:txBody>
          <a:bodyPr/>
          <a:p>
            <a:endParaRPr lang="zh-CN" altLang="en-US" dirty="0">
              <a:latin typeface="Tahoma" panose="020B0604030504040204" pitchFamily="34" charset="0"/>
            </a:endParaRPr>
          </a:p>
        </p:txBody>
      </p:sp>
    </p:spTree>
  </p:cSld>
  <p:clrMapOvr>
    <a:masterClrMapping/>
  </p:clrMapOvr>
  <p:transition>
    <p:random/>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2" name="图片 51" descr="形状, 圆圈&#10;&#10;描述已自动生成"/>
          <p:cNvPicPr>
            <a:picLocks noChangeAspect="1"/>
          </p:cNvPicPr>
          <p:nvPr>
            <p:custDataLst>
              <p:tags r:id="rId1"/>
            </p:custDataLst>
          </p:nvPr>
        </p:nvPicPr>
        <p:blipFill>
          <a:blip r:embed="rId2">
            <a:extLst>
              <a:ext uri="{28A0092B-C50C-407E-A947-70E740481C1C}">
                <a14:useLocalDpi xmlns:a14="http://schemas.microsoft.com/office/drawing/2010/main" val="0"/>
              </a:ext>
            </a:extLst>
          </a:blip>
          <a:stretch>
            <a:fillRect/>
          </a:stretch>
        </p:blipFill>
        <p:spPr>
          <a:xfrm>
            <a:off x="0" y="1125220"/>
            <a:ext cx="9144000" cy="5143500"/>
          </a:xfrm>
          <a:prstGeom prst="rect">
            <a:avLst/>
          </a:prstGeom>
        </p:spPr>
      </p:pic>
      <p:sp>
        <p:nvSpPr>
          <p:cNvPr id="161795" name="文本占位符 370690"/>
          <p:cNvSpPr>
            <a:spLocks noGrp="1"/>
          </p:cNvSpPr>
          <p:nvPr>
            <p:ph idx="1"/>
          </p:nvPr>
        </p:nvSpPr>
        <p:spPr>
          <a:xfrm>
            <a:off x="827723" y="1629093"/>
            <a:ext cx="7772400" cy="4114800"/>
          </a:xfrm>
        </p:spPr>
        <p:txBody>
          <a:bodyPr vert="horz" wrap="square" lIns="91440" tIns="45720" rIns="91440" bIns="45720" anchor="t" anchorCtr="0"/>
          <a:p>
            <a:pPr eaLnBrk="1" hangingPunct="1">
              <a:lnSpc>
                <a:spcPct val="200000"/>
              </a:lnSpc>
              <a:buNone/>
            </a:pPr>
            <a:r>
              <a:rPr lang="zh-CN" altLang="en-US" b="1" dirty="0">
                <a:ea typeface="楷体_GB2312" pitchFamily="49" charset="-122"/>
              </a:rPr>
              <a:t>（一）足球及其普及</a:t>
            </a:r>
            <a:endParaRPr lang="zh-CN" altLang="en-US" b="1" dirty="0">
              <a:ea typeface="楷体_GB2312" pitchFamily="49" charset="-122"/>
            </a:endParaRPr>
          </a:p>
          <a:p>
            <a:pPr eaLnBrk="1" hangingPunct="1">
              <a:lnSpc>
                <a:spcPct val="200000"/>
              </a:lnSpc>
              <a:buNone/>
            </a:pPr>
            <a:r>
              <a:rPr lang="zh-CN" altLang="en-US" b="1" dirty="0">
                <a:ea typeface="楷体_GB2312" pitchFamily="49" charset="-122"/>
              </a:rPr>
              <a:t>（二）服装与快餐的扩散</a:t>
            </a:r>
            <a:endParaRPr lang="zh-CN" altLang="en-US" b="1" dirty="0">
              <a:ea typeface="楷体_GB2312" pitchFamily="49" charset="-122"/>
            </a:endParaRPr>
          </a:p>
          <a:p>
            <a:pPr eaLnBrk="1" hangingPunct="1">
              <a:lnSpc>
                <a:spcPct val="200000"/>
              </a:lnSpc>
              <a:buNone/>
            </a:pPr>
            <a:r>
              <a:rPr lang="zh-CN" altLang="en-US" b="1" dirty="0">
                <a:ea typeface="楷体_GB2312" pitchFamily="49" charset="-122"/>
              </a:rPr>
              <a:t>（三）流行音乐的流行</a:t>
            </a:r>
            <a:endParaRPr lang="zh-CN" altLang="en-US" b="1" dirty="0">
              <a:ea typeface="楷体_GB2312" pitchFamily="49" charset="-122"/>
            </a:endParaRPr>
          </a:p>
        </p:txBody>
      </p:sp>
      <p:sp>
        <p:nvSpPr>
          <p:cNvPr id="161796" name="动作按钮: 后退或前一项 370691">
            <a:hlinkClick r:id="rId3" action="ppaction://hlinksldjump"/>
          </p:cNvPr>
          <p:cNvSpPr/>
          <p:nvPr/>
        </p:nvSpPr>
        <p:spPr>
          <a:xfrm>
            <a:off x="7596188" y="5589588"/>
            <a:ext cx="1042987" cy="682625"/>
          </a:xfrm>
          <a:prstGeom prst="actionButtonBackPrevious">
            <a:avLst/>
          </a:prstGeom>
          <a:solidFill>
            <a:srgbClr val="666699"/>
          </a:solidFill>
          <a:ln w="9525">
            <a:noFill/>
          </a:ln>
        </p:spPr>
        <p:txBody>
          <a:bodyPr/>
          <a:p>
            <a:endParaRPr lang="zh-CN" altLang="en-US" dirty="0">
              <a:latin typeface="Tahoma" panose="020B0604030504040204" pitchFamily="34" charset="0"/>
            </a:endParaRPr>
          </a:p>
        </p:txBody>
      </p:sp>
      <p:sp>
        <p:nvSpPr>
          <p:cNvPr id="4" name="文本框 3"/>
          <p:cNvSpPr txBox="1"/>
          <p:nvPr>
            <p:custDataLst>
              <p:tags r:id="rId4"/>
            </p:custDataLst>
          </p:nvPr>
        </p:nvSpPr>
        <p:spPr>
          <a:xfrm>
            <a:off x="899187" y="404528"/>
            <a:ext cx="6802755" cy="755650"/>
          </a:xfrm>
          <a:prstGeom prst="rect">
            <a:avLst/>
          </a:prstGeom>
          <a:noFill/>
        </p:spPr>
        <p:txBody>
          <a:bodyPr wrap="square">
            <a:spAutoFit/>
          </a:bodyPr>
          <a:p>
            <a:pPr marL="0" marR="0" lvl="0" indent="0" algn="l" defTabSz="914400" rtl="0" eaLnBrk="1" fontAlgn="auto" latinLnBrk="0" hangingPunct="1">
              <a:lnSpc>
                <a:spcPct val="120000"/>
              </a:lnSpc>
              <a:spcBef>
                <a:spcPts val="0"/>
              </a:spcBef>
              <a:spcAft>
                <a:spcPts val="0"/>
              </a:spcAft>
              <a:buClrTx/>
              <a:buSzTx/>
              <a:buFontTx/>
              <a:buNone/>
              <a:defRPr/>
            </a:pPr>
            <a:r>
              <a:rPr lang="zh-CN" altLang="en-US" sz="3600" b="1" dirty="0">
                <a:solidFill>
                  <a:srgbClr val="1402BE"/>
                </a:solidFill>
                <a:ea typeface="隶书" panose="02010509060101010101" pitchFamily="49" charset="-122"/>
                <a:sym typeface="+mn-ea"/>
              </a:rPr>
              <a:t>三、流行文化</a:t>
            </a:r>
            <a:endParaRPr lang="zh-CN" altLang="en-US" sz="3600" b="1" dirty="0">
              <a:solidFill>
                <a:srgbClr val="1402BE"/>
              </a:solidFill>
              <a:ea typeface="隶书" panose="02010509060101010101" pitchFamily="49" charset="-122"/>
              <a:sym typeface="+mn-ea"/>
            </a:endParaRPr>
          </a:p>
        </p:txBody>
      </p:sp>
    </p:spTree>
  </p:cSld>
  <p:clrMapOvr>
    <a:masterClrMapping/>
  </p:clrMapOvr>
  <p:transition>
    <p:random/>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2" name="图片 51" descr="形状, 圆圈&#10;&#10;描述已自动生成"/>
          <p:cNvPicPr>
            <a:picLocks noChangeAspect="1"/>
          </p:cNvPicPr>
          <p:nvPr>
            <p:custDataLst>
              <p:tags r:id="rId1"/>
            </p:custDataLst>
          </p:nvPr>
        </p:nvPicPr>
        <p:blipFill>
          <a:blip r:embed="rId2">
            <a:extLst>
              <a:ext uri="{28A0092B-C50C-407E-A947-70E740481C1C}">
                <a14:useLocalDpi xmlns:a14="http://schemas.microsoft.com/office/drawing/2010/main" val="0"/>
              </a:ext>
            </a:extLst>
          </a:blip>
          <a:stretch>
            <a:fillRect/>
          </a:stretch>
        </p:blipFill>
        <p:spPr>
          <a:xfrm>
            <a:off x="0" y="1125220"/>
            <a:ext cx="9144000" cy="5143500"/>
          </a:xfrm>
          <a:prstGeom prst="rect">
            <a:avLst/>
          </a:prstGeom>
        </p:spPr>
      </p:pic>
      <p:sp>
        <p:nvSpPr>
          <p:cNvPr id="162819" name="文本占位符 371714"/>
          <p:cNvSpPr>
            <a:spLocks noGrp="1"/>
          </p:cNvSpPr>
          <p:nvPr>
            <p:ph idx="1"/>
          </p:nvPr>
        </p:nvSpPr>
        <p:spPr>
          <a:xfrm>
            <a:off x="611188" y="2017713"/>
            <a:ext cx="8343900" cy="4114800"/>
          </a:xfrm>
        </p:spPr>
        <p:txBody>
          <a:bodyPr vert="horz" wrap="square" lIns="91440" tIns="45720" rIns="91440" bIns="45720" anchor="t" anchorCtr="0"/>
          <a:p>
            <a:pPr eaLnBrk="1" hangingPunct="1">
              <a:lnSpc>
                <a:spcPct val="80000"/>
              </a:lnSpc>
              <a:buNone/>
            </a:pPr>
            <a:r>
              <a:rPr lang="en-US" altLang="zh-CN" sz="2800" dirty="0">
                <a:latin typeface="华文行楷" panose="02010800040101010101" pitchFamily="2" charset="-122"/>
                <a:ea typeface="华文行楷" panose="02010800040101010101" pitchFamily="2" charset="-122"/>
              </a:rPr>
              <a:t>1</a:t>
            </a:r>
            <a:r>
              <a:rPr lang="zh-CN" altLang="en-US" sz="2800" dirty="0">
                <a:latin typeface="华文行楷" panose="02010800040101010101" pitchFamily="2" charset="-122"/>
                <a:ea typeface="华文行楷" panose="02010800040101010101" pitchFamily="2" charset="-122"/>
              </a:rPr>
              <a:t>、查阅</a:t>
            </a:r>
            <a:r>
              <a:rPr lang="en-US" altLang="zh-CN" sz="2800" dirty="0">
                <a:latin typeface="华文行楷" panose="02010800040101010101" pitchFamily="2" charset="-122"/>
                <a:ea typeface="华文行楷" panose="02010800040101010101" pitchFamily="2" charset="-122"/>
              </a:rPr>
              <a:t>《</a:t>
            </a:r>
            <a:r>
              <a:rPr lang="zh-CN" altLang="en-US" sz="2800" dirty="0">
                <a:latin typeface="华文行楷" panose="02010800040101010101" pitchFamily="2" charset="-122"/>
                <a:ea typeface="华文行楷" panose="02010800040101010101" pitchFamily="2" charset="-122"/>
              </a:rPr>
              <a:t>中国统计年鉴</a:t>
            </a:r>
            <a:r>
              <a:rPr lang="en-US" altLang="zh-CN" sz="2800" dirty="0">
                <a:latin typeface="华文行楷" panose="02010800040101010101" pitchFamily="2" charset="-122"/>
                <a:ea typeface="华文行楷" panose="02010800040101010101" pitchFamily="2" charset="-122"/>
              </a:rPr>
              <a:t>》</a:t>
            </a:r>
            <a:r>
              <a:rPr lang="zh-CN" altLang="en-US" sz="2800" dirty="0">
                <a:latin typeface="华文行楷" panose="02010800040101010101" pitchFamily="2" charset="-122"/>
                <a:ea typeface="华文行楷" panose="02010800040101010101" pitchFamily="2" charset="-122"/>
              </a:rPr>
              <a:t>或</a:t>
            </a:r>
            <a:r>
              <a:rPr lang="en-US" altLang="zh-CN" sz="2800" dirty="0">
                <a:latin typeface="华文行楷" panose="02010800040101010101" pitchFamily="2" charset="-122"/>
                <a:ea typeface="华文行楷" panose="02010800040101010101" pitchFamily="2" charset="-122"/>
              </a:rPr>
              <a:t>《</a:t>
            </a:r>
            <a:r>
              <a:rPr lang="zh-CN" altLang="en-US" sz="2800" dirty="0">
                <a:latin typeface="华文行楷" panose="02010800040101010101" pitchFamily="2" charset="-122"/>
                <a:ea typeface="华文行楷" panose="02010800040101010101" pitchFamily="2" charset="-122"/>
              </a:rPr>
              <a:t>中国人口统计年鉴</a:t>
            </a:r>
            <a:r>
              <a:rPr lang="en-US" altLang="zh-CN" sz="2800" dirty="0">
                <a:latin typeface="华文行楷" panose="02010800040101010101" pitchFamily="2" charset="-122"/>
                <a:ea typeface="华文行楷" panose="02010800040101010101" pitchFamily="2" charset="-122"/>
              </a:rPr>
              <a:t>》</a:t>
            </a:r>
            <a:r>
              <a:rPr lang="zh-CN" altLang="en-US" sz="2800" dirty="0">
                <a:latin typeface="华文行楷" panose="02010800040101010101" pitchFamily="2" charset="-122"/>
                <a:ea typeface="华文行楷" panose="02010800040101010101" pitchFamily="2" charset="-122"/>
              </a:rPr>
              <a:t>，根据建国以来我国人口出生率、死亡率、自然增长率变化的数据，绘制中国人口转变过程图，并分析不同阶段的成因。</a:t>
            </a:r>
            <a:endParaRPr lang="zh-CN" altLang="en-US" sz="2800" dirty="0">
              <a:latin typeface="华文行楷" panose="02010800040101010101" pitchFamily="2" charset="-122"/>
              <a:ea typeface="华文行楷" panose="02010800040101010101" pitchFamily="2" charset="-122"/>
            </a:endParaRPr>
          </a:p>
          <a:p>
            <a:pPr eaLnBrk="1" hangingPunct="1">
              <a:lnSpc>
                <a:spcPct val="80000"/>
              </a:lnSpc>
              <a:buNone/>
            </a:pPr>
            <a:r>
              <a:rPr lang="en-US" altLang="zh-CN" sz="2800" dirty="0">
                <a:latin typeface="华文行楷" panose="02010800040101010101" pitchFamily="2" charset="-122"/>
                <a:ea typeface="华文行楷" panose="02010800040101010101" pitchFamily="2" charset="-122"/>
              </a:rPr>
              <a:t>2</a:t>
            </a:r>
            <a:r>
              <a:rPr lang="zh-CN" altLang="en-US" sz="2800" dirty="0">
                <a:latin typeface="华文行楷" panose="02010800040101010101" pitchFamily="2" charset="-122"/>
                <a:ea typeface="华文行楷" panose="02010800040101010101" pitchFamily="2" charset="-122"/>
              </a:rPr>
              <a:t>、分析人口自然变动和机械变动（即人口迁移）的成因，思考人口变动对一个地方未来发展的影响。</a:t>
            </a:r>
            <a:endParaRPr lang="zh-CN" altLang="en-US" sz="2800" dirty="0">
              <a:latin typeface="华文行楷" panose="02010800040101010101" pitchFamily="2" charset="-122"/>
              <a:ea typeface="华文行楷" panose="02010800040101010101" pitchFamily="2" charset="-122"/>
            </a:endParaRPr>
          </a:p>
          <a:p>
            <a:pPr eaLnBrk="1" hangingPunct="1">
              <a:lnSpc>
                <a:spcPct val="80000"/>
              </a:lnSpc>
              <a:buNone/>
            </a:pPr>
            <a:r>
              <a:rPr lang="en-US" altLang="zh-CN" sz="2800" dirty="0">
                <a:latin typeface="华文行楷" panose="02010800040101010101" pitchFamily="2" charset="-122"/>
                <a:ea typeface="华文行楷" panose="02010800040101010101" pitchFamily="2" charset="-122"/>
              </a:rPr>
              <a:t>3</a:t>
            </a:r>
            <a:r>
              <a:rPr lang="zh-CN" altLang="en-US" sz="2800" dirty="0">
                <a:latin typeface="华文行楷" panose="02010800040101010101" pitchFamily="2" charset="-122"/>
                <a:ea typeface="华文行楷" panose="02010800040101010101" pitchFamily="2" charset="-122"/>
              </a:rPr>
              <a:t>、中国人口分布的规律及其成因，论证中国人口分布的合理性。</a:t>
            </a:r>
            <a:endParaRPr lang="zh-CN" altLang="en-US" sz="2800" dirty="0">
              <a:latin typeface="华文行楷" panose="02010800040101010101" pitchFamily="2" charset="-122"/>
              <a:ea typeface="华文行楷" panose="02010800040101010101" pitchFamily="2" charset="-122"/>
            </a:endParaRPr>
          </a:p>
          <a:p>
            <a:pPr eaLnBrk="1" hangingPunct="1">
              <a:lnSpc>
                <a:spcPct val="80000"/>
              </a:lnSpc>
              <a:buNone/>
            </a:pPr>
            <a:r>
              <a:rPr lang="en-US" altLang="zh-CN" sz="2800" dirty="0">
                <a:latin typeface="华文行楷" panose="02010800040101010101" pitchFamily="2" charset="-122"/>
                <a:ea typeface="华文行楷" panose="02010800040101010101" pitchFamily="2" charset="-122"/>
              </a:rPr>
              <a:t>4</a:t>
            </a:r>
            <a:r>
              <a:rPr lang="zh-CN" altLang="en-US" sz="2800" dirty="0">
                <a:latin typeface="华文行楷" panose="02010800040101010101" pitchFamily="2" charset="-122"/>
                <a:ea typeface="华文行楷" panose="02010800040101010101" pitchFamily="2" charset="-122"/>
              </a:rPr>
              <a:t>、民族对地理景观有什么影响。</a:t>
            </a:r>
            <a:r>
              <a:rPr lang="zh-CN" altLang="en-US" sz="2800" dirty="0"/>
              <a:t> </a:t>
            </a:r>
            <a:endParaRPr lang="zh-CN" altLang="en-US" sz="2800" dirty="0"/>
          </a:p>
        </p:txBody>
      </p:sp>
      <p:sp>
        <p:nvSpPr>
          <p:cNvPr id="162820" name="动作按钮: 后退或前一项 371715">
            <a:hlinkClick r:id="rId3" action="ppaction://hlinksldjump"/>
          </p:cNvPr>
          <p:cNvSpPr/>
          <p:nvPr/>
        </p:nvSpPr>
        <p:spPr>
          <a:xfrm>
            <a:off x="7308850" y="5876925"/>
            <a:ext cx="1042988" cy="682625"/>
          </a:xfrm>
          <a:prstGeom prst="actionButtonBackPrevious">
            <a:avLst/>
          </a:prstGeom>
          <a:solidFill>
            <a:srgbClr val="666699"/>
          </a:solidFill>
          <a:ln w="9525">
            <a:noFill/>
          </a:ln>
        </p:spPr>
        <p:txBody>
          <a:bodyPr/>
          <a:p>
            <a:endParaRPr lang="zh-CN" altLang="en-US" dirty="0">
              <a:latin typeface="Tahoma" panose="020B0604030504040204" pitchFamily="34" charset="0"/>
            </a:endParaRPr>
          </a:p>
        </p:txBody>
      </p:sp>
      <p:sp>
        <p:nvSpPr>
          <p:cNvPr id="4" name="文本框 3"/>
          <p:cNvSpPr txBox="1"/>
          <p:nvPr>
            <p:custDataLst>
              <p:tags r:id="rId4"/>
            </p:custDataLst>
          </p:nvPr>
        </p:nvSpPr>
        <p:spPr>
          <a:xfrm>
            <a:off x="899187" y="404528"/>
            <a:ext cx="6802755" cy="755650"/>
          </a:xfrm>
          <a:prstGeom prst="rect">
            <a:avLst/>
          </a:prstGeom>
          <a:noFill/>
        </p:spPr>
        <p:txBody>
          <a:bodyPr wrap="square">
            <a:spAutoFit/>
          </a:bodyPr>
          <a:p>
            <a:pPr marL="0" marR="0" lvl="0" indent="0" algn="l" defTabSz="914400" rtl="0" eaLnBrk="1" fontAlgn="auto" latinLnBrk="0" hangingPunct="1">
              <a:lnSpc>
                <a:spcPct val="120000"/>
              </a:lnSpc>
              <a:spcBef>
                <a:spcPts val="0"/>
              </a:spcBef>
              <a:spcAft>
                <a:spcPts val="0"/>
              </a:spcAft>
              <a:buClrTx/>
              <a:buSzTx/>
              <a:buFontTx/>
              <a:buNone/>
              <a:defRPr/>
            </a:pPr>
            <a:r>
              <a:rPr lang="zh-CN" altLang="en-US" sz="3600" b="1" dirty="0">
                <a:solidFill>
                  <a:srgbClr val="1402BE"/>
                </a:solidFill>
                <a:ea typeface="隶书" panose="02010509060101010101" pitchFamily="49" charset="-122"/>
                <a:sym typeface="+mn-ea"/>
              </a:rPr>
              <a:t>思考题</a:t>
            </a:r>
            <a:endParaRPr lang="zh-CN" altLang="en-US" sz="3600" b="1" dirty="0">
              <a:solidFill>
                <a:srgbClr val="1402BE"/>
              </a:solidFill>
              <a:ea typeface="隶书" panose="02010509060101010101" pitchFamily="49" charset="-122"/>
              <a:sym typeface="+mn-ea"/>
            </a:endParaRPr>
          </a:p>
        </p:txBody>
      </p:sp>
    </p:spTree>
  </p:cSld>
  <p:clrMapOvr>
    <a:masterClrMapping/>
  </p:clrMapOvr>
  <p:transition>
    <p:random/>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图片 51" descr="形状, 圆圈&#10;&#10;描述已自动生成"/>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
        <p:nvSpPr>
          <p:cNvPr id="4" name="文本框 3"/>
          <p:cNvSpPr txBox="1"/>
          <p:nvPr/>
        </p:nvSpPr>
        <p:spPr>
          <a:xfrm>
            <a:off x="251460" y="188595"/>
            <a:ext cx="8713470" cy="713740"/>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rPr>
              <a:t>（</a:t>
            </a:r>
            <a:r>
              <a:rPr kumimoji="0" lang="zh-CN" altLang="en-US" sz="28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rPr>
              <a:t>二）古代和中世纪（公元前3000年——公元1650年） </a:t>
            </a:r>
            <a:endParaRPr kumimoji="0" lang="zh-CN" altLang="en-US" sz="28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endParaRPr>
          </a:p>
        </p:txBody>
      </p:sp>
      <p:sp>
        <p:nvSpPr>
          <p:cNvPr id="45058" name="文本占位符 517122"/>
          <p:cNvSpPr>
            <a:spLocks noGrp="1"/>
          </p:cNvSpPr>
          <p:nvPr>
            <p:custDataLst>
              <p:tags r:id="rId2"/>
            </p:custDataLst>
          </p:nvPr>
        </p:nvSpPr>
        <p:spPr>
          <a:xfrm>
            <a:off x="304800" y="1524000"/>
            <a:ext cx="8534400" cy="5105400"/>
          </a:xfrm>
          <a:prstGeom prst="rect">
            <a:avLst/>
          </a:prstGeom>
          <a:noFill/>
          <a:ln w="9525">
            <a:noFill/>
          </a:ln>
        </p:spPr>
        <p:txBody>
          <a:bodyPr vert="horz" wrap="square" lIns="54000" tIns="54000" rIns="54000" bIns="54000" anchor="t" anchorCtr="0"/>
          <a:lst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lvl="1"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lvl="2"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lvl="3"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lvl="4"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lvl="5" indent="-228600" algn="l"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mn-ea"/>
                <a:cs typeface="+mn-cs"/>
              </a:defRPr>
            </a:lvl9pPr>
          </a:lstStyle>
          <a:p>
            <a:pPr eaLnBrk="1" hangingPunct="1">
              <a:lnSpc>
                <a:spcPct val="160000"/>
              </a:lnSpc>
              <a:spcAft>
                <a:spcPct val="20000"/>
              </a:spcAft>
              <a:buNone/>
            </a:pPr>
            <a:r>
              <a:rPr lang="en-US" altLang="zh-CN" sz="2700" b="1" dirty="0">
                <a:latin typeface="宋体" panose="02010600030101010101" pitchFamily="2" charset="-122"/>
              </a:rPr>
              <a:t>     </a:t>
            </a:r>
            <a:r>
              <a:rPr lang="zh-CN" altLang="en-US" sz="2800" b="1" dirty="0">
                <a:latin typeface="宋体" panose="02010600030101010101" pitchFamily="2" charset="-122"/>
              </a:rPr>
              <a:t>人口从</a:t>
            </a:r>
            <a:r>
              <a:rPr lang="en-US" altLang="zh-CN" sz="2800" b="1" dirty="0">
                <a:latin typeface="宋体" panose="02010600030101010101" pitchFamily="2" charset="-122"/>
              </a:rPr>
              <a:t>3000</a:t>
            </a:r>
            <a:r>
              <a:rPr lang="zh-CN" altLang="en-US" sz="2800" b="1" dirty="0">
                <a:latin typeface="宋体" panose="02010600030101010101" pitchFamily="2" charset="-122"/>
              </a:rPr>
              <a:t>万增加到</a:t>
            </a:r>
            <a:r>
              <a:rPr lang="en-US" altLang="zh-CN" sz="2800" b="1" dirty="0">
                <a:latin typeface="宋体" panose="02010600030101010101" pitchFamily="2" charset="-122"/>
              </a:rPr>
              <a:t>5.45</a:t>
            </a:r>
            <a:r>
              <a:rPr lang="zh-CN" altLang="en-US" sz="2800" b="1" dirty="0">
                <a:latin typeface="宋体" panose="02010600030101010101" pitchFamily="2" charset="-122"/>
              </a:rPr>
              <a:t>亿，每百年平均增长</a:t>
            </a:r>
            <a:r>
              <a:rPr lang="en-US" altLang="zh-CN" sz="2800" b="1" dirty="0">
                <a:latin typeface="宋体" panose="02010600030101010101" pitchFamily="2" charset="-122"/>
              </a:rPr>
              <a:t>5.8‰</a:t>
            </a:r>
            <a:r>
              <a:rPr lang="zh-CN" altLang="en-US" sz="2800" b="1" dirty="0">
                <a:latin typeface="宋体" panose="02010600030101010101" pitchFamily="2" charset="-122"/>
              </a:rPr>
              <a:t>，较史前时代提高了数倍，各个时期估算人口以下：公元前</a:t>
            </a:r>
            <a:r>
              <a:rPr lang="en-US" altLang="zh-CN" sz="2800" b="1" dirty="0">
                <a:latin typeface="宋体" panose="02010600030101010101" pitchFamily="2" charset="-122"/>
              </a:rPr>
              <a:t>3000</a:t>
            </a:r>
            <a:r>
              <a:rPr lang="zh-CN" altLang="en-US" sz="2800" b="1" dirty="0">
                <a:latin typeface="宋体" panose="02010600030101010101" pitchFamily="2" charset="-122"/>
              </a:rPr>
              <a:t>年</a:t>
            </a:r>
            <a:r>
              <a:rPr lang="en-US" altLang="zh-CN" sz="2800" b="1" dirty="0">
                <a:latin typeface="宋体" panose="02010600030101010101" pitchFamily="2" charset="-122"/>
              </a:rPr>
              <a:t>4000</a:t>
            </a:r>
            <a:r>
              <a:rPr lang="zh-CN" altLang="en-US" sz="2800" b="1" dirty="0">
                <a:latin typeface="宋体" panose="02010600030101010101" pitchFamily="2" charset="-122"/>
              </a:rPr>
              <a:t>万，公元前</a:t>
            </a:r>
            <a:r>
              <a:rPr lang="en-US" altLang="zh-CN" sz="2800" b="1" dirty="0">
                <a:latin typeface="宋体" panose="02010600030101010101" pitchFamily="2" charset="-122"/>
              </a:rPr>
              <a:t>1000</a:t>
            </a:r>
            <a:r>
              <a:rPr lang="zh-CN" altLang="en-US" sz="2800" b="1" dirty="0">
                <a:latin typeface="宋体" panose="02010600030101010101" pitchFamily="2" charset="-122"/>
              </a:rPr>
              <a:t>年</a:t>
            </a:r>
            <a:r>
              <a:rPr lang="en-US" altLang="zh-CN" sz="2800" b="1" dirty="0">
                <a:latin typeface="宋体" panose="02010600030101010101" pitchFamily="2" charset="-122"/>
              </a:rPr>
              <a:t>1</a:t>
            </a:r>
            <a:r>
              <a:rPr lang="zh-CN" altLang="en-US" sz="2800" b="1" dirty="0">
                <a:latin typeface="宋体" panose="02010600030101010101" pitchFamily="2" charset="-122"/>
              </a:rPr>
              <a:t>亿，前</a:t>
            </a:r>
            <a:r>
              <a:rPr lang="en-US" altLang="zh-CN" sz="2800" b="1" dirty="0">
                <a:latin typeface="宋体" panose="02010600030101010101" pitchFamily="2" charset="-122"/>
              </a:rPr>
              <a:t>500</a:t>
            </a:r>
            <a:r>
              <a:rPr lang="zh-CN" altLang="en-US" sz="2800" b="1" dirty="0">
                <a:latin typeface="宋体" panose="02010600030101010101" pitchFamily="2" charset="-122"/>
              </a:rPr>
              <a:t>年</a:t>
            </a:r>
            <a:r>
              <a:rPr lang="en-US" altLang="zh-CN" sz="2800" b="1" dirty="0">
                <a:latin typeface="宋体" panose="02010600030101010101" pitchFamily="2" charset="-122"/>
              </a:rPr>
              <a:t>1.5</a:t>
            </a:r>
            <a:r>
              <a:rPr lang="zh-CN" altLang="en-US" sz="2800" b="1" dirty="0">
                <a:latin typeface="宋体" panose="02010600030101010101" pitchFamily="2" charset="-122"/>
              </a:rPr>
              <a:t>亿，公元元年</a:t>
            </a:r>
            <a:r>
              <a:rPr lang="en-US" altLang="zh-CN" sz="2800" b="1" dirty="0">
                <a:latin typeface="宋体" panose="02010600030101010101" pitchFamily="2" charset="-122"/>
              </a:rPr>
              <a:t>2.3</a:t>
            </a:r>
            <a:r>
              <a:rPr lang="zh-CN" altLang="en-US" sz="2800" b="1" dirty="0">
                <a:latin typeface="宋体" panose="02010600030101010101" pitchFamily="2" charset="-122"/>
              </a:rPr>
              <a:t>亿，公元</a:t>
            </a:r>
            <a:r>
              <a:rPr lang="en-US" altLang="zh-CN" sz="2800" b="1" dirty="0">
                <a:latin typeface="宋体" panose="02010600030101010101" pitchFamily="2" charset="-122"/>
              </a:rPr>
              <a:t>1000</a:t>
            </a:r>
            <a:r>
              <a:rPr lang="zh-CN" altLang="en-US" sz="2800" b="1" dirty="0">
                <a:latin typeface="宋体" panose="02010600030101010101" pitchFamily="2" charset="-122"/>
              </a:rPr>
              <a:t>年</a:t>
            </a:r>
            <a:r>
              <a:rPr lang="en-US" altLang="zh-CN" sz="2800" b="1" dirty="0">
                <a:latin typeface="宋体" panose="02010600030101010101" pitchFamily="2" charset="-122"/>
              </a:rPr>
              <a:t>2.75</a:t>
            </a:r>
            <a:r>
              <a:rPr lang="zh-CN" altLang="en-US" sz="2800" b="1" dirty="0">
                <a:latin typeface="宋体" panose="02010600030101010101" pitchFamily="2" charset="-122"/>
              </a:rPr>
              <a:t>亿，</a:t>
            </a:r>
            <a:r>
              <a:rPr lang="en-US" altLang="zh-CN" sz="2800" b="1" dirty="0">
                <a:latin typeface="宋体" panose="02010600030101010101" pitchFamily="2" charset="-122"/>
              </a:rPr>
              <a:t>1100</a:t>
            </a:r>
            <a:r>
              <a:rPr lang="zh-CN" altLang="en-US" sz="2800" b="1" dirty="0">
                <a:latin typeface="宋体" panose="02010600030101010101" pitchFamily="2" charset="-122"/>
              </a:rPr>
              <a:t>年</a:t>
            </a:r>
            <a:r>
              <a:rPr lang="en-US" altLang="zh-CN" sz="2800" b="1" dirty="0">
                <a:latin typeface="宋体" panose="02010600030101010101" pitchFamily="2" charset="-122"/>
              </a:rPr>
              <a:t>3.06</a:t>
            </a:r>
            <a:r>
              <a:rPr lang="zh-CN" altLang="en-US" sz="2800" b="1" dirty="0">
                <a:latin typeface="宋体" panose="02010600030101010101" pitchFamily="2" charset="-122"/>
              </a:rPr>
              <a:t>亿，</a:t>
            </a:r>
            <a:r>
              <a:rPr lang="en-US" altLang="zh-CN" sz="2800" b="1" dirty="0">
                <a:latin typeface="宋体" panose="02010600030101010101" pitchFamily="2" charset="-122"/>
              </a:rPr>
              <a:t>1200</a:t>
            </a:r>
            <a:r>
              <a:rPr lang="zh-CN" altLang="en-US" sz="2800" b="1" dirty="0">
                <a:latin typeface="宋体" panose="02010600030101010101" pitchFamily="2" charset="-122"/>
              </a:rPr>
              <a:t>年</a:t>
            </a:r>
            <a:r>
              <a:rPr lang="en-US" altLang="zh-CN" sz="2800" b="1" dirty="0">
                <a:latin typeface="宋体" panose="02010600030101010101" pitchFamily="2" charset="-122"/>
              </a:rPr>
              <a:t>3.48</a:t>
            </a:r>
            <a:r>
              <a:rPr lang="zh-CN" altLang="en-US" sz="2800" b="1" dirty="0">
                <a:latin typeface="宋体" panose="02010600030101010101" pitchFamily="2" charset="-122"/>
              </a:rPr>
              <a:t>亿，</a:t>
            </a:r>
            <a:r>
              <a:rPr lang="en-US" altLang="zh-CN" sz="2800" b="1" dirty="0">
                <a:latin typeface="宋体" panose="02010600030101010101" pitchFamily="2" charset="-122"/>
              </a:rPr>
              <a:t>1400</a:t>
            </a:r>
            <a:r>
              <a:rPr lang="zh-CN" altLang="en-US" sz="2800" b="1" dirty="0">
                <a:latin typeface="宋体" panose="02010600030101010101" pitchFamily="2" charset="-122"/>
              </a:rPr>
              <a:t>年为</a:t>
            </a:r>
            <a:r>
              <a:rPr lang="en-US" altLang="zh-CN" sz="2800" b="1" dirty="0">
                <a:latin typeface="宋体" panose="02010600030101010101" pitchFamily="2" charset="-122"/>
              </a:rPr>
              <a:t>4.48</a:t>
            </a:r>
            <a:r>
              <a:rPr lang="zh-CN" altLang="en-US" sz="2800" b="1" dirty="0">
                <a:latin typeface="宋体" panose="02010600030101010101" pitchFamily="2" charset="-122"/>
              </a:rPr>
              <a:t>亿，</a:t>
            </a:r>
            <a:r>
              <a:rPr lang="en-US" altLang="zh-CN" sz="2800" b="1" dirty="0">
                <a:latin typeface="宋体" panose="02010600030101010101" pitchFamily="2" charset="-122"/>
              </a:rPr>
              <a:t>1650</a:t>
            </a:r>
            <a:r>
              <a:rPr lang="zh-CN" altLang="en-US" sz="2800" b="1" dirty="0">
                <a:latin typeface="宋体" panose="02010600030101010101" pitchFamily="2" charset="-122"/>
              </a:rPr>
              <a:t>年</a:t>
            </a:r>
            <a:r>
              <a:rPr lang="en-US" altLang="zh-CN" sz="2800" b="1" dirty="0">
                <a:latin typeface="宋体" panose="02010600030101010101" pitchFamily="2" charset="-122"/>
              </a:rPr>
              <a:t>5.45</a:t>
            </a:r>
            <a:r>
              <a:rPr lang="zh-CN" altLang="en-US" sz="2800" b="1" dirty="0">
                <a:latin typeface="宋体" panose="02010600030101010101" pitchFamily="2" charset="-122"/>
              </a:rPr>
              <a:t>亿。</a:t>
            </a:r>
            <a:r>
              <a:rPr lang="zh-CN" altLang="en-US" sz="2400" b="1" dirty="0">
                <a:latin typeface="Wingdings" panose="05000000000000000000" pitchFamily="2" charset="2"/>
              </a:rPr>
              <a:t> </a:t>
            </a:r>
            <a:endParaRPr lang="zh-CN" altLang="en-US" sz="2400" b="1" dirty="0">
              <a:latin typeface="Wingdings" panose="05000000000000000000" pitchFamily="2" charset="2"/>
            </a:endParaRPr>
          </a:p>
        </p:txBody>
      </p:sp>
    </p:spTree>
  </p:cSld>
  <p:clrMapOvr>
    <a:masterClrMapping/>
  </p:clrMapOvr>
  <mc:AlternateContent xmlns:mc="http://schemas.openxmlformats.org/markup-compatibility/2006">
    <mc:Choice xmlns:p14="http://schemas.microsoft.com/office/powerpoint/2010/main" Requires="p14">
      <p:transition spd="slow" p14:dur="2500" advClick="0">
        <p:checker/>
      </p:transition>
    </mc:Choice>
    <mc:Fallback>
      <p:transition spd="slow" advClick="0">
        <p:checker/>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图片 51" descr="形状, 圆圈&#10;&#10;描述已自动生成"/>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
        <p:nvSpPr>
          <p:cNvPr id="4" name="文本框 3"/>
          <p:cNvSpPr txBox="1"/>
          <p:nvPr/>
        </p:nvSpPr>
        <p:spPr>
          <a:xfrm>
            <a:off x="251460" y="188595"/>
            <a:ext cx="8713470" cy="713740"/>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rPr>
              <a:t>（</a:t>
            </a:r>
            <a:r>
              <a:rPr kumimoji="0" lang="zh-CN" altLang="en-US" sz="28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rPr>
              <a:t>二）古代和中世纪（公元前3000年——公元1650年） </a:t>
            </a:r>
            <a:endParaRPr kumimoji="0" lang="zh-CN" altLang="en-US" sz="28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endParaRPr>
          </a:p>
        </p:txBody>
      </p:sp>
      <p:sp>
        <p:nvSpPr>
          <p:cNvPr id="46082" name="文本占位符 519170"/>
          <p:cNvSpPr>
            <a:spLocks noGrp="1"/>
          </p:cNvSpPr>
          <p:nvPr>
            <p:custDataLst>
              <p:tags r:id="rId2"/>
            </p:custDataLst>
          </p:nvPr>
        </p:nvSpPr>
        <p:spPr>
          <a:xfrm>
            <a:off x="304800" y="1524000"/>
            <a:ext cx="8534400" cy="5105400"/>
          </a:xfrm>
          <a:prstGeom prst="rect">
            <a:avLst/>
          </a:prstGeom>
          <a:noFill/>
          <a:ln w="9525">
            <a:noFill/>
          </a:ln>
        </p:spPr>
        <p:txBody>
          <a:bodyPr vert="horz" wrap="square" lIns="54000" tIns="54000" rIns="54000" bIns="54000" anchor="t" anchorCtr="0"/>
          <a:lst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lvl="1"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lvl="2"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lvl="3"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lvl="4"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lvl="5" indent="-228600" algn="l"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mn-ea"/>
                <a:cs typeface="+mn-cs"/>
              </a:defRPr>
            </a:lvl9pPr>
          </a:lstStyle>
          <a:p>
            <a:pPr eaLnBrk="1" hangingPunct="1">
              <a:lnSpc>
                <a:spcPct val="90000"/>
              </a:lnSpc>
              <a:spcAft>
                <a:spcPct val="20000"/>
              </a:spcAft>
              <a:buNone/>
            </a:pPr>
            <a:r>
              <a:rPr lang="en-US" altLang="zh-CN" sz="2800" b="1" dirty="0">
                <a:solidFill>
                  <a:schemeClr val="accent2"/>
                </a:solidFill>
                <a:latin typeface="宋体" panose="02010600030101010101" pitchFamily="2" charset="-122"/>
              </a:rPr>
              <a:t>  </a:t>
            </a:r>
            <a:endParaRPr lang="en-US" altLang="zh-CN" sz="2600" b="1" dirty="0"/>
          </a:p>
          <a:p>
            <a:pPr algn="just" eaLnBrk="1" hangingPunct="1">
              <a:lnSpc>
                <a:spcPct val="150000"/>
              </a:lnSpc>
              <a:spcAft>
                <a:spcPct val="20000"/>
              </a:spcAft>
              <a:buNone/>
            </a:pPr>
            <a:r>
              <a:rPr lang="en-US" altLang="zh-CN" sz="2400" b="1" dirty="0">
                <a:latin typeface="宋体" panose="02010600030101010101" pitchFamily="2" charset="-122"/>
              </a:rPr>
              <a:t>		</a:t>
            </a:r>
            <a:r>
              <a:rPr lang="zh-CN" altLang="en-US" sz="2400" b="1" dirty="0">
                <a:latin typeface="宋体" panose="02010600030101010101" pitchFamily="2" charset="-122"/>
              </a:rPr>
              <a:t>这一时期人口发展具有</a:t>
            </a:r>
            <a:r>
              <a:rPr lang="en-US" altLang="zh-CN" sz="2400" b="1" dirty="0">
                <a:solidFill>
                  <a:srgbClr val="FF0000"/>
                </a:solidFill>
              </a:rPr>
              <a:t>2</a:t>
            </a:r>
            <a:r>
              <a:rPr lang="zh-CN" altLang="en-US" sz="2400" b="1" dirty="0">
                <a:latin typeface="宋体" panose="02010600030101010101" pitchFamily="2" charset="-122"/>
              </a:rPr>
              <a:t>个特点：</a:t>
            </a:r>
            <a:r>
              <a:rPr lang="zh-CN" altLang="en-US" sz="2400" b="1" dirty="0">
                <a:solidFill>
                  <a:schemeClr val="accent2"/>
                </a:solidFill>
              </a:rPr>
              <a:t> </a:t>
            </a:r>
            <a:endParaRPr lang="zh-CN" altLang="en-US" sz="2400" b="1" dirty="0">
              <a:solidFill>
                <a:schemeClr val="accent2"/>
              </a:solidFill>
            </a:endParaRPr>
          </a:p>
          <a:p>
            <a:pPr algn="just" eaLnBrk="1" hangingPunct="1">
              <a:lnSpc>
                <a:spcPct val="150000"/>
              </a:lnSpc>
              <a:spcAft>
                <a:spcPct val="20000"/>
              </a:spcAft>
              <a:buNone/>
            </a:pPr>
            <a:r>
              <a:rPr lang="zh-CN" altLang="en-US" sz="2000" b="1" dirty="0">
                <a:solidFill>
                  <a:schemeClr val="accent2"/>
                </a:solidFill>
                <a:latin typeface="Wingdings" panose="05000000000000000000" pitchFamily="2" charset="2"/>
              </a:rPr>
              <a:t>		</a:t>
            </a:r>
            <a:r>
              <a:rPr lang="en-US" altLang="zh-CN" sz="2000" b="1" dirty="0">
                <a:latin typeface="Wingdings" panose="05000000000000000000" pitchFamily="2" charset="2"/>
              </a:rPr>
              <a:t>l</a:t>
            </a:r>
            <a:r>
              <a:rPr lang="en-US" altLang="zh-CN" sz="2000" b="1" dirty="0">
                <a:solidFill>
                  <a:schemeClr val="accent2"/>
                </a:solidFill>
                <a:latin typeface="Wingdings" panose="05000000000000000000" pitchFamily="2" charset="2"/>
              </a:rPr>
              <a:t> </a:t>
            </a:r>
            <a:r>
              <a:rPr lang="zh-CN" altLang="en-US" sz="2400" b="1" dirty="0">
                <a:latin typeface="宋体" panose="02010600030101010101" pitchFamily="2" charset="-122"/>
              </a:rPr>
              <a:t>死亡率在很高的水平下有所下降，出生率则在较高的水平上稳定下来； </a:t>
            </a:r>
            <a:endParaRPr lang="zh-CN" altLang="en-US" sz="2400" b="1" dirty="0">
              <a:latin typeface="宋体" panose="02010600030101010101" pitchFamily="2" charset="-122"/>
            </a:endParaRPr>
          </a:p>
          <a:p>
            <a:pPr algn="just" eaLnBrk="1" hangingPunct="1">
              <a:lnSpc>
                <a:spcPct val="150000"/>
              </a:lnSpc>
              <a:spcAft>
                <a:spcPct val="20000"/>
              </a:spcAft>
              <a:buNone/>
            </a:pPr>
            <a:r>
              <a:rPr lang="zh-CN" altLang="en-US" sz="2000" b="1" dirty="0">
                <a:latin typeface="宋体" panose="02010600030101010101" pitchFamily="2" charset="-122"/>
              </a:rPr>
              <a:t>		</a:t>
            </a:r>
            <a:r>
              <a:rPr lang="en-US" altLang="zh-CN" sz="2000" b="1" dirty="0">
                <a:latin typeface="Wingdings" panose="05000000000000000000" pitchFamily="2" charset="2"/>
              </a:rPr>
              <a:t>l</a:t>
            </a:r>
            <a:r>
              <a:rPr lang="en-US" altLang="zh-CN" sz="2000" b="1" dirty="0">
                <a:latin typeface="宋体" panose="02010600030101010101" pitchFamily="2" charset="-122"/>
              </a:rPr>
              <a:t> </a:t>
            </a:r>
            <a:r>
              <a:rPr lang="zh-CN" altLang="en-US" sz="2400" b="1" dirty="0">
                <a:latin typeface="宋体" panose="02010600030101010101" pitchFamily="2" charset="-122"/>
              </a:rPr>
              <a:t>人口发展总的趋势呈现出相对稳定的缓慢增长，但仍有很大的波动。 </a:t>
            </a:r>
            <a:endParaRPr lang="zh-CN" altLang="en-US" sz="2400" b="1" dirty="0">
              <a:latin typeface="宋体" panose="02010600030101010101" pitchFamily="2" charset="-122"/>
            </a:endParaRPr>
          </a:p>
          <a:p>
            <a:pPr eaLnBrk="1" hangingPunct="1">
              <a:lnSpc>
                <a:spcPct val="150000"/>
              </a:lnSpc>
              <a:spcAft>
                <a:spcPct val="20000"/>
              </a:spcAft>
              <a:buClr>
                <a:srgbClr val="FF0000"/>
              </a:buClr>
              <a:buFontTx/>
              <a:buNone/>
            </a:pPr>
            <a:r>
              <a:rPr lang="zh-CN" altLang="en-US" sz="2000" b="1" dirty="0">
                <a:latin typeface="宋体" panose="02010600030101010101" pitchFamily="2" charset="-122"/>
              </a:rPr>
              <a:t>    </a:t>
            </a:r>
            <a:r>
              <a:rPr lang="zh-CN" altLang="en-US" sz="2400" b="1" dirty="0">
                <a:latin typeface="宋体" panose="02010600030101010101" pitchFamily="2" charset="-122"/>
              </a:rPr>
              <a:t> </a:t>
            </a:r>
            <a:endParaRPr lang="zh-CN" altLang="en-US" sz="2400" b="1" dirty="0">
              <a:latin typeface="宋体" panose="02010600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2500" advClick="0">
        <p:checker/>
      </p:transition>
    </mc:Choice>
    <mc:Fallback>
      <p:transition spd="slow" advClick="0">
        <p:checker/>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图片 51" descr="形状, 圆圈&#10;&#10;描述已自动生成"/>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
        <p:nvSpPr>
          <p:cNvPr id="4" name="文本框 3"/>
          <p:cNvSpPr txBox="1"/>
          <p:nvPr/>
        </p:nvSpPr>
        <p:spPr>
          <a:xfrm>
            <a:off x="251460" y="188595"/>
            <a:ext cx="8713470" cy="713740"/>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rPr>
              <a:t>（</a:t>
            </a:r>
            <a:r>
              <a:rPr kumimoji="0" lang="zh-CN" altLang="en-US" sz="28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rPr>
              <a:t>二）古代和中世纪（公元前3000年——公元1650年） </a:t>
            </a:r>
            <a:endParaRPr kumimoji="0" lang="zh-CN" altLang="en-US" sz="28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endParaRPr>
          </a:p>
        </p:txBody>
      </p:sp>
      <p:sp>
        <p:nvSpPr>
          <p:cNvPr id="47106" name="文本占位符 521218"/>
          <p:cNvSpPr>
            <a:spLocks noGrp="1"/>
          </p:cNvSpPr>
          <p:nvPr>
            <p:custDataLst>
              <p:tags r:id="rId2"/>
            </p:custDataLst>
          </p:nvPr>
        </p:nvSpPr>
        <p:spPr>
          <a:xfrm>
            <a:off x="179388" y="1268730"/>
            <a:ext cx="8534400" cy="5105400"/>
          </a:xfrm>
          <a:prstGeom prst="rect">
            <a:avLst/>
          </a:prstGeom>
          <a:noFill/>
          <a:ln w="9525">
            <a:noFill/>
          </a:ln>
        </p:spPr>
        <p:txBody>
          <a:bodyPr vert="horz" wrap="square" lIns="54000" tIns="54000" rIns="54000" bIns="54000" anchor="t" anchorCtr="0"/>
          <a:lst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lvl="1"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lvl="2"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lvl="3"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lvl="4"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lvl="5" indent="-228600" algn="l"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mn-ea"/>
                <a:cs typeface="+mn-cs"/>
              </a:defRPr>
            </a:lvl9pPr>
          </a:lstStyle>
          <a:p>
            <a:pPr algn="just" eaLnBrk="1" hangingPunct="1">
              <a:lnSpc>
                <a:spcPct val="200000"/>
              </a:lnSpc>
              <a:spcAft>
                <a:spcPct val="20000"/>
              </a:spcAft>
              <a:buNone/>
            </a:pPr>
            <a:r>
              <a:rPr lang="en-US" altLang="zh-CN" sz="2400" b="1" dirty="0">
                <a:solidFill>
                  <a:schemeClr val="accent2"/>
                </a:solidFill>
                <a:latin typeface="宋体" panose="02010600030101010101" pitchFamily="2" charset="-122"/>
              </a:rPr>
              <a:t>		</a:t>
            </a:r>
            <a:r>
              <a:rPr lang="zh-CN" altLang="en-US" sz="2400" b="1" dirty="0">
                <a:latin typeface="宋体" panose="02010600030101010101" pitchFamily="2" charset="-122"/>
              </a:rPr>
              <a:t>原因：</a:t>
            </a:r>
            <a:r>
              <a:rPr lang="en-US" altLang="zh-CN" sz="2400" b="1" dirty="0">
                <a:solidFill>
                  <a:srgbClr val="FF0000"/>
                </a:solidFill>
                <a:latin typeface="宋体" panose="02010600030101010101" pitchFamily="2" charset="-122"/>
              </a:rPr>
              <a:t>1.</a:t>
            </a:r>
            <a:r>
              <a:rPr lang="zh-CN" altLang="en-US" sz="2400" b="1" dirty="0">
                <a:solidFill>
                  <a:srgbClr val="FF0000"/>
                </a:solidFill>
                <a:latin typeface="宋体" panose="02010600030101010101" pitchFamily="2" charset="-122"/>
              </a:rPr>
              <a:t>阶级矛盾的发展</a:t>
            </a:r>
            <a:r>
              <a:rPr lang="zh-CN" altLang="en-US" sz="2400" b="1" dirty="0">
                <a:latin typeface="宋体" panose="02010600030101010101" pitchFamily="2" charset="-122"/>
              </a:rPr>
              <a:t>（农民与地主的矛盾导致周期性的土地危机与粮食危机，直到爆发大规模的农民起义和内战，两大对抗阶级的人口都大量减少，才使危机暂时缓解，然后生产和人口走向恢复）；</a:t>
            </a:r>
            <a:r>
              <a:rPr lang="en-US" altLang="zh-CN" sz="2400" b="1" dirty="0">
                <a:solidFill>
                  <a:srgbClr val="FF0000"/>
                </a:solidFill>
                <a:latin typeface="宋体" panose="02010600030101010101" pitchFamily="2" charset="-122"/>
              </a:rPr>
              <a:t>2.</a:t>
            </a:r>
            <a:r>
              <a:rPr lang="zh-CN" altLang="en-US" sz="2400" b="1" dirty="0">
                <a:solidFill>
                  <a:srgbClr val="FF0000"/>
                </a:solidFill>
                <a:latin typeface="宋体" panose="02010600030101010101" pitchFamily="2" charset="-122"/>
              </a:rPr>
              <a:t>气候的变迁</a:t>
            </a:r>
            <a:r>
              <a:rPr lang="zh-CN" altLang="en-US" sz="2400" b="1" dirty="0">
                <a:latin typeface="宋体" panose="02010600030101010101" pitchFamily="2" charset="-122"/>
              </a:rPr>
              <a:t>（奴隶制时代经历了一段长时期稳定而良好的气候，进入封建朝代气候明显趋于恶化</a:t>
            </a:r>
            <a:r>
              <a:rPr lang="en-US" altLang="zh-CN" sz="2400" b="1" dirty="0">
                <a:latin typeface="宋体" panose="02010600030101010101" pitchFamily="2" charset="-122"/>
              </a:rPr>
              <a:t>)</a:t>
            </a:r>
            <a:r>
              <a:rPr lang="zh-CN" altLang="en-US" sz="2400" b="1" dirty="0">
                <a:latin typeface="宋体" panose="02010600030101010101" pitchFamily="2" charset="-122"/>
              </a:rPr>
              <a:t>；</a:t>
            </a:r>
            <a:r>
              <a:rPr lang="en-US" altLang="zh-CN" sz="2400" b="1" dirty="0">
                <a:solidFill>
                  <a:srgbClr val="FF0000"/>
                </a:solidFill>
                <a:latin typeface="宋体" panose="02010600030101010101" pitchFamily="2" charset="-122"/>
              </a:rPr>
              <a:t>3.</a:t>
            </a:r>
            <a:r>
              <a:rPr lang="zh-CN" altLang="en-US" sz="2400" b="1" dirty="0">
                <a:solidFill>
                  <a:srgbClr val="FF0000"/>
                </a:solidFill>
                <a:latin typeface="宋体" panose="02010600030101010101" pitchFamily="2" charset="-122"/>
              </a:rPr>
              <a:t>战争和疾病</a:t>
            </a:r>
            <a:r>
              <a:rPr lang="zh-CN" altLang="en-US" sz="2400" b="1" dirty="0">
                <a:latin typeface="宋体" panose="02010600030101010101" pitchFamily="2" charset="-122"/>
              </a:rPr>
              <a:t>。 </a:t>
            </a:r>
            <a:endParaRPr lang="zh-CN" altLang="en-US" sz="2400" b="1" dirty="0">
              <a:latin typeface="宋体" panose="02010600030101010101" pitchFamily="2" charset="-122"/>
            </a:endParaRPr>
          </a:p>
          <a:p>
            <a:pPr eaLnBrk="1" hangingPunct="1">
              <a:lnSpc>
                <a:spcPct val="150000"/>
              </a:lnSpc>
              <a:spcAft>
                <a:spcPct val="20000"/>
              </a:spcAft>
              <a:buClr>
                <a:srgbClr val="FF0000"/>
              </a:buClr>
              <a:buFontTx/>
              <a:buNone/>
            </a:pPr>
            <a:r>
              <a:rPr lang="zh-CN" altLang="en-US" sz="2000" b="1" dirty="0">
                <a:solidFill>
                  <a:srgbClr val="FF0000"/>
                </a:solidFill>
                <a:latin typeface="宋体" panose="02010600030101010101" pitchFamily="2" charset="-122"/>
              </a:rPr>
              <a:t>    </a:t>
            </a:r>
            <a:r>
              <a:rPr lang="zh-CN" altLang="en-US" sz="2400" b="1" dirty="0">
                <a:solidFill>
                  <a:srgbClr val="FF0000"/>
                </a:solidFill>
                <a:latin typeface="宋体" panose="02010600030101010101" pitchFamily="2" charset="-122"/>
              </a:rPr>
              <a:t> </a:t>
            </a:r>
            <a:endParaRPr lang="zh-CN" altLang="en-US" sz="2400" b="1" dirty="0">
              <a:solidFill>
                <a:srgbClr val="FF0000"/>
              </a:solidFill>
              <a:latin typeface="宋体" panose="02010600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2500" advClick="0">
        <p:checker/>
      </p:transition>
    </mc:Choice>
    <mc:Fallback>
      <p:transition spd="slow" advClick="0">
        <p:checker/>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图片 51" descr="形状, 圆圈&#10;&#10;描述已自动生成"/>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
        <p:nvSpPr>
          <p:cNvPr id="4" name="文本框 3"/>
          <p:cNvSpPr txBox="1"/>
          <p:nvPr/>
        </p:nvSpPr>
        <p:spPr>
          <a:xfrm>
            <a:off x="251460" y="188595"/>
            <a:ext cx="8713470" cy="713740"/>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rPr>
              <a:t>（三）近代以来（公元</a:t>
            </a:r>
            <a:r>
              <a:rPr kumimoji="0" lang="en-US" altLang="zh-CN" sz="28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rPr>
              <a:t>1650</a:t>
            </a:r>
            <a:r>
              <a:rPr kumimoji="0" lang="zh-CN" altLang="en-US" sz="28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rPr>
              <a:t>年——</a:t>
            </a:r>
            <a:r>
              <a:rPr kumimoji="0" lang="en-US" altLang="zh-CN" sz="28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rPr>
              <a:t>2000</a:t>
            </a:r>
            <a:r>
              <a:rPr kumimoji="0" lang="zh-CN" altLang="en-US" sz="28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rPr>
              <a:t>年） </a:t>
            </a:r>
            <a:endParaRPr kumimoji="0" lang="zh-CN" altLang="en-US" sz="28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endParaRPr>
          </a:p>
        </p:txBody>
      </p:sp>
      <p:sp>
        <p:nvSpPr>
          <p:cNvPr id="47106" name="文本占位符 521218"/>
          <p:cNvSpPr>
            <a:spLocks noGrp="1"/>
          </p:cNvSpPr>
          <p:nvPr>
            <p:custDataLst>
              <p:tags r:id="rId2"/>
            </p:custDataLst>
          </p:nvPr>
        </p:nvSpPr>
        <p:spPr>
          <a:xfrm>
            <a:off x="179388" y="1268730"/>
            <a:ext cx="8534400" cy="5105400"/>
          </a:xfrm>
          <a:prstGeom prst="rect">
            <a:avLst/>
          </a:prstGeom>
          <a:noFill/>
          <a:ln w="9525">
            <a:noFill/>
          </a:ln>
        </p:spPr>
        <p:txBody>
          <a:bodyPr vert="horz" wrap="square" lIns="54000" tIns="54000" rIns="54000" bIns="54000" anchor="t" anchorCtr="0"/>
          <a:lst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lvl="1"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lvl="2"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lvl="3"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lvl="4"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lvl="5" indent="-228600" algn="l"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mn-ea"/>
                <a:cs typeface="+mn-cs"/>
              </a:defRPr>
            </a:lvl9pPr>
          </a:lstStyle>
          <a:p>
            <a:pPr marL="0" indent="0" algn="just" eaLnBrk="1" hangingPunct="1">
              <a:lnSpc>
                <a:spcPct val="200000"/>
              </a:lnSpc>
              <a:spcAft>
                <a:spcPct val="20000"/>
              </a:spcAft>
              <a:buClr>
                <a:srgbClr val="FF0000"/>
              </a:buClr>
              <a:buFont typeface="Wingdings" panose="05000000000000000000" charset="0"/>
              <a:buNone/>
            </a:pPr>
            <a:r>
              <a:rPr sz="2400" b="1" dirty="0">
                <a:latin typeface="宋体" panose="02010600030101010101" pitchFamily="2" charset="-122"/>
              </a:rPr>
              <a:t>这一时期人口发展具有</a:t>
            </a:r>
            <a:r>
              <a:rPr sz="2400" b="1" dirty="0">
                <a:solidFill>
                  <a:srgbClr val="FF0000"/>
                </a:solidFill>
                <a:latin typeface="宋体" panose="02010600030101010101" pitchFamily="2" charset="-122"/>
              </a:rPr>
              <a:t>4</a:t>
            </a:r>
            <a:r>
              <a:rPr sz="2400" b="1" dirty="0">
                <a:latin typeface="宋体" panose="02010600030101010101" pitchFamily="2" charset="-122"/>
              </a:rPr>
              <a:t>个特点： </a:t>
            </a:r>
            <a:endParaRPr sz="2400" b="1" dirty="0">
              <a:latin typeface="宋体" panose="02010600030101010101" pitchFamily="2" charset="-122"/>
            </a:endParaRPr>
          </a:p>
          <a:p>
            <a:pPr algn="just" eaLnBrk="1" hangingPunct="1">
              <a:lnSpc>
                <a:spcPct val="200000"/>
              </a:lnSpc>
              <a:spcAft>
                <a:spcPct val="20000"/>
              </a:spcAft>
              <a:buClr>
                <a:srgbClr val="FF0000"/>
              </a:buClr>
              <a:buSzPct val="80000"/>
              <a:buFont typeface="Wingdings" panose="05000000000000000000" charset="0"/>
              <a:buChar char="l"/>
            </a:pPr>
            <a:r>
              <a:rPr sz="2400" b="1" dirty="0">
                <a:latin typeface="宋体" panose="02010600030101010101" pitchFamily="2" charset="-122"/>
              </a:rPr>
              <a:t>死亡率大幅度下降，出生率明显上升，人口增长速度显著加快； </a:t>
            </a:r>
            <a:endParaRPr sz="2400" b="1" dirty="0">
              <a:latin typeface="宋体" panose="02010600030101010101" pitchFamily="2" charset="-122"/>
            </a:endParaRPr>
          </a:p>
          <a:p>
            <a:pPr algn="just" eaLnBrk="1" hangingPunct="1">
              <a:lnSpc>
                <a:spcPct val="200000"/>
              </a:lnSpc>
              <a:spcAft>
                <a:spcPct val="20000"/>
              </a:spcAft>
              <a:buClr>
                <a:srgbClr val="FF0000"/>
              </a:buClr>
              <a:buSzPct val="80000"/>
              <a:buFont typeface="Wingdings" panose="05000000000000000000" charset="0"/>
              <a:buChar char="l"/>
            </a:pPr>
            <a:r>
              <a:rPr sz="2400" b="1" dirty="0">
                <a:latin typeface="宋体" panose="02010600030101010101" pitchFamily="2" charset="-122"/>
              </a:rPr>
              <a:t>人口数量稳步上升，极少出现大范围的波动；</a:t>
            </a:r>
            <a:endParaRPr sz="2400" b="1" dirty="0">
              <a:latin typeface="宋体" panose="02010600030101010101" pitchFamily="2" charset="-122"/>
            </a:endParaRPr>
          </a:p>
          <a:p>
            <a:pPr algn="just" eaLnBrk="1" hangingPunct="1">
              <a:lnSpc>
                <a:spcPct val="200000"/>
              </a:lnSpc>
              <a:spcAft>
                <a:spcPct val="20000"/>
              </a:spcAft>
              <a:buClr>
                <a:srgbClr val="FF0000"/>
              </a:buClr>
              <a:buSzPct val="80000"/>
              <a:buFont typeface="Wingdings" panose="05000000000000000000" charset="0"/>
              <a:buChar char="l"/>
            </a:pPr>
            <a:r>
              <a:rPr sz="2400" b="1" dirty="0">
                <a:latin typeface="宋体" panose="02010600030101010101" pitchFamily="2" charset="-122"/>
              </a:rPr>
              <a:t>地区之间的显著差距； </a:t>
            </a:r>
            <a:endParaRPr sz="2400" b="1" dirty="0">
              <a:latin typeface="宋体" panose="02010600030101010101" pitchFamily="2" charset="-122"/>
            </a:endParaRPr>
          </a:p>
          <a:p>
            <a:pPr algn="just" eaLnBrk="1" hangingPunct="1">
              <a:lnSpc>
                <a:spcPct val="200000"/>
              </a:lnSpc>
              <a:spcAft>
                <a:spcPct val="20000"/>
              </a:spcAft>
              <a:buClr>
                <a:srgbClr val="FF0000"/>
              </a:buClr>
              <a:buSzPct val="80000"/>
              <a:buFont typeface="Wingdings" panose="05000000000000000000" charset="0"/>
              <a:buChar char="l"/>
            </a:pPr>
            <a:r>
              <a:rPr sz="2400" b="1" dirty="0">
                <a:latin typeface="宋体" panose="02010600030101010101" pitchFamily="2" charset="-122"/>
              </a:rPr>
              <a:t>人口逐步进入有计划增长的新阶段。 </a:t>
            </a:r>
            <a:r>
              <a:rPr lang="zh-CN" altLang="en-US" sz="2000" b="1" dirty="0">
                <a:solidFill>
                  <a:srgbClr val="FF0000"/>
                </a:solidFill>
                <a:latin typeface="宋体" panose="02010600030101010101" pitchFamily="2" charset="-122"/>
              </a:rPr>
              <a:t>    </a:t>
            </a:r>
            <a:r>
              <a:rPr lang="zh-CN" altLang="en-US" sz="2400" b="1" dirty="0">
                <a:solidFill>
                  <a:srgbClr val="FF0000"/>
                </a:solidFill>
                <a:latin typeface="宋体" panose="02010600030101010101" pitchFamily="2" charset="-122"/>
              </a:rPr>
              <a:t> </a:t>
            </a:r>
            <a:endParaRPr lang="zh-CN" altLang="en-US" sz="2400" b="1" dirty="0">
              <a:solidFill>
                <a:srgbClr val="FF0000"/>
              </a:solidFill>
              <a:latin typeface="宋体" panose="02010600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2500" advClick="0">
        <p:checker/>
      </p:transition>
    </mc:Choice>
    <mc:Fallback>
      <p:transition spd="slow" advClick="0">
        <p:checker/>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图片 51" descr="形状, 圆圈&#10;&#10;描述已自动生成"/>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
        <p:nvSpPr>
          <p:cNvPr id="4" name="文本框 3"/>
          <p:cNvSpPr txBox="1"/>
          <p:nvPr/>
        </p:nvSpPr>
        <p:spPr>
          <a:xfrm>
            <a:off x="251460" y="188595"/>
            <a:ext cx="8713470" cy="713740"/>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sz="28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rPr>
              <a:t>二</a:t>
            </a:r>
            <a:r>
              <a:rPr kumimoji="0" lang="zh-CN" sz="28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rPr>
              <a:t>、</a:t>
            </a:r>
            <a:r>
              <a:rPr kumimoji="0" sz="28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rPr>
              <a:t>人口转变理论与模式</a:t>
            </a:r>
            <a:r>
              <a:rPr kumimoji="0" lang="zh-CN" altLang="en-US" sz="28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rPr>
              <a:t> </a:t>
            </a:r>
            <a:endParaRPr kumimoji="0" lang="zh-CN" altLang="en-US" sz="28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endParaRPr>
          </a:p>
        </p:txBody>
      </p:sp>
      <p:sp>
        <p:nvSpPr>
          <p:cNvPr id="47106" name="文本占位符 521218"/>
          <p:cNvSpPr>
            <a:spLocks noGrp="1"/>
          </p:cNvSpPr>
          <p:nvPr>
            <p:custDataLst>
              <p:tags r:id="rId2"/>
            </p:custDataLst>
          </p:nvPr>
        </p:nvSpPr>
        <p:spPr>
          <a:xfrm>
            <a:off x="179388" y="980440"/>
            <a:ext cx="8534400" cy="5105400"/>
          </a:xfrm>
          <a:prstGeom prst="rect">
            <a:avLst/>
          </a:prstGeom>
          <a:noFill/>
          <a:ln w="9525">
            <a:noFill/>
          </a:ln>
        </p:spPr>
        <p:txBody>
          <a:bodyPr vert="horz" wrap="square" lIns="54000" tIns="54000" rIns="54000" bIns="54000" anchor="t" anchorCtr="0"/>
          <a:lst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lvl="1"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lvl="2"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lvl="3"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lvl="4"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lvl="5" indent="-228600" algn="l"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mn-ea"/>
                <a:cs typeface="+mn-cs"/>
              </a:defRPr>
            </a:lvl9pPr>
          </a:lstStyle>
          <a:p>
            <a:pPr marL="0" indent="0" algn="just" eaLnBrk="1" hangingPunct="1">
              <a:lnSpc>
                <a:spcPct val="200000"/>
              </a:lnSpc>
              <a:spcAft>
                <a:spcPct val="20000"/>
              </a:spcAft>
              <a:buClr>
                <a:srgbClr val="FF0000"/>
              </a:buClr>
              <a:buFont typeface="Wingdings" panose="05000000000000000000" charset="0"/>
              <a:buNone/>
            </a:pPr>
            <a:r>
              <a:rPr lang="zh-CN" altLang="en-US" sz="2400" dirty="0">
                <a:solidFill>
                  <a:schemeClr val="tx1"/>
                </a:solidFill>
                <a:latin typeface="微软雅黑" panose="020B0503020204020204" charset="-122"/>
                <a:ea typeface="微软雅黑" panose="020B0503020204020204" charset="-122"/>
                <a:cs typeface="微软雅黑" panose="020B0503020204020204" charset="-122"/>
              </a:rPr>
              <a:t>（一）人口转变理论</a:t>
            </a:r>
            <a:endParaRPr lang="zh-CN" altLang="en-US" sz="2400" dirty="0">
              <a:solidFill>
                <a:schemeClr val="tx1"/>
              </a:solidFill>
              <a:latin typeface="微软雅黑" panose="020B0503020204020204" charset="-122"/>
              <a:ea typeface="微软雅黑" panose="020B0503020204020204" charset="-122"/>
              <a:cs typeface="微软雅黑" panose="020B0503020204020204" charset="-122"/>
            </a:endParaRPr>
          </a:p>
          <a:p>
            <a:pPr marL="0" indent="0" algn="just" eaLnBrk="1" hangingPunct="1">
              <a:lnSpc>
                <a:spcPct val="150000"/>
              </a:lnSpc>
              <a:spcAft>
                <a:spcPct val="20000"/>
              </a:spcAft>
              <a:buClr>
                <a:srgbClr val="FF0000"/>
              </a:buClr>
              <a:buFont typeface="Wingdings" panose="05000000000000000000" charset="0"/>
              <a:buNone/>
            </a:pPr>
            <a:r>
              <a:rPr lang="zh-CN" altLang="en-US" sz="2000" b="1" dirty="0">
                <a:solidFill>
                  <a:schemeClr val="tx1"/>
                </a:solidFill>
                <a:latin typeface="宋体" panose="02010600030101010101" pitchFamily="2" charset="-122"/>
                <a:ea typeface="宋体" panose="02010600030101010101" pitchFamily="2" charset="-122"/>
                <a:cs typeface="宋体" panose="02010600030101010101" pitchFamily="2" charset="-122"/>
              </a:rPr>
              <a:t>   人口转变是指由传统人口再生产类型（高出生率、高死亡率、低自然增长率）向现代人口再生产类型（低出生率、低死亡率、低自然增长率）的过渡。</a:t>
            </a:r>
            <a:endParaRPr lang="zh-CN" altLang="en-US" sz="2000" b="1" dirty="0">
              <a:solidFill>
                <a:schemeClr val="tx1"/>
              </a:solidFill>
              <a:latin typeface="宋体" panose="02010600030101010101" pitchFamily="2" charset="-122"/>
              <a:ea typeface="宋体" panose="02010600030101010101" pitchFamily="2" charset="-122"/>
              <a:cs typeface="宋体" panose="02010600030101010101" pitchFamily="2" charset="-122"/>
            </a:endParaRPr>
          </a:p>
          <a:p>
            <a:pPr algn="just" eaLnBrk="1" hangingPunct="1">
              <a:lnSpc>
                <a:spcPct val="150000"/>
              </a:lnSpc>
              <a:spcAft>
                <a:spcPct val="20000"/>
              </a:spcAft>
              <a:buClr>
                <a:srgbClr val="FF0000"/>
              </a:buClr>
              <a:buFont typeface="Wingdings" panose="05000000000000000000" charset="0"/>
              <a:buChar char="l"/>
            </a:pPr>
            <a:r>
              <a:rPr lang="zh-CN" altLang="en-US" sz="2000" b="1" dirty="0">
                <a:solidFill>
                  <a:schemeClr val="tx1"/>
                </a:solidFill>
                <a:latin typeface="宋体" panose="02010600030101010101" pitchFamily="2" charset="-122"/>
                <a:ea typeface="宋体" panose="02010600030101010101" pitchFamily="2" charset="-122"/>
                <a:cs typeface="宋体" panose="02010600030101010101" pitchFamily="2" charset="-122"/>
              </a:rPr>
              <a:t>法国人口学家兰迪：三个序列，</a:t>
            </a:r>
            <a:r>
              <a:rPr lang="zh-CN" altLang="en-US" sz="2000" b="1" dirty="0">
                <a:solidFill>
                  <a:srgbClr val="FF0000"/>
                </a:solidFill>
                <a:latin typeface="宋体" panose="02010600030101010101" pitchFamily="2" charset="-122"/>
                <a:ea typeface="宋体" panose="02010600030101010101" pitchFamily="2" charset="-122"/>
                <a:cs typeface="宋体" panose="02010600030101010101" pitchFamily="2" charset="-122"/>
              </a:rPr>
              <a:t>奠定了人口转变理论研究的基础。</a:t>
            </a:r>
            <a:endParaRPr lang="zh-CN" altLang="en-US" sz="2000" b="1" dirty="0">
              <a:solidFill>
                <a:schemeClr val="tx1"/>
              </a:solidFill>
              <a:latin typeface="宋体" panose="02010600030101010101" pitchFamily="2" charset="-122"/>
              <a:ea typeface="宋体" panose="02010600030101010101" pitchFamily="2" charset="-122"/>
              <a:cs typeface="宋体" panose="02010600030101010101" pitchFamily="2" charset="-122"/>
            </a:endParaRPr>
          </a:p>
          <a:p>
            <a:pPr algn="just" eaLnBrk="1" hangingPunct="1">
              <a:lnSpc>
                <a:spcPct val="150000"/>
              </a:lnSpc>
              <a:spcAft>
                <a:spcPct val="20000"/>
              </a:spcAft>
              <a:buClr>
                <a:srgbClr val="FF0000"/>
              </a:buClr>
              <a:buFont typeface="Wingdings" panose="05000000000000000000" charset="0"/>
              <a:buChar char="l"/>
            </a:pPr>
            <a:r>
              <a:rPr lang="zh-CN" altLang="en-US" sz="2000" b="1" dirty="0">
                <a:solidFill>
                  <a:schemeClr val="tx1"/>
                </a:solidFill>
                <a:latin typeface="宋体" panose="02010600030101010101" pitchFamily="2" charset="-122"/>
                <a:ea typeface="宋体" panose="02010600030101010101" pitchFamily="2" charset="-122"/>
                <a:cs typeface="宋体" panose="02010600030101010101" pitchFamily="2" charset="-122"/>
              </a:rPr>
              <a:t>美国人口学家诺特斯坦和寇尔：三阶段，</a:t>
            </a:r>
            <a:r>
              <a:rPr lang="zh-CN" altLang="en-US" sz="2000" b="1" dirty="0">
                <a:solidFill>
                  <a:srgbClr val="FF0000"/>
                </a:solidFill>
                <a:latin typeface="宋体" panose="02010600030101010101" pitchFamily="2" charset="-122"/>
                <a:ea typeface="宋体" panose="02010600030101010101" pitchFamily="2" charset="-122"/>
                <a:cs typeface="宋体" panose="02010600030101010101" pitchFamily="2" charset="-122"/>
                <a:sym typeface="+mn-ea"/>
              </a:rPr>
              <a:t>第一次提出人口转变</a:t>
            </a:r>
            <a:r>
              <a:rPr lang="zh-CN" altLang="en-US" sz="2000" b="1" dirty="0">
                <a:solidFill>
                  <a:srgbClr val="FF0000"/>
                </a:solidFill>
                <a:latin typeface="宋体" panose="02010600030101010101" pitchFamily="2" charset="-122"/>
                <a:ea typeface="宋体" panose="02010600030101010101" pitchFamily="2" charset="-122"/>
                <a:cs typeface="宋体" panose="02010600030101010101" pitchFamily="2" charset="-122"/>
                <a:sym typeface="+mn-ea"/>
              </a:rPr>
              <a:t>概念。</a:t>
            </a:r>
            <a:endParaRPr lang="zh-CN" altLang="en-US" sz="2000" b="1" dirty="0">
              <a:solidFill>
                <a:srgbClr val="FF0000"/>
              </a:solidFill>
              <a:latin typeface="宋体" panose="02010600030101010101" pitchFamily="2" charset="-122"/>
              <a:ea typeface="宋体" panose="02010600030101010101" pitchFamily="2" charset="-122"/>
              <a:cs typeface="宋体" panose="02010600030101010101" pitchFamily="2" charset="-122"/>
            </a:endParaRPr>
          </a:p>
          <a:p>
            <a:pPr algn="just" eaLnBrk="1" hangingPunct="1">
              <a:lnSpc>
                <a:spcPct val="150000"/>
              </a:lnSpc>
              <a:spcAft>
                <a:spcPct val="20000"/>
              </a:spcAft>
              <a:buClr>
                <a:srgbClr val="FF0000"/>
              </a:buClr>
              <a:buFont typeface="Wingdings" panose="05000000000000000000" charset="0"/>
              <a:buChar char="l"/>
            </a:pP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诺特斯坦学生寇尔：</a:t>
            </a:r>
            <a:r>
              <a:rPr lang="zh-CN" altLang="en-US" sz="2000" b="1" dirty="0">
                <a:solidFill>
                  <a:schemeClr val="tx1"/>
                </a:solidFill>
                <a:latin typeface="宋体" panose="02010600030101010101" pitchFamily="2" charset="-122"/>
                <a:ea typeface="宋体" panose="02010600030101010101" pitchFamily="2" charset="-122"/>
                <a:cs typeface="宋体" panose="02010600030101010101" pitchFamily="2" charset="-122"/>
              </a:rPr>
              <a:t>五阶段，</a:t>
            </a:r>
            <a:r>
              <a:rPr lang="zh-CN" altLang="en-US" sz="2000" b="1" dirty="0">
                <a:solidFill>
                  <a:srgbClr val="FF0000"/>
                </a:solidFill>
                <a:latin typeface="宋体" panose="02010600030101010101" pitchFamily="2" charset="-122"/>
                <a:ea typeface="宋体" panose="02010600030101010101" pitchFamily="2" charset="-122"/>
                <a:cs typeface="宋体" panose="02010600030101010101" pitchFamily="2" charset="-122"/>
              </a:rPr>
              <a:t>提出各阶段的数理界限。</a:t>
            </a:r>
            <a:endParaRPr lang="zh-CN" altLang="en-US" sz="2000" b="1" dirty="0">
              <a:solidFill>
                <a:schemeClr val="tx1"/>
              </a:solidFill>
              <a:latin typeface="宋体" panose="02010600030101010101" pitchFamily="2" charset="-122"/>
              <a:ea typeface="宋体" panose="02010600030101010101" pitchFamily="2" charset="-122"/>
              <a:cs typeface="宋体" panose="02010600030101010101" pitchFamily="2" charset="-122"/>
            </a:endParaRPr>
          </a:p>
          <a:p>
            <a:pPr algn="just" eaLnBrk="1" hangingPunct="1">
              <a:lnSpc>
                <a:spcPct val="150000"/>
              </a:lnSpc>
              <a:spcAft>
                <a:spcPct val="20000"/>
              </a:spcAft>
              <a:buClr>
                <a:srgbClr val="FF0000"/>
              </a:buClr>
              <a:buFont typeface="Wingdings" panose="05000000000000000000" charset="0"/>
              <a:buChar char="l"/>
            </a:pPr>
            <a:r>
              <a:rPr lang="zh-CN" altLang="en-US" sz="2000" b="1" dirty="0">
                <a:solidFill>
                  <a:schemeClr val="tx1"/>
                </a:solidFill>
                <a:latin typeface="宋体" panose="02010600030101010101" pitchFamily="2" charset="-122"/>
                <a:ea typeface="宋体" panose="02010600030101010101" pitchFamily="2" charset="-122"/>
                <a:cs typeface="宋体" panose="02010600030101010101" pitchFamily="2" charset="-122"/>
              </a:rPr>
              <a:t>英国人口学家布莱克：五阶段模式，</a:t>
            </a:r>
            <a:r>
              <a:rPr lang="zh-CN" altLang="en-US" sz="2000" b="1" dirty="0">
                <a:solidFill>
                  <a:srgbClr val="FF0000"/>
                </a:solidFill>
                <a:latin typeface="宋体" panose="02010600030101010101" pitchFamily="2" charset="-122"/>
                <a:ea typeface="宋体" panose="02010600030101010101" pitchFamily="2" charset="-122"/>
                <a:cs typeface="宋体" panose="02010600030101010101" pitchFamily="2" charset="-122"/>
              </a:rPr>
              <a:t>影响最大。</a:t>
            </a:r>
            <a:endParaRPr lang="zh-CN" altLang="en-US" sz="2000" b="1" dirty="0">
              <a:solidFill>
                <a:srgbClr val="FF0000"/>
              </a:solidFill>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2500" advClick="0">
        <p:checker/>
      </p:transition>
    </mc:Choice>
    <mc:Fallback>
      <p:transition spd="slow" advClick="0">
        <p:checker/>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图片 51" descr="形状, 圆圈&#10;&#10;描述已自动生成"/>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
        <p:nvSpPr>
          <p:cNvPr id="4" name="文本框 3"/>
          <p:cNvSpPr txBox="1"/>
          <p:nvPr/>
        </p:nvSpPr>
        <p:spPr>
          <a:xfrm>
            <a:off x="251460" y="188595"/>
            <a:ext cx="8713470" cy="713740"/>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sz="28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rPr>
              <a:t>二</a:t>
            </a:r>
            <a:r>
              <a:rPr kumimoji="0" lang="zh-CN" sz="28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rPr>
              <a:t>、</a:t>
            </a:r>
            <a:r>
              <a:rPr kumimoji="0" sz="28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rPr>
              <a:t>人口转变理论与模式</a:t>
            </a:r>
            <a:r>
              <a:rPr kumimoji="0" lang="zh-CN" altLang="en-US" sz="28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rPr>
              <a:t> </a:t>
            </a:r>
            <a:endParaRPr kumimoji="0" lang="zh-CN" altLang="en-US" sz="28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endParaRPr>
          </a:p>
        </p:txBody>
      </p:sp>
      <p:sp>
        <p:nvSpPr>
          <p:cNvPr id="47106" name="文本占位符 521218"/>
          <p:cNvSpPr>
            <a:spLocks noGrp="1"/>
          </p:cNvSpPr>
          <p:nvPr>
            <p:custDataLst>
              <p:tags r:id="rId2"/>
            </p:custDataLst>
          </p:nvPr>
        </p:nvSpPr>
        <p:spPr>
          <a:xfrm>
            <a:off x="179388" y="980440"/>
            <a:ext cx="8534400" cy="5105400"/>
          </a:xfrm>
          <a:prstGeom prst="rect">
            <a:avLst/>
          </a:prstGeom>
          <a:noFill/>
          <a:ln w="9525">
            <a:noFill/>
          </a:ln>
        </p:spPr>
        <p:txBody>
          <a:bodyPr vert="horz" wrap="square" lIns="54000" tIns="54000" rIns="54000" bIns="54000" anchor="t" anchorCtr="0"/>
          <a:lst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lvl="1"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lvl="2"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lvl="3"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lvl="4"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lvl="5" indent="-228600" algn="l"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mn-ea"/>
                <a:cs typeface="+mn-cs"/>
              </a:defRPr>
            </a:lvl9pPr>
          </a:lstStyle>
          <a:p>
            <a:pPr marL="0" indent="0" algn="just" eaLnBrk="1" hangingPunct="1">
              <a:lnSpc>
                <a:spcPct val="200000"/>
              </a:lnSpc>
              <a:spcAft>
                <a:spcPct val="20000"/>
              </a:spcAft>
              <a:buClr>
                <a:srgbClr val="FF0000"/>
              </a:buClr>
              <a:buFont typeface="Wingdings" panose="05000000000000000000" charset="0"/>
              <a:buNone/>
            </a:pPr>
            <a:r>
              <a:rPr lang="zh-CN" altLang="en-US" sz="2400" dirty="0">
                <a:solidFill>
                  <a:schemeClr val="tx1"/>
                </a:solidFill>
                <a:latin typeface="微软雅黑" panose="020B0503020204020204" charset="-122"/>
                <a:ea typeface="微软雅黑" panose="020B0503020204020204" charset="-122"/>
                <a:cs typeface="微软雅黑" panose="020B0503020204020204" charset="-122"/>
              </a:rPr>
              <a:t>（一）人口转变理论</a:t>
            </a:r>
            <a:endParaRPr lang="zh-CN" altLang="en-US" sz="2400" dirty="0">
              <a:solidFill>
                <a:schemeClr val="tx1"/>
              </a:solidFill>
              <a:latin typeface="微软雅黑" panose="020B0503020204020204" charset="-122"/>
              <a:ea typeface="微软雅黑" panose="020B0503020204020204" charset="-122"/>
              <a:cs typeface="微软雅黑" panose="020B0503020204020204" charset="-122"/>
            </a:endParaRPr>
          </a:p>
          <a:p>
            <a:pPr marL="0" indent="0" algn="just" eaLnBrk="1" hangingPunct="1">
              <a:lnSpc>
                <a:spcPct val="160000"/>
              </a:lnSpc>
              <a:spcAft>
                <a:spcPct val="20000"/>
              </a:spcAft>
              <a:buClr>
                <a:srgbClr val="FF0000"/>
              </a:buClr>
              <a:buFont typeface="Wingdings" panose="05000000000000000000" charset="0"/>
              <a:buNone/>
            </a:pPr>
            <a:r>
              <a:rPr lang="zh-CN" altLang="en-US" sz="2000" b="1" dirty="0">
                <a:solidFill>
                  <a:schemeClr val="tx1"/>
                </a:solidFill>
                <a:latin typeface="宋体" panose="02010600030101010101" pitchFamily="2" charset="-122"/>
                <a:ea typeface="宋体" panose="02010600030101010101" pitchFamily="2" charset="-122"/>
                <a:cs typeface="宋体" panose="02010600030101010101" pitchFamily="2" charset="-122"/>
              </a:rPr>
              <a:t>   </a:t>
            </a:r>
            <a:r>
              <a:rPr lang="zh-CN" altLang="en-US" sz="1800" b="1" dirty="0">
                <a:solidFill>
                  <a:schemeClr val="tx1"/>
                </a:solidFill>
                <a:latin typeface="宋体" panose="02010600030101010101" pitchFamily="2" charset="-122"/>
                <a:ea typeface="宋体" panose="02010600030101010101" pitchFamily="2" charset="-122"/>
                <a:cs typeface="宋体" panose="02010600030101010101" pitchFamily="2" charset="-122"/>
              </a:rPr>
              <a:t>英国人口学家布莱克：五阶段模式</a:t>
            </a:r>
            <a:endParaRPr lang="zh-CN" altLang="en-US" sz="1800" b="1" dirty="0">
              <a:solidFill>
                <a:schemeClr val="tx1"/>
              </a:solidFill>
              <a:latin typeface="宋体" panose="02010600030101010101" pitchFamily="2" charset="-122"/>
              <a:ea typeface="宋体" panose="02010600030101010101" pitchFamily="2" charset="-122"/>
              <a:cs typeface="宋体" panose="02010600030101010101" pitchFamily="2" charset="-122"/>
            </a:endParaRPr>
          </a:p>
          <a:p>
            <a:pPr marL="457200" indent="-457200" algn="just" eaLnBrk="1" hangingPunct="1">
              <a:lnSpc>
                <a:spcPct val="160000"/>
              </a:lnSpc>
              <a:spcAft>
                <a:spcPct val="20000"/>
              </a:spcAft>
              <a:buClr>
                <a:srgbClr val="FF0000"/>
              </a:buClr>
              <a:buSzPct val="100000"/>
              <a:buFont typeface="+mj-ea"/>
              <a:buAutoNum type="circleNumDbPlain"/>
            </a:pPr>
            <a:r>
              <a:rPr lang="zh-CN" altLang="en-US" sz="1800" b="1" dirty="0">
                <a:solidFill>
                  <a:schemeClr val="tx1"/>
                </a:solidFill>
                <a:latin typeface="宋体" panose="02010600030101010101" pitchFamily="2" charset="-122"/>
                <a:ea typeface="宋体" panose="02010600030101010101" pitchFamily="2" charset="-122"/>
                <a:cs typeface="宋体" panose="02010600030101010101" pitchFamily="2" charset="-122"/>
              </a:rPr>
              <a:t>高位静止阶段：出生率死亡率都很高，人口增长处于静止状态；</a:t>
            </a:r>
            <a:endParaRPr lang="zh-CN" altLang="en-US" sz="1800" b="1" dirty="0">
              <a:solidFill>
                <a:schemeClr val="tx1"/>
              </a:solidFill>
              <a:latin typeface="宋体" panose="02010600030101010101" pitchFamily="2" charset="-122"/>
              <a:ea typeface="宋体" panose="02010600030101010101" pitchFamily="2" charset="-122"/>
              <a:cs typeface="宋体" panose="02010600030101010101" pitchFamily="2" charset="-122"/>
            </a:endParaRPr>
          </a:p>
          <a:p>
            <a:pPr marL="457200" indent="-457200" algn="just" eaLnBrk="1" hangingPunct="1">
              <a:lnSpc>
                <a:spcPct val="160000"/>
              </a:lnSpc>
              <a:spcAft>
                <a:spcPct val="20000"/>
              </a:spcAft>
              <a:buClr>
                <a:srgbClr val="FF0000"/>
              </a:buClr>
              <a:buSzPct val="100000"/>
              <a:buFont typeface="+mj-ea"/>
              <a:buAutoNum type="circleNumDbPlain"/>
            </a:pPr>
            <a:r>
              <a:rPr lang="zh-CN" altLang="en-US" sz="1800" b="1" dirty="0">
                <a:solidFill>
                  <a:schemeClr val="tx1"/>
                </a:solidFill>
                <a:latin typeface="宋体" panose="02010600030101010101" pitchFamily="2" charset="-122"/>
                <a:ea typeface="宋体" panose="02010600030101010101" pitchFamily="2" charset="-122"/>
                <a:cs typeface="宋体" panose="02010600030101010101" pitchFamily="2" charset="-122"/>
              </a:rPr>
              <a:t>早期扩张阶段：死亡率先于出生率下降，人口增长逐渐回事；</a:t>
            </a:r>
            <a:endParaRPr lang="zh-CN" altLang="en-US" sz="1800" b="1" dirty="0">
              <a:solidFill>
                <a:schemeClr val="tx1"/>
              </a:solidFill>
              <a:latin typeface="宋体" panose="02010600030101010101" pitchFamily="2" charset="-122"/>
              <a:ea typeface="宋体" panose="02010600030101010101" pitchFamily="2" charset="-122"/>
              <a:cs typeface="宋体" panose="02010600030101010101" pitchFamily="2" charset="-122"/>
            </a:endParaRPr>
          </a:p>
          <a:p>
            <a:pPr marL="457200" indent="-457200" algn="just" eaLnBrk="1" hangingPunct="1">
              <a:lnSpc>
                <a:spcPct val="160000"/>
              </a:lnSpc>
              <a:spcAft>
                <a:spcPct val="20000"/>
              </a:spcAft>
              <a:buClr>
                <a:srgbClr val="FF0000"/>
              </a:buClr>
              <a:buSzPct val="100000"/>
              <a:buFont typeface="+mj-ea"/>
              <a:buAutoNum type="circleNumDbPlain"/>
            </a:pPr>
            <a:r>
              <a:rPr lang="zh-CN" altLang="en-US" sz="1800" b="1" dirty="0">
                <a:solidFill>
                  <a:schemeClr val="tx1"/>
                </a:solidFill>
                <a:latin typeface="宋体" panose="02010600030101010101" pitchFamily="2" charset="-122"/>
                <a:ea typeface="宋体" panose="02010600030101010101" pitchFamily="2" charset="-122"/>
                <a:cs typeface="宋体" panose="02010600030101010101" pitchFamily="2" charset="-122"/>
              </a:rPr>
              <a:t>后期扩张阶段：死亡率继续下降并达到低水平，出生率也开始下降，人口增长扩张至最快，尔后减速。</a:t>
            </a:r>
            <a:endParaRPr lang="zh-CN" altLang="en-US" sz="1800" b="1" dirty="0">
              <a:solidFill>
                <a:schemeClr val="tx1"/>
              </a:solidFill>
              <a:latin typeface="宋体" panose="02010600030101010101" pitchFamily="2" charset="-122"/>
              <a:ea typeface="宋体" panose="02010600030101010101" pitchFamily="2" charset="-122"/>
              <a:cs typeface="宋体" panose="02010600030101010101" pitchFamily="2" charset="-122"/>
            </a:endParaRPr>
          </a:p>
          <a:p>
            <a:pPr marL="457200" indent="-457200" algn="just" eaLnBrk="1" hangingPunct="1">
              <a:lnSpc>
                <a:spcPct val="160000"/>
              </a:lnSpc>
              <a:spcAft>
                <a:spcPct val="20000"/>
              </a:spcAft>
              <a:buClr>
                <a:srgbClr val="FF0000"/>
              </a:buClr>
              <a:buSzPct val="100000"/>
              <a:buFont typeface="+mj-ea"/>
              <a:buAutoNum type="circleNumDbPlain"/>
            </a:pPr>
            <a:r>
              <a:rPr lang="zh-CN" altLang="en-US" sz="1800" b="1" dirty="0">
                <a:solidFill>
                  <a:schemeClr val="tx1"/>
                </a:solidFill>
                <a:latin typeface="宋体" panose="02010600030101010101" pitchFamily="2" charset="-122"/>
                <a:ea typeface="宋体" panose="02010600030101010101" pitchFamily="2" charset="-122"/>
                <a:cs typeface="宋体" panose="02010600030101010101" pitchFamily="2" charset="-122"/>
              </a:rPr>
              <a:t>低位静止阶段：死亡率和出生率先后降至低水平并重新达到均衡，人口增长再次处于静止状态。</a:t>
            </a:r>
            <a:endParaRPr lang="zh-CN" altLang="en-US" sz="1800" b="1" dirty="0">
              <a:solidFill>
                <a:schemeClr val="tx1"/>
              </a:solidFill>
              <a:latin typeface="宋体" panose="02010600030101010101" pitchFamily="2" charset="-122"/>
              <a:ea typeface="宋体" panose="02010600030101010101" pitchFamily="2" charset="-122"/>
              <a:cs typeface="宋体" panose="02010600030101010101" pitchFamily="2" charset="-122"/>
            </a:endParaRPr>
          </a:p>
          <a:p>
            <a:pPr marL="457200" indent="-457200" algn="just" eaLnBrk="1" hangingPunct="1">
              <a:lnSpc>
                <a:spcPct val="160000"/>
              </a:lnSpc>
              <a:spcAft>
                <a:spcPct val="20000"/>
              </a:spcAft>
              <a:buClr>
                <a:srgbClr val="FF0000"/>
              </a:buClr>
              <a:buSzPct val="100000"/>
              <a:buFont typeface="+mj-ea"/>
              <a:buAutoNum type="circleNumDbPlain"/>
            </a:pPr>
            <a:r>
              <a:rPr lang="zh-CN" altLang="en-US" sz="1800" b="1" dirty="0">
                <a:solidFill>
                  <a:schemeClr val="tx1"/>
                </a:solidFill>
                <a:latin typeface="宋体" panose="02010600030101010101" pitchFamily="2" charset="-122"/>
                <a:ea typeface="宋体" panose="02010600030101010101" pitchFamily="2" charset="-122"/>
                <a:cs typeface="宋体" panose="02010600030101010101" pitchFamily="2" charset="-122"/>
              </a:rPr>
              <a:t>绝对衰退阶段：出生率继续下降并开始低于死亡率，人口呈现负增长</a:t>
            </a:r>
            <a:r>
              <a:rPr lang="zh-CN" altLang="en-US" sz="1800" b="1" dirty="0">
                <a:solidFill>
                  <a:schemeClr val="tx1"/>
                </a:solidFill>
                <a:latin typeface="宋体" panose="02010600030101010101" pitchFamily="2" charset="-122"/>
                <a:ea typeface="宋体" panose="02010600030101010101" pitchFamily="2" charset="-122"/>
                <a:cs typeface="宋体" panose="02010600030101010101" pitchFamily="2" charset="-122"/>
              </a:rPr>
              <a:t>状态。</a:t>
            </a:r>
            <a:endParaRPr lang="zh-CN" altLang="en-US" sz="1800" b="1" dirty="0">
              <a:solidFill>
                <a:schemeClr val="tx1"/>
              </a:solidFill>
              <a:latin typeface="宋体" panose="02010600030101010101" pitchFamily="2" charset="-122"/>
              <a:ea typeface="宋体" panose="02010600030101010101" pitchFamily="2" charset="-122"/>
              <a:cs typeface="宋体" panose="02010600030101010101" pitchFamily="2" charset="-122"/>
            </a:endParaRPr>
          </a:p>
        </p:txBody>
      </p:sp>
      <p:pic>
        <p:nvPicPr>
          <p:cNvPr id="338946" name="图片 338945" descr="08"/>
          <p:cNvPicPr>
            <a:picLocks noChangeAspect="1"/>
          </p:cNvPicPr>
          <p:nvPr>
            <p:custDataLst>
              <p:tags r:id="rId3"/>
            </p:custDataLst>
          </p:nvPr>
        </p:nvPicPr>
        <p:blipFill>
          <a:blip r:embed="rId4"/>
          <a:stretch>
            <a:fillRect/>
          </a:stretch>
        </p:blipFill>
        <p:spPr>
          <a:xfrm>
            <a:off x="5580063" y="621030"/>
            <a:ext cx="2787650" cy="1885950"/>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slow" p14:dur="2500" advClick="0">
        <p:checker/>
      </p:transition>
    </mc:Choice>
    <mc:Fallback>
      <p:transition spd="slow" advClick="0">
        <p:checke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nodeType="clickEffect">
                                  <p:stCondLst>
                                    <p:cond delay="0"/>
                                  </p:stCondLst>
                                  <p:childTnLst>
                                    <p:set>
                                      <p:cBhvr>
                                        <p:cTn id="6" dur="1" fill="hold">
                                          <p:stCondLst>
                                            <p:cond delay="0"/>
                                          </p:stCondLst>
                                        </p:cTn>
                                        <p:tgtEl>
                                          <p:spTgt spid="338946"/>
                                        </p:tgtEl>
                                        <p:attrNameLst>
                                          <p:attrName>style.visibility</p:attrName>
                                        </p:attrNameLst>
                                      </p:cBhvr>
                                      <p:to>
                                        <p:strVal val="visible"/>
                                      </p:to>
                                    </p:set>
                                    <p:animEffect transition="in" filter="slide(fromLeft)">
                                      <p:cBhvr>
                                        <p:cTn id="7" dur="2000"/>
                                        <p:tgtEl>
                                          <p:spTgt spid="338946"/>
                                        </p:tgtEl>
                                      </p:cBhvr>
                                    </p:animEffect>
                                  </p:childTnLst>
                                </p:cTn>
                              </p:par>
                            </p:childTnLst>
                          </p:cTn>
                        </p:par>
                      </p:childTnLst>
                    </p:cTn>
                  </p:par>
                  <p:par>
                    <p:cTn id="8" fill="hold">
                      <p:stCondLst>
                        <p:cond delay="indefinite"/>
                      </p:stCondLst>
                      <p:childTnLst>
                        <p:par>
                          <p:cTn id="9" fill="hold">
                            <p:stCondLst>
                              <p:cond delay="0"/>
                            </p:stCondLst>
                            <p:childTnLst>
                              <p:par>
                                <p:cTn id="10" presetID="29" presetClass="exit" presetSubtype="0" fill="hold" nodeType="clickEffect">
                                  <p:stCondLst>
                                    <p:cond delay="0"/>
                                  </p:stCondLst>
                                  <p:childTnLst>
                                    <p:anim calcmode="lin" valueType="num">
                                      <p:cBhvr>
                                        <p:cTn id="11" dur="1000"/>
                                        <p:tgtEl>
                                          <p:spTgt spid="338946"/>
                                        </p:tgtEl>
                                        <p:attrNameLst>
                                          <p:attrName>ppt_x</p:attrName>
                                        </p:attrNameLst>
                                      </p:cBhvr>
                                      <p:tavLst>
                                        <p:tav tm="0">
                                          <p:val>
                                            <p:strVal val="ppt_x"/>
                                          </p:val>
                                        </p:tav>
                                        <p:tav tm="100000">
                                          <p:val>
                                            <p:strVal val="ppt_x-.2"/>
                                          </p:val>
                                        </p:tav>
                                      </p:tavLst>
                                    </p:anim>
                                    <p:anim calcmode="lin" valueType="num">
                                      <p:cBhvr>
                                        <p:cTn id="12" dur="1000"/>
                                        <p:tgtEl>
                                          <p:spTgt spid="338946"/>
                                        </p:tgtEl>
                                        <p:attrNameLst>
                                          <p:attrName>ppt_y</p:attrName>
                                        </p:attrNameLst>
                                      </p:cBhvr>
                                      <p:tavLst>
                                        <p:tav tm="0">
                                          <p:val>
                                            <p:strVal val="ppt_y"/>
                                          </p:val>
                                        </p:tav>
                                        <p:tav tm="100000">
                                          <p:val>
                                            <p:strVal val="ppt_y"/>
                                          </p:val>
                                        </p:tav>
                                      </p:tavLst>
                                    </p:anim>
                                    <p:animEffect transition="out" filter="fade">
                                      <p:cBhvr>
                                        <p:cTn id="13" dur="1000"/>
                                        <p:tgtEl>
                                          <p:spTgt spid="338946"/>
                                        </p:tgtEl>
                                      </p:cBhvr>
                                    </p:animEffect>
                                    <p:set>
                                      <p:cBhvr>
                                        <p:cTn id="14" dur="1" fill="hold">
                                          <p:stCondLst>
                                            <p:cond delay="999"/>
                                          </p:stCondLst>
                                        </p:cTn>
                                        <p:tgtEl>
                                          <p:spTgt spid="33894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图片 51" descr="形状, 圆圈&#10;&#10;描述已自动生成"/>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
        <p:nvSpPr>
          <p:cNvPr id="4" name="文本框 3"/>
          <p:cNvSpPr txBox="1"/>
          <p:nvPr/>
        </p:nvSpPr>
        <p:spPr>
          <a:xfrm>
            <a:off x="251460" y="188595"/>
            <a:ext cx="8713470" cy="713740"/>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sz="28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rPr>
              <a:t>二</a:t>
            </a:r>
            <a:r>
              <a:rPr kumimoji="0" lang="zh-CN" sz="28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rPr>
              <a:t>、</a:t>
            </a:r>
            <a:r>
              <a:rPr kumimoji="0" sz="28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rPr>
              <a:t>人口转变理论与模式</a:t>
            </a:r>
            <a:r>
              <a:rPr kumimoji="0" lang="zh-CN" altLang="en-US" sz="28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rPr>
              <a:t> </a:t>
            </a:r>
            <a:endParaRPr kumimoji="0" lang="zh-CN" altLang="en-US" sz="28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endParaRPr>
          </a:p>
        </p:txBody>
      </p:sp>
      <p:sp>
        <p:nvSpPr>
          <p:cNvPr id="47106" name="文本占位符 521218"/>
          <p:cNvSpPr>
            <a:spLocks noGrp="1"/>
          </p:cNvSpPr>
          <p:nvPr>
            <p:custDataLst>
              <p:tags r:id="rId2"/>
            </p:custDataLst>
          </p:nvPr>
        </p:nvSpPr>
        <p:spPr>
          <a:xfrm>
            <a:off x="179388" y="980440"/>
            <a:ext cx="8534400" cy="5105400"/>
          </a:xfrm>
          <a:prstGeom prst="rect">
            <a:avLst/>
          </a:prstGeom>
          <a:noFill/>
          <a:ln w="9525">
            <a:noFill/>
          </a:ln>
        </p:spPr>
        <p:txBody>
          <a:bodyPr vert="horz" wrap="square" lIns="54000" tIns="54000" rIns="54000" bIns="54000" anchor="t" anchorCtr="0"/>
          <a:lst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lvl="1"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lvl="2"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lvl="3"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lvl="4"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lvl="5" indent="-228600" algn="l"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mn-ea"/>
                <a:cs typeface="+mn-cs"/>
              </a:defRPr>
            </a:lvl9pPr>
          </a:lstStyle>
          <a:p>
            <a:pPr marL="0" indent="0" algn="just" eaLnBrk="1" hangingPunct="1">
              <a:lnSpc>
                <a:spcPct val="200000"/>
              </a:lnSpc>
              <a:spcAft>
                <a:spcPct val="20000"/>
              </a:spcAft>
              <a:buClr>
                <a:srgbClr val="FF0000"/>
              </a:buClr>
              <a:buFont typeface="Wingdings" panose="05000000000000000000" charset="0"/>
              <a:buNone/>
            </a:pPr>
            <a:r>
              <a:rPr lang="zh-CN" altLang="en-US" sz="2400" dirty="0">
                <a:solidFill>
                  <a:schemeClr val="tx1"/>
                </a:solidFill>
                <a:latin typeface="微软雅黑" panose="020B0503020204020204" charset="-122"/>
                <a:ea typeface="微软雅黑" panose="020B0503020204020204" charset="-122"/>
                <a:cs typeface="微软雅黑" panose="020B0503020204020204" charset="-122"/>
              </a:rPr>
              <a:t>（二）人口转变</a:t>
            </a:r>
            <a:r>
              <a:rPr lang="zh-CN" altLang="en-US" sz="2400" dirty="0">
                <a:solidFill>
                  <a:schemeClr val="tx1"/>
                </a:solidFill>
                <a:latin typeface="微软雅黑" panose="020B0503020204020204" charset="-122"/>
                <a:ea typeface="微软雅黑" panose="020B0503020204020204" charset="-122"/>
                <a:cs typeface="微软雅黑" panose="020B0503020204020204" charset="-122"/>
              </a:rPr>
              <a:t>模式</a:t>
            </a:r>
            <a:endParaRPr lang="zh-CN" altLang="en-US" sz="2400" dirty="0">
              <a:solidFill>
                <a:schemeClr val="tx1"/>
              </a:solidFill>
              <a:latin typeface="微软雅黑" panose="020B0503020204020204" charset="-122"/>
              <a:ea typeface="微软雅黑" panose="020B0503020204020204" charset="-122"/>
              <a:cs typeface="微软雅黑" panose="020B0503020204020204" charset="-122"/>
            </a:endParaRPr>
          </a:p>
          <a:p>
            <a:pPr algn="just" eaLnBrk="1" hangingPunct="1">
              <a:lnSpc>
                <a:spcPct val="180000"/>
              </a:lnSpc>
              <a:spcAft>
                <a:spcPct val="20000"/>
              </a:spcAft>
              <a:buClr>
                <a:srgbClr val="FF0000"/>
              </a:buClr>
              <a:buSzPct val="80000"/>
              <a:buFont typeface="Wingdings" panose="05000000000000000000" charset="0"/>
              <a:buChar char="n"/>
            </a:pPr>
            <a:r>
              <a:rPr lang="zh-CN" altLang="en-US" sz="2000" b="1" dirty="0">
                <a:solidFill>
                  <a:schemeClr val="tx1"/>
                </a:solidFill>
                <a:latin typeface="宋体" panose="02010600030101010101" pitchFamily="2" charset="-122"/>
                <a:ea typeface="宋体" panose="02010600030101010101" pitchFamily="2" charset="-122"/>
                <a:cs typeface="宋体" panose="02010600030101010101" pitchFamily="2" charset="-122"/>
              </a:rPr>
              <a:t>西北欧</a:t>
            </a:r>
            <a:r>
              <a:rPr lang="zh-CN" altLang="en-US" sz="2000" b="1" dirty="0">
                <a:solidFill>
                  <a:schemeClr val="tx1"/>
                </a:solidFill>
                <a:latin typeface="宋体" panose="02010600030101010101" pitchFamily="2" charset="-122"/>
                <a:ea typeface="宋体" panose="02010600030101010101" pitchFamily="2" charset="-122"/>
                <a:cs typeface="宋体" panose="02010600030101010101" pitchFamily="2" charset="-122"/>
              </a:rPr>
              <a:t>模式</a:t>
            </a:r>
            <a:endParaRPr lang="zh-CN" altLang="en-US" sz="2000" b="1" dirty="0">
              <a:solidFill>
                <a:schemeClr val="tx1"/>
              </a:solidFill>
              <a:latin typeface="宋体" panose="02010600030101010101" pitchFamily="2" charset="-122"/>
              <a:ea typeface="宋体" panose="02010600030101010101" pitchFamily="2" charset="-122"/>
              <a:cs typeface="宋体" panose="02010600030101010101" pitchFamily="2" charset="-122"/>
            </a:endParaRPr>
          </a:p>
          <a:p>
            <a:pPr algn="just" eaLnBrk="1" hangingPunct="1">
              <a:lnSpc>
                <a:spcPct val="180000"/>
              </a:lnSpc>
              <a:spcAft>
                <a:spcPct val="20000"/>
              </a:spcAft>
              <a:buClr>
                <a:srgbClr val="FF0000"/>
              </a:buClr>
              <a:buSzPct val="80000"/>
              <a:buFont typeface="Wingdings" panose="05000000000000000000" charset="0"/>
              <a:buChar char="n"/>
            </a:pPr>
            <a:r>
              <a:rPr lang="zh-CN" altLang="en-US" sz="2000" b="1" dirty="0">
                <a:solidFill>
                  <a:schemeClr val="tx1"/>
                </a:solidFill>
                <a:latin typeface="宋体" panose="02010600030101010101" pitchFamily="2" charset="-122"/>
                <a:ea typeface="宋体" panose="02010600030101010101" pitchFamily="2" charset="-122"/>
                <a:cs typeface="宋体" panose="02010600030101010101" pitchFamily="2" charset="-122"/>
              </a:rPr>
              <a:t>日本</a:t>
            </a:r>
            <a:r>
              <a:rPr lang="zh-CN" altLang="en-US" sz="2000" b="1" dirty="0">
                <a:solidFill>
                  <a:schemeClr val="tx1"/>
                </a:solidFill>
                <a:latin typeface="宋体" panose="02010600030101010101" pitchFamily="2" charset="-122"/>
                <a:ea typeface="宋体" panose="02010600030101010101" pitchFamily="2" charset="-122"/>
                <a:cs typeface="宋体" panose="02010600030101010101" pitchFamily="2" charset="-122"/>
              </a:rPr>
              <a:t>模式</a:t>
            </a:r>
            <a:endParaRPr lang="zh-CN" altLang="en-US" sz="2000" b="1" dirty="0">
              <a:solidFill>
                <a:schemeClr val="tx1"/>
              </a:solidFill>
              <a:latin typeface="宋体" panose="02010600030101010101" pitchFamily="2" charset="-122"/>
              <a:ea typeface="宋体" panose="02010600030101010101" pitchFamily="2" charset="-122"/>
              <a:cs typeface="宋体" panose="02010600030101010101" pitchFamily="2" charset="-122"/>
            </a:endParaRPr>
          </a:p>
          <a:p>
            <a:pPr algn="just" eaLnBrk="1" hangingPunct="1">
              <a:lnSpc>
                <a:spcPct val="180000"/>
              </a:lnSpc>
              <a:spcAft>
                <a:spcPct val="20000"/>
              </a:spcAft>
              <a:buClr>
                <a:srgbClr val="FF0000"/>
              </a:buClr>
              <a:buSzPct val="80000"/>
              <a:buFont typeface="Wingdings" panose="05000000000000000000" charset="0"/>
              <a:buChar char="n"/>
            </a:pPr>
            <a:r>
              <a:rPr lang="zh-CN" altLang="en-US" sz="2000" b="1" dirty="0">
                <a:solidFill>
                  <a:schemeClr val="tx1"/>
                </a:solidFill>
                <a:latin typeface="宋体" panose="02010600030101010101" pitchFamily="2" charset="-122"/>
                <a:ea typeface="宋体" panose="02010600030101010101" pitchFamily="2" charset="-122"/>
                <a:cs typeface="宋体" panose="02010600030101010101" pitchFamily="2" charset="-122"/>
              </a:rPr>
              <a:t>中国</a:t>
            </a: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模式</a:t>
            </a:r>
            <a:endParaRPr lang="zh-CN" altLang="en-US" sz="2000" b="1" dirty="0">
              <a:solidFill>
                <a:schemeClr val="tx1"/>
              </a:solidFill>
              <a:latin typeface="宋体" panose="02010600030101010101" pitchFamily="2" charset="-122"/>
              <a:ea typeface="宋体" panose="02010600030101010101" pitchFamily="2" charset="-122"/>
              <a:cs typeface="宋体" panose="02010600030101010101" pitchFamily="2" charset="-122"/>
            </a:endParaRPr>
          </a:p>
          <a:p>
            <a:pPr algn="just" eaLnBrk="1" hangingPunct="1">
              <a:lnSpc>
                <a:spcPct val="180000"/>
              </a:lnSpc>
              <a:spcAft>
                <a:spcPct val="20000"/>
              </a:spcAft>
              <a:buClr>
                <a:srgbClr val="FF0000"/>
              </a:buClr>
              <a:buSzPct val="80000"/>
              <a:buFont typeface="Wingdings" panose="05000000000000000000" charset="0"/>
              <a:buChar char="n"/>
            </a:pPr>
            <a:r>
              <a:rPr lang="zh-CN" altLang="en-US" sz="2000" b="1" dirty="0">
                <a:solidFill>
                  <a:schemeClr val="tx1"/>
                </a:solidFill>
                <a:latin typeface="宋体" panose="02010600030101010101" pitchFamily="2" charset="-122"/>
                <a:ea typeface="宋体" panose="02010600030101010101" pitchFamily="2" charset="-122"/>
                <a:cs typeface="宋体" panose="02010600030101010101" pitchFamily="2" charset="-122"/>
              </a:rPr>
              <a:t>印度模式</a:t>
            </a:r>
            <a:endParaRPr lang="zh-CN" altLang="en-US" sz="2000" b="1" dirty="0">
              <a:solidFill>
                <a:schemeClr val="tx1"/>
              </a:solidFill>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2500" advClick="0">
        <p:checker/>
      </p:transition>
    </mc:Choice>
    <mc:Fallback>
      <p:transition spd="slow" advClick="0">
        <p:checker/>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图片 51" descr="形状, 圆圈&#10;&#10;描述已自动生成"/>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
        <p:nvSpPr>
          <p:cNvPr id="4" name="文本框 3"/>
          <p:cNvSpPr txBox="1"/>
          <p:nvPr/>
        </p:nvSpPr>
        <p:spPr>
          <a:xfrm>
            <a:off x="225743" y="1889760"/>
            <a:ext cx="1915001" cy="313817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4950" b="0" i="0" u="none" strike="noStrike" kern="1200" cap="none" spc="0" normalizeH="0" baseline="0" noProof="0" dirty="0">
                <a:ln>
                  <a:noFill/>
                </a:ln>
                <a:solidFill>
                  <a:srgbClr val="1402BE"/>
                </a:solidFill>
                <a:effectLst/>
                <a:uLnTx/>
                <a:uFillTx/>
                <a:latin typeface="思源宋体 CN Heavy" panose="02020900000000000000" pitchFamily="18" charset="-122"/>
                <a:ea typeface="思源宋体 CN Heavy" panose="02020900000000000000" pitchFamily="18" charset="-122"/>
                <a:cs typeface="+mn-ea"/>
                <a:sym typeface="+mn-lt"/>
              </a:rPr>
              <a:t>内</a:t>
            </a:r>
            <a:endParaRPr kumimoji="0" lang="zh-CN" altLang="en-US" sz="4950" b="0" i="0" u="none" strike="noStrike" kern="1200" cap="none" spc="0" normalizeH="0" baseline="0" noProof="0" dirty="0">
              <a:ln>
                <a:noFill/>
              </a:ln>
              <a:solidFill>
                <a:srgbClr val="1402BE"/>
              </a:solidFill>
              <a:effectLst/>
              <a:uLnTx/>
              <a:uFillTx/>
              <a:latin typeface="思源宋体 CN Heavy" panose="02020900000000000000" pitchFamily="18" charset="-122"/>
              <a:ea typeface="思源宋体 CN Heavy" panose="02020900000000000000" pitchFamily="18" charset="-122"/>
              <a:cs typeface="+mn-ea"/>
              <a:sym typeface="+mn-lt"/>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4950" b="0" i="0" u="none" strike="noStrike" kern="1200" cap="none" spc="0" normalizeH="0" baseline="0" noProof="0" dirty="0">
                <a:ln>
                  <a:noFill/>
                </a:ln>
                <a:solidFill>
                  <a:srgbClr val="1402BE"/>
                </a:solidFill>
                <a:effectLst/>
                <a:uLnTx/>
                <a:uFillTx/>
                <a:latin typeface="思源宋体 CN Heavy" panose="02020900000000000000" pitchFamily="18" charset="-122"/>
                <a:ea typeface="思源宋体 CN Heavy" panose="02020900000000000000" pitchFamily="18" charset="-122"/>
                <a:cs typeface="+mn-ea"/>
                <a:sym typeface="+mn-lt"/>
              </a:rPr>
              <a:t>容</a:t>
            </a:r>
            <a:endParaRPr kumimoji="0" lang="zh-CN" altLang="en-US" sz="4950" b="0" i="0" u="none" strike="noStrike" kern="1200" cap="none" spc="0" normalizeH="0" baseline="0" noProof="0" dirty="0">
              <a:ln>
                <a:noFill/>
              </a:ln>
              <a:solidFill>
                <a:srgbClr val="1402BE"/>
              </a:solidFill>
              <a:effectLst/>
              <a:uLnTx/>
              <a:uFillTx/>
              <a:latin typeface="思源宋体 CN Heavy" panose="02020900000000000000" pitchFamily="18" charset="-122"/>
              <a:ea typeface="思源宋体 CN Heavy" panose="02020900000000000000" pitchFamily="18" charset="-122"/>
              <a:cs typeface="+mn-ea"/>
              <a:sym typeface="+mn-lt"/>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4950" b="0" i="0" u="none" strike="noStrike" kern="1200" cap="none" spc="0" normalizeH="0" baseline="0" noProof="0" dirty="0">
                <a:ln>
                  <a:noFill/>
                </a:ln>
                <a:solidFill>
                  <a:srgbClr val="1402BE"/>
                </a:solidFill>
                <a:effectLst/>
                <a:uLnTx/>
                <a:uFillTx/>
                <a:latin typeface="思源宋体 CN Heavy" panose="02020900000000000000" pitchFamily="18" charset="-122"/>
                <a:ea typeface="思源宋体 CN Heavy" panose="02020900000000000000" pitchFamily="18" charset="-122"/>
                <a:cs typeface="+mn-ea"/>
                <a:sym typeface="+mn-lt"/>
              </a:rPr>
              <a:t>摘</a:t>
            </a:r>
            <a:endParaRPr kumimoji="0" lang="zh-CN" altLang="en-US" sz="4950" b="0" i="0" u="none" strike="noStrike" kern="1200" cap="none" spc="0" normalizeH="0" baseline="0" noProof="0" dirty="0">
              <a:ln>
                <a:noFill/>
              </a:ln>
              <a:solidFill>
                <a:srgbClr val="1402BE"/>
              </a:solidFill>
              <a:effectLst/>
              <a:uLnTx/>
              <a:uFillTx/>
              <a:latin typeface="思源宋体 CN Heavy" panose="02020900000000000000" pitchFamily="18" charset="-122"/>
              <a:ea typeface="思源宋体 CN Heavy" panose="02020900000000000000" pitchFamily="18" charset="-122"/>
              <a:cs typeface="+mn-ea"/>
              <a:sym typeface="+mn-lt"/>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4950" b="0" i="0" u="none" strike="noStrike" kern="1200" cap="none" spc="0" normalizeH="0" baseline="0" noProof="0" dirty="0">
                <a:ln>
                  <a:noFill/>
                </a:ln>
                <a:solidFill>
                  <a:srgbClr val="1402BE"/>
                </a:solidFill>
                <a:effectLst/>
                <a:uLnTx/>
                <a:uFillTx/>
                <a:latin typeface="思源宋体 CN Heavy" panose="02020900000000000000" pitchFamily="18" charset="-122"/>
                <a:ea typeface="思源宋体 CN Heavy" panose="02020900000000000000" pitchFamily="18" charset="-122"/>
                <a:cs typeface="+mn-ea"/>
                <a:sym typeface="+mn-lt"/>
              </a:rPr>
              <a:t>要</a:t>
            </a:r>
            <a:endParaRPr kumimoji="0" lang="zh-CN" altLang="en-US" sz="4950" b="0" i="0" u="none" strike="noStrike" kern="1200" cap="none" spc="0" normalizeH="0" baseline="0" noProof="0" dirty="0">
              <a:ln>
                <a:noFill/>
              </a:ln>
              <a:solidFill>
                <a:srgbClr val="1402BE"/>
              </a:solidFill>
              <a:effectLst/>
              <a:uLnTx/>
              <a:uFillTx/>
              <a:latin typeface="思源宋体 CN Heavy" panose="02020900000000000000" pitchFamily="18" charset="-122"/>
              <a:ea typeface="思源宋体 CN Heavy" panose="02020900000000000000" pitchFamily="18" charset="-122"/>
              <a:cs typeface="+mn-ea"/>
              <a:sym typeface="+mn-lt"/>
            </a:endParaRPr>
          </a:p>
        </p:txBody>
      </p:sp>
      <p:sp>
        <p:nvSpPr>
          <p:cNvPr id="12" name="文本框 11"/>
          <p:cNvSpPr txBox="1"/>
          <p:nvPr/>
        </p:nvSpPr>
        <p:spPr>
          <a:xfrm>
            <a:off x="1786414" y="1052671"/>
            <a:ext cx="7097078" cy="3905250"/>
          </a:xfrm>
          <a:prstGeom prst="rect">
            <a:avLst/>
          </a:prstGeom>
          <a:noFill/>
        </p:spPr>
        <p:txBody>
          <a:bodyPr wrap="square" rtlCol="0" anchor="t">
            <a:noAutofit/>
          </a:bodyPr>
          <a:p>
            <a:pPr indent="533400" fontAlgn="auto">
              <a:lnSpc>
                <a:spcPct val="150000"/>
              </a:lnSpc>
              <a:buNone/>
              <a:extLst>
                <a:ext uri="{35155182-B16C-46BC-9424-99874614C6A1}">
                  <wpsdc:indentchars xmlns:wpsdc="http://www.wps.cn/officeDocument/2017/drawingmlCustomData" val="200" checksum="2370871155"/>
                </a:ext>
              </a:extLst>
            </a:pPr>
            <a:r>
              <a:rPr lang="zh-CN" altLang="en-US" sz="2100" dirty="0">
                <a:ea typeface="楷体_GB2312" pitchFamily="49" charset="-122"/>
                <a:sym typeface="+mn-ea"/>
              </a:rPr>
              <a:t>本章首先总结了世界人口的增长过程及发展趋势并介绍了人口转变的主要理论及不同国家的人口转变模式，深入分析了地理环境、经济发展对人口发展的影响，引用适度人口的概念探讨了人口对经济社会发展的战略意义；在归纳总结人口分布与迁移规律基础上分析人口分布与迁移的影响机制；其次在阐述人种划分的基础上诠释了人种与地理环境之间的相互关系；再次系统分析民族的形成与特征，全面总结世界民族分布、迁移与集聚规律及民族的变化与整合特征；最后对民俗与环境、流行音乐与环境的关系进行了详尽解释。 </a:t>
            </a:r>
            <a:endParaRPr lang="zh-CN" altLang="en-US" sz="2100" dirty="0">
              <a:ea typeface="楷体_GB2312" pitchFamily="49"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2500" advClick="0">
        <p:checker/>
      </p:transition>
    </mc:Choice>
    <mc:Fallback>
      <p:transition spd="slow" advClick="0">
        <p:checker/>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图片 51" descr="形状, 圆圈&#10;&#10;描述已自动生成"/>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
        <p:nvSpPr>
          <p:cNvPr id="4" name="文本框 3"/>
          <p:cNvSpPr txBox="1"/>
          <p:nvPr/>
        </p:nvSpPr>
        <p:spPr>
          <a:xfrm>
            <a:off x="251460" y="188595"/>
            <a:ext cx="8713470" cy="713740"/>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sz="32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rPr>
              <a:t>三、</a:t>
            </a:r>
            <a:r>
              <a:rPr kumimoji="0" sz="32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rPr>
              <a:t>人口</a:t>
            </a:r>
            <a:r>
              <a:rPr kumimoji="0" lang="zh-CN" sz="32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rPr>
              <a:t>与发展</a:t>
            </a:r>
            <a:r>
              <a:rPr kumimoji="0" lang="zh-CN" altLang="en-US" sz="28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rPr>
              <a:t> </a:t>
            </a:r>
            <a:endParaRPr kumimoji="0" lang="zh-CN" altLang="en-US" sz="28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endParaRPr>
          </a:p>
        </p:txBody>
      </p:sp>
      <p:sp>
        <p:nvSpPr>
          <p:cNvPr id="47106" name="文本占位符 521218"/>
          <p:cNvSpPr>
            <a:spLocks noGrp="1"/>
          </p:cNvSpPr>
          <p:nvPr>
            <p:custDataLst>
              <p:tags r:id="rId2"/>
            </p:custDataLst>
          </p:nvPr>
        </p:nvSpPr>
        <p:spPr>
          <a:xfrm>
            <a:off x="179388" y="980440"/>
            <a:ext cx="8534400" cy="5105400"/>
          </a:xfrm>
          <a:prstGeom prst="rect">
            <a:avLst/>
          </a:prstGeom>
          <a:noFill/>
          <a:ln w="9525">
            <a:noFill/>
          </a:ln>
        </p:spPr>
        <p:txBody>
          <a:bodyPr vert="horz" wrap="square" lIns="54000" tIns="54000" rIns="54000" bIns="54000" anchor="t" anchorCtr="0"/>
          <a:lst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lvl="1"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lvl="2"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lvl="3"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lvl="4"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lvl="5" indent="-228600" algn="l"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mn-ea"/>
                <a:cs typeface="+mn-cs"/>
              </a:defRPr>
            </a:lvl9pPr>
          </a:lstStyle>
          <a:p>
            <a:pPr marL="0" indent="0" algn="just" eaLnBrk="1" hangingPunct="1">
              <a:lnSpc>
                <a:spcPct val="200000"/>
              </a:lnSpc>
              <a:spcAft>
                <a:spcPct val="20000"/>
              </a:spcAft>
              <a:buClr>
                <a:srgbClr val="FF0000"/>
              </a:buClr>
              <a:buFont typeface="Wingdings" panose="05000000000000000000" charset="0"/>
              <a:buNone/>
            </a:pPr>
            <a:r>
              <a:rPr lang="zh-CN" altLang="en-US" sz="2800" dirty="0">
                <a:solidFill>
                  <a:srgbClr val="FF0000"/>
                </a:solidFill>
                <a:latin typeface="微软雅黑" panose="020B0503020204020204" charset="-122"/>
                <a:ea typeface="微软雅黑" panose="020B0503020204020204" charset="-122"/>
                <a:cs typeface="微软雅黑" panose="020B0503020204020204" charset="-122"/>
              </a:rPr>
              <a:t>（一）地理环境与人口增长</a:t>
            </a:r>
            <a:endParaRPr lang="zh-CN" altLang="en-US" sz="2800" dirty="0">
              <a:solidFill>
                <a:srgbClr val="FF0000"/>
              </a:solidFill>
              <a:latin typeface="微软雅黑" panose="020B0503020204020204" charset="-122"/>
              <a:ea typeface="微软雅黑" panose="020B0503020204020204" charset="-122"/>
              <a:cs typeface="微软雅黑" panose="020B0503020204020204" charset="-122"/>
            </a:endParaRPr>
          </a:p>
          <a:p>
            <a:pPr marL="0" indent="0" algn="just" eaLnBrk="1" hangingPunct="1">
              <a:lnSpc>
                <a:spcPct val="200000"/>
              </a:lnSpc>
              <a:spcAft>
                <a:spcPct val="20000"/>
              </a:spcAft>
              <a:buClr>
                <a:srgbClr val="FF0000"/>
              </a:buClr>
              <a:buFont typeface="Wingdings" panose="05000000000000000000" charset="0"/>
              <a:buNone/>
            </a:pPr>
            <a:r>
              <a:rPr lang="zh-CN" altLang="en-US" sz="2800" dirty="0">
                <a:solidFill>
                  <a:srgbClr val="FF0000"/>
                </a:solidFill>
                <a:latin typeface="微软雅黑" panose="020B0503020204020204" charset="-122"/>
                <a:ea typeface="微软雅黑" panose="020B0503020204020204" charset="-122"/>
                <a:cs typeface="宋体" panose="02010600030101010101" pitchFamily="2" charset="-122"/>
              </a:rPr>
              <a:t>（二）人口与经济发展</a:t>
            </a:r>
            <a:endParaRPr lang="zh-CN" altLang="en-US" sz="2800" dirty="0">
              <a:solidFill>
                <a:srgbClr val="FF0000"/>
              </a:solidFill>
              <a:latin typeface="微软雅黑" panose="020B0503020204020204" charset="-122"/>
              <a:ea typeface="微软雅黑" panose="020B0503020204020204" charset="-122"/>
              <a:cs typeface="宋体" panose="02010600030101010101" pitchFamily="2" charset="-122"/>
            </a:endParaRPr>
          </a:p>
          <a:p>
            <a:pPr marL="0" indent="0" algn="just" eaLnBrk="1" hangingPunct="1">
              <a:lnSpc>
                <a:spcPct val="200000"/>
              </a:lnSpc>
              <a:spcAft>
                <a:spcPct val="20000"/>
              </a:spcAft>
              <a:buClr>
                <a:srgbClr val="FF0000"/>
              </a:buClr>
              <a:buFont typeface="Wingdings" panose="05000000000000000000" charset="0"/>
              <a:buNone/>
            </a:pPr>
            <a:r>
              <a:rPr lang="zh-CN" altLang="en-US" sz="2800" dirty="0">
                <a:solidFill>
                  <a:srgbClr val="FF0000"/>
                </a:solidFill>
                <a:latin typeface="微软雅黑" panose="020B0503020204020204" charset="-122"/>
                <a:ea typeface="微软雅黑" panose="020B0503020204020204" charset="-122"/>
                <a:cs typeface="宋体" panose="02010600030101010101" pitchFamily="2" charset="-122"/>
              </a:rPr>
              <a:t>（三）适度人口及其对经济社会发展战略的意义</a:t>
            </a:r>
            <a:endParaRPr lang="zh-CN" altLang="en-US" sz="2800" dirty="0">
              <a:solidFill>
                <a:srgbClr val="FF0000"/>
              </a:solidFill>
              <a:latin typeface="微软雅黑" panose="020B0503020204020204" charset="-122"/>
              <a:ea typeface="微软雅黑" panose="020B0503020204020204" charset="-122"/>
              <a:cs typeface="宋体" panose="02010600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2500" advClick="0">
        <p:checker/>
      </p:transition>
    </mc:Choice>
    <mc:Fallback>
      <p:transition spd="slow" advClick="0">
        <p:checker/>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图片 51" descr="形状, 圆圈&#10;&#10;描述已自动生成"/>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
        <p:nvSpPr>
          <p:cNvPr id="4" name="文本框 3"/>
          <p:cNvSpPr txBox="1"/>
          <p:nvPr/>
        </p:nvSpPr>
        <p:spPr>
          <a:xfrm>
            <a:off x="251460" y="188595"/>
            <a:ext cx="8713470" cy="713740"/>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2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rPr>
              <a:t>（一）地理环境与人口增长</a:t>
            </a:r>
            <a:endParaRPr kumimoji="0" lang="zh-CN" altLang="en-US" sz="32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endParaRPr>
          </a:p>
        </p:txBody>
      </p:sp>
      <p:sp>
        <p:nvSpPr>
          <p:cNvPr id="53251" name="文本占位符 340994"/>
          <p:cNvSpPr>
            <a:spLocks noGrp="1"/>
          </p:cNvSpPr>
          <p:nvPr>
            <p:custDataLst>
              <p:tags r:id="rId2"/>
            </p:custDataLst>
          </p:nvPr>
        </p:nvSpPr>
        <p:spPr>
          <a:xfrm>
            <a:off x="328930" y="1340485"/>
            <a:ext cx="8486775" cy="3642360"/>
          </a:xfrm>
          <a:prstGeom prst="rect">
            <a:avLst/>
          </a:prstGeom>
          <a:noFill/>
          <a:ln w="9525">
            <a:noFill/>
          </a:ln>
        </p:spPr>
        <p:txBody>
          <a:bodyPr vert="horz" wrap="square" lIns="91440" tIns="45720" rIns="91440" bIns="45720" anchor="t" anchorCtr="0"/>
          <a:lst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lvl="1"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lvl="2"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lvl="3"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lvl="4"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lvl="5" indent="-228600" algn="l"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mn-ea"/>
                <a:cs typeface="+mn-cs"/>
              </a:defRPr>
            </a:lvl9pPr>
          </a:lstStyle>
          <a:p>
            <a:pPr indent="609600">
              <a:lnSpc>
                <a:spcPct val="170000"/>
              </a:lnSpc>
              <a:spcBef>
                <a:spcPts val="0"/>
              </a:spcBef>
              <a:buNone/>
              <a:extLst>
                <a:ext uri="{35155182-B16C-46BC-9424-99874614C6A1}">
                  <wpsdc:indentchars xmlns:wpsdc="http://www.wps.cn/officeDocument/2017/drawingmlCustomData" val="200" checksum="4158780845"/>
                </a:ext>
              </a:extLst>
            </a:pPr>
            <a:r>
              <a:rPr lang="zh-CN" altLang="en-US" sz="2400" dirty="0">
                <a:latin typeface="楷体_GB2312" pitchFamily="49" charset="-122"/>
                <a:ea typeface="楷体_GB2312" pitchFamily="49" charset="-122"/>
              </a:rPr>
              <a:t>１人类生存在自然环境之中，人类对自然环境具有依赖性。</a:t>
            </a:r>
            <a:endParaRPr lang="zh-CN" altLang="en-US" sz="2400" dirty="0">
              <a:latin typeface="楷体_GB2312" pitchFamily="49" charset="-122"/>
              <a:ea typeface="楷体_GB2312" pitchFamily="49" charset="-122"/>
            </a:endParaRPr>
          </a:p>
          <a:p>
            <a:pPr indent="609600">
              <a:lnSpc>
                <a:spcPct val="170000"/>
              </a:lnSpc>
              <a:spcBef>
                <a:spcPts val="0"/>
              </a:spcBef>
              <a:buNone/>
              <a:extLst>
                <a:ext uri="{35155182-B16C-46BC-9424-99874614C6A1}">
                  <wpsdc:indentchars xmlns:wpsdc="http://www.wps.cn/officeDocument/2017/drawingmlCustomData" val="200" checksum="4158780845"/>
                </a:ext>
              </a:extLst>
            </a:pPr>
            <a:r>
              <a:rPr lang="zh-CN" altLang="en-US" sz="2400" dirty="0">
                <a:latin typeface="楷体_GB2312" pitchFamily="49" charset="-122"/>
                <a:ea typeface="楷体_GB2312" pitchFamily="49" charset="-122"/>
              </a:rPr>
              <a:t>２自然环境的优劣对人口发展、人口分布、人口密度会产生重大影响。</a:t>
            </a:r>
            <a:r>
              <a:rPr lang="zh-CN" altLang="en-US" dirty="0">
                <a:latin typeface="楷体_GB2312" pitchFamily="49" charset="-122"/>
                <a:ea typeface="楷体_GB2312" pitchFamily="49" charset="-122"/>
              </a:rPr>
              <a:t>  </a:t>
            </a:r>
            <a:endParaRPr lang="zh-CN" altLang="en-US" dirty="0">
              <a:latin typeface="楷体_GB2312" pitchFamily="49" charset="-122"/>
              <a:ea typeface="楷体_GB2312" pitchFamily="49" charset="-122"/>
            </a:endParaRPr>
          </a:p>
          <a:p>
            <a:pPr indent="609600">
              <a:lnSpc>
                <a:spcPct val="170000"/>
              </a:lnSpc>
              <a:spcBef>
                <a:spcPts val="0"/>
              </a:spcBef>
              <a:buNone/>
              <a:extLst>
                <a:ext uri="{35155182-B16C-46BC-9424-99874614C6A1}">
                  <wpsdc:indentchars xmlns:wpsdc="http://www.wps.cn/officeDocument/2017/drawingmlCustomData" val="200" checksum="4158780845"/>
                </a:ext>
              </a:extLst>
            </a:pPr>
            <a:r>
              <a:rPr lang="zh-CN" altLang="en-US" sz="2400" dirty="0">
                <a:latin typeface="楷体_GB2312" pitchFamily="49" charset="-122"/>
                <a:ea typeface="楷体_GB2312" pitchFamily="49" charset="-122"/>
              </a:rPr>
              <a:t>３在一定生产力水平下，自然资源状况及其开发利用程度，对人口的增长、规模以及分布等都会起到相当大的影响。</a:t>
            </a:r>
            <a:r>
              <a:rPr lang="zh-CN" altLang="en-US" dirty="0"/>
              <a:t> </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500" advClick="0">
        <p:checker/>
      </p:transition>
    </mc:Choice>
    <mc:Fallback>
      <p:transition spd="slow" advClick="0">
        <p:checker/>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图片 51" descr="形状, 圆圈&#10;&#10;描述已自动生成"/>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
        <p:nvSpPr>
          <p:cNvPr id="4" name="文本框 3"/>
          <p:cNvSpPr txBox="1"/>
          <p:nvPr/>
        </p:nvSpPr>
        <p:spPr>
          <a:xfrm>
            <a:off x="251460" y="188595"/>
            <a:ext cx="8713470" cy="713740"/>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2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rPr>
              <a:t>（二）人口与经济</a:t>
            </a:r>
            <a:r>
              <a:rPr kumimoji="0" lang="zh-CN" altLang="en-US" sz="32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rPr>
              <a:t>发展</a:t>
            </a:r>
            <a:endParaRPr kumimoji="0" lang="zh-CN" altLang="en-US" sz="32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endParaRPr>
          </a:p>
        </p:txBody>
      </p:sp>
      <p:sp>
        <p:nvSpPr>
          <p:cNvPr id="56323" name="文本占位符 529410"/>
          <p:cNvSpPr>
            <a:spLocks noGrp="1"/>
          </p:cNvSpPr>
          <p:nvPr>
            <p:custDataLst>
              <p:tags r:id="rId2"/>
            </p:custDataLst>
          </p:nvPr>
        </p:nvSpPr>
        <p:spPr>
          <a:xfrm>
            <a:off x="467043" y="1268730"/>
            <a:ext cx="7772400" cy="4608513"/>
          </a:xfrm>
          <a:prstGeom prst="rect">
            <a:avLst/>
          </a:prstGeom>
          <a:noFill/>
          <a:ln w="9525">
            <a:noFill/>
          </a:ln>
        </p:spPr>
        <p:txBody>
          <a:bodyPr vert="horz" wrap="square" lIns="91440" tIns="45720" rIns="91440" bIns="45720" anchor="t" anchorCtr="0"/>
          <a:lst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lvl="1"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lvl="2"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lvl="3"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lvl="4"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lvl="5" indent="-228600" algn="l"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mn-ea"/>
                <a:cs typeface="+mn-cs"/>
              </a:defRPr>
            </a:lvl9pPr>
          </a:lstStyle>
          <a:p>
            <a:pPr eaLnBrk="1" hangingPunct="1">
              <a:lnSpc>
                <a:spcPct val="120000"/>
              </a:lnSpc>
              <a:buNone/>
            </a:pPr>
            <a:r>
              <a:rPr lang="zh-CN" altLang="en-US" sz="2400" dirty="0">
                <a:latin typeface="楷体_GB2312" pitchFamily="49" charset="-122"/>
                <a:ea typeface="楷体_GB2312" pitchFamily="49" charset="-122"/>
              </a:rPr>
              <a:t>１、</a:t>
            </a:r>
            <a:r>
              <a:rPr lang="zh-CN" altLang="en-US" sz="2400" dirty="0">
                <a:latin typeface="宋体" panose="02010600030101010101" pitchFamily="2" charset="-122"/>
              </a:rPr>
              <a:t>人口与土地资源 </a:t>
            </a:r>
            <a:endParaRPr lang="zh-CN" altLang="en-US" sz="2400" dirty="0">
              <a:latin typeface="宋体" panose="02010600030101010101" pitchFamily="2" charset="-122"/>
            </a:endParaRPr>
          </a:p>
          <a:p>
            <a:pPr eaLnBrk="1" hangingPunct="1">
              <a:lnSpc>
                <a:spcPct val="120000"/>
              </a:lnSpc>
            </a:pPr>
            <a:r>
              <a:rPr lang="zh-CN" altLang="en-US" sz="2400" dirty="0">
                <a:latin typeface="宋体" panose="02010600030101010101" pitchFamily="2" charset="-122"/>
              </a:rPr>
              <a:t>世界人均土地</a:t>
            </a:r>
            <a:r>
              <a:rPr lang="en-US" altLang="zh-CN" sz="2400" dirty="0">
                <a:latin typeface="宋体" panose="02010600030101010101" pitchFamily="2" charset="-122"/>
              </a:rPr>
              <a:t>1.6ha</a:t>
            </a:r>
            <a:r>
              <a:rPr lang="zh-CN" altLang="en-US" sz="2400" dirty="0">
                <a:latin typeface="宋体" panose="02010600030101010101" pitchFamily="2" charset="-122"/>
              </a:rPr>
              <a:t>。分布严重不均：俄罗斯、巴西和美国分别为人均</a:t>
            </a:r>
            <a:r>
              <a:rPr lang="en-US" altLang="zh-CN" sz="2400" dirty="0">
                <a:latin typeface="宋体" panose="02010600030101010101" pitchFamily="2" charset="-122"/>
              </a:rPr>
              <a:t>7ha</a:t>
            </a:r>
            <a:r>
              <a:rPr lang="zh-CN" altLang="en-US" sz="2400" dirty="0">
                <a:latin typeface="宋体" panose="02010600030101010101" pitchFamily="2" charset="-122"/>
              </a:rPr>
              <a:t>、</a:t>
            </a:r>
            <a:r>
              <a:rPr lang="en-US" altLang="zh-CN" sz="2400" dirty="0">
                <a:latin typeface="宋体" panose="02010600030101010101" pitchFamily="2" charset="-122"/>
              </a:rPr>
              <a:t>5ha</a:t>
            </a:r>
            <a:r>
              <a:rPr lang="zh-CN" altLang="en-US" sz="2400" dirty="0">
                <a:latin typeface="宋体" panose="02010600030101010101" pitchFamily="2" charset="-122"/>
              </a:rPr>
              <a:t>、</a:t>
            </a:r>
            <a:r>
              <a:rPr lang="en-US" altLang="zh-CN" sz="2400" dirty="0">
                <a:latin typeface="宋体" panose="02010600030101010101" pitchFamily="2" charset="-122"/>
              </a:rPr>
              <a:t>3ha</a:t>
            </a:r>
            <a:r>
              <a:rPr lang="zh-CN" altLang="en-US" sz="2400" dirty="0">
                <a:latin typeface="宋体" panose="02010600030101010101" pitchFamily="2" charset="-122"/>
              </a:rPr>
              <a:t>，中国只有</a:t>
            </a:r>
            <a:r>
              <a:rPr lang="en-US" altLang="zh-CN" sz="2400" dirty="0">
                <a:latin typeface="宋体" panose="02010600030101010101" pitchFamily="2" charset="-122"/>
              </a:rPr>
              <a:t>0.7ha</a:t>
            </a:r>
            <a:r>
              <a:rPr lang="zh-CN" altLang="en-US" sz="2400" dirty="0">
                <a:latin typeface="宋体" panose="02010600030101010101" pitchFamily="2" charset="-122"/>
              </a:rPr>
              <a:t>，福建省人均</a:t>
            </a:r>
            <a:r>
              <a:rPr lang="en-US" altLang="zh-CN" sz="2400" dirty="0">
                <a:latin typeface="宋体" panose="02010600030101010101" pitchFamily="2" charset="-122"/>
              </a:rPr>
              <a:t>0.377ha</a:t>
            </a:r>
            <a:r>
              <a:rPr lang="zh-CN" altLang="en-US" sz="2400" dirty="0">
                <a:latin typeface="宋体" panose="02010600030101010101" pitchFamily="2" charset="-122"/>
              </a:rPr>
              <a:t>。</a:t>
            </a:r>
            <a:endParaRPr lang="zh-CN" altLang="en-US" sz="2400" dirty="0">
              <a:latin typeface="宋体" panose="02010600030101010101" pitchFamily="2" charset="-122"/>
            </a:endParaRPr>
          </a:p>
          <a:p>
            <a:pPr eaLnBrk="1" hangingPunct="1">
              <a:lnSpc>
                <a:spcPct val="120000"/>
              </a:lnSpc>
            </a:pPr>
            <a:r>
              <a:rPr lang="zh-CN" altLang="en-US" sz="2400" dirty="0">
                <a:latin typeface="宋体" panose="02010600030101010101" pitchFamily="2" charset="-122"/>
              </a:rPr>
              <a:t>世界人均耕地</a:t>
            </a:r>
            <a:r>
              <a:rPr lang="en-US" altLang="zh-CN" sz="2400" dirty="0">
                <a:latin typeface="宋体" panose="02010600030101010101" pitchFamily="2" charset="-122"/>
              </a:rPr>
              <a:t>0.26ha</a:t>
            </a:r>
            <a:r>
              <a:rPr lang="zh-CN" altLang="en-US" sz="2400" dirty="0">
                <a:latin typeface="宋体" panose="02010600030101010101" pitchFamily="2" charset="-122"/>
              </a:rPr>
              <a:t>，中国</a:t>
            </a:r>
            <a:r>
              <a:rPr lang="en-US" altLang="zh-CN" sz="2400" dirty="0">
                <a:latin typeface="宋体" panose="02010600030101010101" pitchFamily="2" charset="-122"/>
              </a:rPr>
              <a:t>0.09ha</a:t>
            </a:r>
            <a:r>
              <a:rPr lang="zh-CN" altLang="en-US" sz="2400" dirty="0">
                <a:latin typeface="宋体" panose="02010600030101010101" pitchFamily="2" charset="-122"/>
              </a:rPr>
              <a:t>，福建</a:t>
            </a:r>
            <a:r>
              <a:rPr lang="en-US" altLang="zh-CN" sz="2400" dirty="0">
                <a:latin typeface="宋体" panose="02010600030101010101" pitchFamily="2" charset="-122"/>
              </a:rPr>
              <a:t>0.042ha</a:t>
            </a:r>
            <a:r>
              <a:rPr lang="zh-CN" altLang="en-US" sz="2400" dirty="0">
                <a:latin typeface="宋体" panose="02010600030101010101" pitchFamily="2" charset="-122"/>
              </a:rPr>
              <a:t>。</a:t>
            </a:r>
            <a:endParaRPr lang="zh-CN" altLang="en-US" sz="2400" dirty="0">
              <a:latin typeface="宋体" panose="02010600030101010101" pitchFamily="2" charset="-122"/>
            </a:endParaRPr>
          </a:p>
          <a:p>
            <a:pPr eaLnBrk="1" hangingPunct="1">
              <a:lnSpc>
                <a:spcPct val="120000"/>
              </a:lnSpc>
            </a:pPr>
            <a:r>
              <a:rPr lang="zh-CN" altLang="en-US" sz="2400" dirty="0">
                <a:latin typeface="宋体" panose="02010600030101010101" pitchFamily="2" charset="-122"/>
              </a:rPr>
              <a:t>世界粮农组织曾以</a:t>
            </a:r>
            <a:r>
              <a:rPr lang="en-US" altLang="zh-CN" sz="2400" dirty="0">
                <a:solidFill>
                  <a:srgbClr val="FF0000"/>
                </a:solidFill>
                <a:latin typeface="宋体" panose="02010600030101010101" pitchFamily="2" charset="-122"/>
              </a:rPr>
              <a:t>0.05ha</a:t>
            </a:r>
            <a:r>
              <a:rPr lang="zh-CN" altLang="en-US" sz="2400" dirty="0">
                <a:latin typeface="宋体" panose="02010600030101010101" pitchFamily="2" charset="-122"/>
              </a:rPr>
              <a:t>为人均耕地警戒线，我国有</a:t>
            </a:r>
            <a:r>
              <a:rPr lang="en-US" altLang="zh-CN" sz="2400" dirty="0">
                <a:solidFill>
                  <a:srgbClr val="FF0000"/>
                </a:solidFill>
                <a:latin typeface="宋体" panose="02010600030101010101" pitchFamily="2" charset="-122"/>
              </a:rPr>
              <a:t>1/3</a:t>
            </a:r>
            <a:r>
              <a:rPr lang="zh-CN" altLang="en-US" sz="2400" dirty="0">
                <a:latin typeface="宋体" panose="02010600030101010101" pitchFamily="2" charset="-122"/>
              </a:rPr>
              <a:t>的市县低于此数。</a:t>
            </a:r>
            <a:endParaRPr lang="zh-CN" altLang="en-US" sz="2400" dirty="0">
              <a:latin typeface="宋体" panose="02010600030101010101" pitchFamily="2" charset="-122"/>
            </a:endParaRPr>
          </a:p>
          <a:p>
            <a:pPr eaLnBrk="1" hangingPunct="1">
              <a:lnSpc>
                <a:spcPct val="120000"/>
              </a:lnSpc>
              <a:buNone/>
            </a:pPr>
            <a:r>
              <a:rPr lang="zh-CN" altLang="en-US" sz="2800" dirty="0"/>
              <a:t>	 </a:t>
            </a:r>
            <a:endParaRPr lang="zh-CN" altLang="en-US" sz="2800" dirty="0"/>
          </a:p>
        </p:txBody>
      </p:sp>
    </p:spTree>
  </p:cSld>
  <p:clrMapOvr>
    <a:masterClrMapping/>
  </p:clrMapOvr>
  <mc:AlternateContent xmlns:mc="http://schemas.openxmlformats.org/markup-compatibility/2006">
    <mc:Choice xmlns:p14="http://schemas.microsoft.com/office/powerpoint/2010/main" Requires="p14">
      <p:transition spd="slow" p14:dur="2500" advClick="0">
        <p:checker/>
      </p:transition>
    </mc:Choice>
    <mc:Fallback>
      <p:transition spd="slow" advClick="0">
        <p:checker/>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图片 51" descr="形状, 圆圈&#10;&#10;描述已自动生成"/>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
        <p:nvSpPr>
          <p:cNvPr id="4" name="文本框 3"/>
          <p:cNvSpPr txBox="1"/>
          <p:nvPr/>
        </p:nvSpPr>
        <p:spPr>
          <a:xfrm>
            <a:off x="251460" y="188595"/>
            <a:ext cx="8713470" cy="713740"/>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2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rPr>
              <a:t>（二）人口与经济</a:t>
            </a:r>
            <a:r>
              <a:rPr kumimoji="0" lang="zh-CN" altLang="en-US" sz="32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rPr>
              <a:t>发展</a:t>
            </a:r>
            <a:endParaRPr kumimoji="0" lang="zh-CN" altLang="en-US" sz="32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endParaRPr>
          </a:p>
        </p:txBody>
      </p:sp>
      <p:sp>
        <p:nvSpPr>
          <p:cNvPr id="57347" name="文本占位符 530434"/>
          <p:cNvSpPr>
            <a:spLocks noGrp="1"/>
          </p:cNvSpPr>
          <p:nvPr>
            <p:custDataLst>
              <p:tags r:id="rId2"/>
            </p:custDataLst>
          </p:nvPr>
        </p:nvSpPr>
        <p:spPr>
          <a:xfrm>
            <a:off x="395288" y="1391920"/>
            <a:ext cx="7772400" cy="4608513"/>
          </a:xfrm>
          <a:prstGeom prst="rect">
            <a:avLst/>
          </a:prstGeom>
          <a:noFill/>
          <a:ln w="9525">
            <a:noFill/>
          </a:ln>
        </p:spPr>
        <p:txBody>
          <a:bodyPr vert="horz" wrap="square" lIns="91440" tIns="45720" rIns="91440" bIns="45720" anchor="t" anchorCtr="0"/>
          <a:lst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lvl="1"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lvl="2"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lvl="3"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lvl="4"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lvl="5" indent="-228600" algn="l"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mn-ea"/>
                <a:cs typeface="+mn-cs"/>
              </a:defRPr>
            </a:lvl9pPr>
          </a:lstStyle>
          <a:p>
            <a:pPr eaLnBrk="1" hangingPunct="1">
              <a:lnSpc>
                <a:spcPct val="120000"/>
              </a:lnSpc>
              <a:buNone/>
            </a:pPr>
            <a:r>
              <a:rPr lang="en-US" altLang="zh-CN" sz="2400" dirty="0">
                <a:latin typeface="楷体_GB2312" pitchFamily="49" charset="-122"/>
                <a:ea typeface="楷体_GB2312" pitchFamily="49" charset="-122"/>
              </a:rPr>
              <a:t>2</a:t>
            </a:r>
            <a:r>
              <a:rPr lang="zh-CN" altLang="en-US" sz="2400" dirty="0">
                <a:latin typeface="楷体_GB2312" pitchFamily="49" charset="-122"/>
                <a:ea typeface="楷体_GB2312" pitchFamily="49" charset="-122"/>
              </a:rPr>
              <a:t>、</a:t>
            </a:r>
            <a:r>
              <a:rPr lang="zh-CN" altLang="en-US" sz="2400" dirty="0">
                <a:latin typeface="宋体" panose="02010600030101010101" pitchFamily="2" charset="-122"/>
              </a:rPr>
              <a:t>人口与水资源 </a:t>
            </a:r>
            <a:endParaRPr lang="zh-CN" altLang="en-US" sz="2400" dirty="0">
              <a:latin typeface="宋体" panose="02010600030101010101" pitchFamily="2" charset="-122"/>
            </a:endParaRPr>
          </a:p>
          <a:p>
            <a:pPr eaLnBrk="1" hangingPunct="1">
              <a:lnSpc>
                <a:spcPct val="120000"/>
              </a:lnSpc>
            </a:pPr>
            <a:r>
              <a:rPr lang="zh-CN" altLang="en-US" sz="2400" dirty="0">
                <a:latin typeface="宋体" panose="02010600030101010101" pitchFamily="2" charset="-122"/>
              </a:rPr>
              <a:t>世界水资源总量为</a:t>
            </a:r>
            <a:r>
              <a:rPr lang="en-US" altLang="zh-CN" sz="2400" dirty="0">
                <a:latin typeface="宋体" panose="02010600030101010101" pitchFamily="2" charset="-122"/>
              </a:rPr>
              <a:t>4.7</a:t>
            </a:r>
            <a:r>
              <a:rPr lang="zh-CN" altLang="en-US" sz="2400" dirty="0">
                <a:latin typeface="宋体" panose="02010600030101010101" pitchFamily="2" charset="-122"/>
              </a:rPr>
              <a:t>万</a:t>
            </a:r>
            <a:r>
              <a:rPr lang="en-US" altLang="zh-CN" sz="2400" dirty="0">
                <a:latin typeface="宋体" panose="02010600030101010101" pitchFamily="2" charset="-122"/>
              </a:rPr>
              <a:t>km</a:t>
            </a:r>
            <a:r>
              <a:rPr lang="en-US" altLang="zh-CN" sz="2400" baseline="30000" dirty="0">
                <a:latin typeface="宋体" panose="02010600030101010101" pitchFamily="2" charset="-122"/>
              </a:rPr>
              <a:t>3</a:t>
            </a:r>
            <a:r>
              <a:rPr lang="zh-CN" altLang="en-US" sz="2400" dirty="0">
                <a:latin typeface="宋体" panose="02010600030101010101" pitchFamily="2" charset="-122"/>
              </a:rPr>
              <a:t>，人均用水量为</a:t>
            </a:r>
            <a:r>
              <a:rPr lang="en-US" altLang="zh-CN" sz="2400" dirty="0">
                <a:latin typeface="宋体" panose="02010600030101010101" pitchFamily="2" charset="-122"/>
              </a:rPr>
              <a:t>800m</a:t>
            </a:r>
            <a:r>
              <a:rPr lang="en-US" altLang="zh-CN" sz="2400" baseline="30000" dirty="0">
                <a:latin typeface="宋体" panose="02010600030101010101" pitchFamily="2" charset="-122"/>
              </a:rPr>
              <a:t>3</a:t>
            </a:r>
            <a:r>
              <a:rPr lang="zh-CN" altLang="en-US" sz="2400" dirty="0">
                <a:latin typeface="宋体" panose="02010600030101010101" pitchFamily="2" charset="-122"/>
              </a:rPr>
              <a:t>，总用水量</a:t>
            </a:r>
            <a:r>
              <a:rPr lang="en-US" altLang="zh-CN" sz="2400" dirty="0">
                <a:latin typeface="宋体" panose="02010600030101010101" pitchFamily="2" charset="-122"/>
              </a:rPr>
              <a:t>5000km</a:t>
            </a:r>
            <a:r>
              <a:rPr lang="en-US" altLang="zh-CN" sz="2400" baseline="30000" dirty="0">
                <a:latin typeface="宋体" panose="02010600030101010101" pitchFamily="2" charset="-122"/>
              </a:rPr>
              <a:t>3</a:t>
            </a:r>
            <a:r>
              <a:rPr lang="zh-CN" altLang="en-US" sz="2400" dirty="0">
                <a:latin typeface="宋体" panose="02010600030101010101" pitchFamily="2" charset="-122"/>
              </a:rPr>
              <a:t>。</a:t>
            </a:r>
            <a:endParaRPr lang="zh-CN" altLang="en-US" sz="2400" dirty="0">
              <a:latin typeface="宋体" panose="02010600030101010101" pitchFamily="2" charset="-122"/>
            </a:endParaRPr>
          </a:p>
          <a:p>
            <a:pPr eaLnBrk="1" hangingPunct="1">
              <a:lnSpc>
                <a:spcPct val="120000"/>
              </a:lnSpc>
            </a:pPr>
            <a:r>
              <a:rPr lang="zh-CN" altLang="en-US" sz="2400" dirty="0">
                <a:latin typeface="宋体" panose="02010600030101010101" pitchFamily="2" charset="-122"/>
              </a:rPr>
              <a:t>中国水资源总量为</a:t>
            </a:r>
            <a:r>
              <a:rPr lang="en-US" altLang="zh-CN" sz="2400" dirty="0">
                <a:latin typeface="宋体" panose="02010600030101010101" pitchFamily="2" charset="-122"/>
              </a:rPr>
              <a:t>2.8</a:t>
            </a:r>
            <a:r>
              <a:rPr lang="zh-CN" altLang="en-US" sz="2400" dirty="0">
                <a:latin typeface="宋体" panose="02010600030101010101" pitchFamily="2" charset="-122"/>
              </a:rPr>
              <a:t>万亿</a:t>
            </a:r>
            <a:r>
              <a:rPr lang="en-US" altLang="zh-CN" sz="2400" dirty="0">
                <a:latin typeface="宋体" panose="02010600030101010101" pitchFamily="2" charset="-122"/>
              </a:rPr>
              <a:t>m</a:t>
            </a:r>
            <a:r>
              <a:rPr lang="en-US" altLang="zh-CN" sz="2400" baseline="30000" dirty="0">
                <a:latin typeface="宋体" panose="02010600030101010101" pitchFamily="2" charset="-122"/>
              </a:rPr>
              <a:t>3</a:t>
            </a:r>
            <a:r>
              <a:rPr lang="zh-CN" altLang="en-US" sz="2400" dirty="0">
                <a:latin typeface="宋体" panose="02010600030101010101" pitchFamily="2" charset="-122"/>
              </a:rPr>
              <a:t>，实际可用</a:t>
            </a:r>
            <a:r>
              <a:rPr lang="en-US" altLang="zh-CN" sz="2400" dirty="0">
                <a:solidFill>
                  <a:srgbClr val="FF0000"/>
                </a:solidFill>
                <a:latin typeface="宋体" panose="02010600030101010101" pitchFamily="2" charset="-122"/>
              </a:rPr>
              <a:t>8000-9000</a:t>
            </a:r>
            <a:r>
              <a:rPr lang="zh-CN" altLang="en-US" sz="2400" dirty="0">
                <a:solidFill>
                  <a:srgbClr val="FF0000"/>
                </a:solidFill>
                <a:latin typeface="宋体" panose="02010600030101010101" pitchFamily="2" charset="-122"/>
              </a:rPr>
              <a:t>亿</a:t>
            </a:r>
            <a:r>
              <a:rPr lang="en-US" altLang="zh-CN" sz="2400" dirty="0">
                <a:solidFill>
                  <a:srgbClr val="FF0000"/>
                </a:solidFill>
                <a:latin typeface="宋体" panose="02010600030101010101" pitchFamily="2" charset="-122"/>
              </a:rPr>
              <a:t>m</a:t>
            </a:r>
            <a:r>
              <a:rPr lang="en-US" altLang="zh-CN" sz="2400" baseline="30000" dirty="0">
                <a:solidFill>
                  <a:srgbClr val="FF0000"/>
                </a:solidFill>
                <a:latin typeface="宋体" panose="02010600030101010101" pitchFamily="2" charset="-122"/>
              </a:rPr>
              <a:t>3</a:t>
            </a:r>
            <a:r>
              <a:rPr lang="zh-CN" altLang="en-US" sz="2400" dirty="0">
                <a:latin typeface="宋体" panose="02010600030101010101" pitchFamily="2" charset="-122"/>
              </a:rPr>
              <a:t>目前估算用水量</a:t>
            </a:r>
            <a:r>
              <a:rPr lang="en-US" altLang="zh-CN" sz="2400" dirty="0">
                <a:latin typeface="宋体" panose="02010600030101010101" pitchFamily="2" charset="-122"/>
              </a:rPr>
              <a:t>7000-8000</a:t>
            </a:r>
            <a:r>
              <a:rPr lang="zh-CN" altLang="en-US" sz="2400" dirty="0">
                <a:latin typeface="宋体" panose="02010600030101010101" pitchFamily="2" charset="-122"/>
              </a:rPr>
              <a:t>亿</a:t>
            </a:r>
            <a:r>
              <a:rPr lang="en-US" altLang="zh-CN" sz="2400" dirty="0">
                <a:latin typeface="宋体" panose="02010600030101010101" pitchFamily="2" charset="-122"/>
              </a:rPr>
              <a:t>m</a:t>
            </a:r>
            <a:r>
              <a:rPr lang="en-US" altLang="zh-CN" sz="2400" baseline="30000" dirty="0">
                <a:latin typeface="宋体" panose="02010600030101010101" pitchFamily="2" charset="-122"/>
              </a:rPr>
              <a:t>3 </a:t>
            </a:r>
            <a:r>
              <a:rPr lang="zh-CN" altLang="en-US" sz="2400" dirty="0">
                <a:latin typeface="宋体" panose="02010600030101010101" pitchFamily="2" charset="-122"/>
              </a:rPr>
              <a:t>。 </a:t>
            </a:r>
            <a:endParaRPr lang="zh-CN" altLang="en-US" sz="2400" dirty="0">
              <a:latin typeface="宋体" panose="02010600030101010101" pitchFamily="2" charset="-122"/>
            </a:endParaRPr>
          </a:p>
          <a:p>
            <a:pPr eaLnBrk="1" hangingPunct="1">
              <a:lnSpc>
                <a:spcPct val="120000"/>
              </a:lnSpc>
            </a:pPr>
            <a:r>
              <a:rPr lang="zh-CN" altLang="en-US" sz="2400" dirty="0">
                <a:latin typeface="宋体" panose="02010600030101010101" pitchFamily="2" charset="-122"/>
              </a:rPr>
              <a:t>福建水资源量为</a:t>
            </a:r>
            <a:r>
              <a:rPr lang="en-US" altLang="zh-CN" sz="2400" dirty="0">
                <a:latin typeface="宋体" panose="02010600030101010101" pitchFamily="2" charset="-122"/>
              </a:rPr>
              <a:t>1168.7</a:t>
            </a:r>
            <a:r>
              <a:rPr lang="zh-CN" altLang="en-US" sz="2400" dirty="0">
                <a:latin typeface="宋体" panose="02010600030101010101" pitchFamily="2" charset="-122"/>
              </a:rPr>
              <a:t>亿</a:t>
            </a:r>
            <a:r>
              <a:rPr lang="en-US" altLang="zh-CN" sz="2400" dirty="0">
                <a:latin typeface="宋体" panose="02010600030101010101" pitchFamily="2" charset="-122"/>
              </a:rPr>
              <a:t>m</a:t>
            </a:r>
            <a:r>
              <a:rPr lang="en-US" altLang="zh-CN" sz="2400" baseline="30000" dirty="0">
                <a:latin typeface="宋体" panose="02010600030101010101" pitchFamily="2" charset="-122"/>
              </a:rPr>
              <a:t>3</a:t>
            </a:r>
            <a:r>
              <a:rPr lang="zh-CN" altLang="en-US" sz="2400" dirty="0">
                <a:latin typeface="宋体" panose="02010600030101010101" pitchFamily="2" charset="-122"/>
              </a:rPr>
              <a:t>，用水量</a:t>
            </a:r>
            <a:r>
              <a:rPr lang="en-US" altLang="zh-CN" sz="2400" dirty="0">
                <a:latin typeface="宋体" panose="02010600030101010101" pitchFamily="2" charset="-122"/>
              </a:rPr>
              <a:t>175</a:t>
            </a:r>
            <a:r>
              <a:rPr lang="zh-CN" altLang="en-US" sz="2400" dirty="0">
                <a:latin typeface="宋体" panose="02010600030101010101" pitchFamily="2" charset="-122"/>
              </a:rPr>
              <a:t>亿</a:t>
            </a:r>
            <a:r>
              <a:rPr lang="en-US" altLang="zh-CN" sz="2400" dirty="0">
                <a:latin typeface="宋体" panose="02010600030101010101" pitchFamily="2" charset="-122"/>
              </a:rPr>
              <a:t>m</a:t>
            </a:r>
            <a:r>
              <a:rPr lang="en-US" altLang="zh-CN" sz="2400" baseline="30000" dirty="0">
                <a:latin typeface="宋体" panose="02010600030101010101" pitchFamily="2" charset="-122"/>
              </a:rPr>
              <a:t>3</a:t>
            </a:r>
            <a:r>
              <a:rPr lang="zh-CN" altLang="en-US" sz="2400" dirty="0">
                <a:latin typeface="宋体" panose="02010600030101010101" pitchFamily="2" charset="-122"/>
              </a:rPr>
              <a:t>。</a:t>
            </a:r>
            <a:endParaRPr lang="zh-CN" altLang="en-US" sz="2400" dirty="0">
              <a:latin typeface="宋体" panose="02010600030101010101" pitchFamily="2" charset="-122"/>
            </a:endParaRPr>
          </a:p>
          <a:p>
            <a:pPr eaLnBrk="1" hangingPunct="1">
              <a:lnSpc>
                <a:spcPct val="120000"/>
              </a:lnSpc>
            </a:pPr>
            <a:r>
              <a:rPr lang="zh-CN" altLang="en-US" sz="2400" dirty="0">
                <a:latin typeface="宋体" panose="02010600030101010101" pitchFamily="2" charset="-122"/>
              </a:rPr>
              <a:t>著名的人口研究组织“国际人口行动”</a:t>
            </a:r>
            <a:r>
              <a:rPr lang="en-US" altLang="zh-CN" sz="2400" dirty="0">
                <a:latin typeface="宋体" panose="02010600030101010101" pitchFamily="2" charset="-122"/>
              </a:rPr>
              <a:t>(</a:t>
            </a:r>
            <a:r>
              <a:rPr lang="zh-CN" altLang="en-US" sz="2400" dirty="0">
                <a:latin typeface="宋体" panose="02010600030101010101" pitchFamily="2" charset="-122"/>
              </a:rPr>
              <a:t>设在华盛顿</a:t>
            </a:r>
            <a:r>
              <a:rPr lang="en-US" altLang="zh-CN" sz="2400" dirty="0">
                <a:latin typeface="宋体" panose="02010600030101010101" pitchFamily="2" charset="-122"/>
              </a:rPr>
              <a:t>)</a:t>
            </a:r>
            <a:r>
              <a:rPr lang="zh-CN" altLang="en-US" sz="2400" dirty="0">
                <a:latin typeface="宋体" panose="02010600030101010101" pitchFamily="2" charset="-122"/>
              </a:rPr>
              <a:t>确定人均</a:t>
            </a:r>
            <a:r>
              <a:rPr lang="en-US" altLang="zh-CN" sz="2400" dirty="0">
                <a:solidFill>
                  <a:srgbClr val="FF0000"/>
                </a:solidFill>
                <a:latin typeface="宋体" panose="02010600030101010101" pitchFamily="2" charset="-122"/>
              </a:rPr>
              <a:t>1000m</a:t>
            </a:r>
            <a:r>
              <a:rPr lang="en-US" altLang="zh-CN" sz="2400" baseline="30000" dirty="0">
                <a:solidFill>
                  <a:srgbClr val="FF0000"/>
                </a:solidFill>
                <a:latin typeface="宋体" panose="02010600030101010101" pitchFamily="2" charset="-122"/>
              </a:rPr>
              <a:t>3</a:t>
            </a:r>
            <a:r>
              <a:rPr lang="zh-CN" altLang="en-US" sz="2400" dirty="0">
                <a:latin typeface="宋体" panose="02010600030101010101" pitchFamily="2" charset="-122"/>
              </a:rPr>
              <a:t>为水资源临界线。</a:t>
            </a:r>
            <a:endParaRPr lang="zh-CN" altLang="en-US" sz="2400" dirty="0">
              <a:latin typeface="宋体" panose="02010600030101010101" pitchFamily="2" charset="-122"/>
            </a:endParaRPr>
          </a:p>
          <a:p>
            <a:pPr eaLnBrk="1" hangingPunct="1">
              <a:lnSpc>
                <a:spcPct val="120000"/>
              </a:lnSpc>
              <a:buNone/>
            </a:pPr>
            <a:r>
              <a:rPr lang="zh-CN" altLang="en-US" sz="2800" dirty="0"/>
              <a:t>	 </a:t>
            </a:r>
            <a:endParaRPr lang="zh-CN" altLang="en-US" sz="2800" dirty="0"/>
          </a:p>
        </p:txBody>
      </p:sp>
    </p:spTree>
  </p:cSld>
  <p:clrMapOvr>
    <a:masterClrMapping/>
  </p:clrMapOvr>
  <mc:AlternateContent xmlns:mc="http://schemas.openxmlformats.org/markup-compatibility/2006">
    <mc:Choice xmlns:p14="http://schemas.microsoft.com/office/powerpoint/2010/main" Requires="p14">
      <p:transition spd="slow" p14:dur="2500" advClick="0">
        <p:checker/>
      </p:transition>
    </mc:Choice>
    <mc:Fallback>
      <p:transition spd="slow" advClick="0">
        <p:checker/>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图片 51" descr="形状, 圆圈&#10;&#10;描述已自动生成"/>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
        <p:nvSpPr>
          <p:cNvPr id="4" name="文本框 3"/>
          <p:cNvSpPr txBox="1"/>
          <p:nvPr/>
        </p:nvSpPr>
        <p:spPr>
          <a:xfrm>
            <a:off x="251460" y="188595"/>
            <a:ext cx="8713470" cy="713740"/>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2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rPr>
              <a:t>（二）人口与经济</a:t>
            </a:r>
            <a:r>
              <a:rPr kumimoji="0" lang="zh-CN" altLang="en-US" sz="32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rPr>
              <a:t>发展</a:t>
            </a:r>
            <a:endParaRPr kumimoji="0" lang="zh-CN" altLang="en-US" sz="32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endParaRPr>
          </a:p>
        </p:txBody>
      </p:sp>
      <p:sp>
        <p:nvSpPr>
          <p:cNvPr id="58371" name="文本占位符 531458"/>
          <p:cNvSpPr>
            <a:spLocks noGrp="1"/>
          </p:cNvSpPr>
          <p:nvPr>
            <p:custDataLst>
              <p:tags r:id="rId2"/>
            </p:custDataLst>
          </p:nvPr>
        </p:nvSpPr>
        <p:spPr>
          <a:xfrm>
            <a:off x="467360" y="1196340"/>
            <a:ext cx="7772400" cy="5255895"/>
          </a:xfrm>
          <a:prstGeom prst="rect">
            <a:avLst/>
          </a:prstGeom>
          <a:noFill/>
          <a:ln w="9525">
            <a:noFill/>
          </a:ln>
        </p:spPr>
        <p:txBody>
          <a:bodyPr vert="horz" wrap="square" lIns="91440" tIns="45720" rIns="91440" bIns="45720" anchor="t" anchorCtr="0"/>
          <a:lst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lvl="1"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lvl="2"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lvl="3"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lvl="4"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lvl="5" indent="-228600" algn="l"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mn-ea"/>
                <a:cs typeface="+mn-cs"/>
              </a:defRPr>
            </a:lvl9pPr>
          </a:lstStyle>
          <a:p>
            <a:pPr eaLnBrk="1" hangingPunct="1">
              <a:lnSpc>
                <a:spcPct val="120000"/>
              </a:lnSpc>
              <a:buNone/>
            </a:pPr>
            <a:r>
              <a:rPr lang="en-US" altLang="zh-CN" sz="2400" dirty="0">
                <a:latin typeface="楷体_GB2312" pitchFamily="49" charset="-122"/>
                <a:ea typeface="楷体_GB2312" pitchFamily="49" charset="-122"/>
              </a:rPr>
              <a:t>3</a:t>
            </a:r>
            <a:r>
              <a:rPr lang="zh-CN" altLang="en-US" sz="2400" dirty="0">
                <a:latin typeface="楷体_GB2312" pitchFamily="49" charset="-122"/>
                <a:ea typeface="楷体_GB2312" pitchFamily="49" charset="-122"/>
              </a:rPr>
              <a:t>、</a:t>
            </a:r>
            <a:r>
              <a:rPr lang="zh-CN" altLang="en-US" sz="2400" dirty="0">
                <a:latin typeface="宋体" panose="02010600030101010101" pitchFamily="2" charset="-122"/>
              </a:rPr>
              <a:t>人口与森林资源 </a:t>
            </a:r>
            <a:endParaRPr lang="zh-CN" altLang="en-US" sz="2400" dirty="0">
              <a:latin typeface="宋体" panose="02010600030101010101" pitchFamily="2" charset="-122"/>
            </a:endParaRPr>
          </a:p>
          <a:p>
            <a:pPr eaLnBrk="1" hangingPunct="1">
              <a:lnSpc>
                <a:spcPct val="120000"/>
              </a:lnSpc>
              <a:buClr>
                <a:srgbClr val="FF0000"/>
              </a:buClr>
              <a:buSzPct val="80000"/>
            </a:pPr>
            <a:r>
              <a:rPr lang="zh-CN" altLang="en-US" sz="2000" dirty="0"/>
              <a:t>森林面积远古时代</a:t>
            </a:r>
            <a:r>
              <a:rPr lang="en-US" altLang="zh-CN" sz="2000" dirty="0"/>
              <a:t>60</a:t>
            </a:r>
            <a:r>
              <a:rPr lang="zh-CN" altLang="en-US" sz="2000" dirty="0"/>
              <a:t>亿</a:t>
            </a:r>
            <a:r>
              <a:rPr lang="en-US" altLang="zh-CN" sz="2000" dirty="0"/>
              <a:t>ha</a:t>
            </a:r>
            <a:r>
              <a:rPr lang="en-US" altLang="zh-CN" sz="2000" dirty="0">
                <a:latin typeface="Times New Roman" panose="02020603050405020304" pitchFamily="18" charset="0"/>
              </a:rPr>
              <a:t>——</a:t>
            </a:r>
            <a:r>
              <a:rPr lang="en-US" altLang="zh-CN" sz="2000" dirty="0"/>
              <a:t>1862</a:t>
            </a:r>
            <a:r>
              <a:rPr lang="zh-CN" altLang="en-US" sz="2000" dirty="0"/>
              <a:t>年</a:t>
            </a:r>
            <a:r>
              <a:rPr lang="en-US" altLang="zh-CN" sz="2000" dirty="0"/>
              <a:t>55</a:t>
            </a:r>
            <a:r>
              <a:rPr lang="zh-CN" altLang="en-US" sz="2000" dirty="0"/>
              <a:t>亿</a:t>
            </a:r>
            <a:r>
              <a:rPr lang="en-US" altLang="zh-CN" sz="2000" dirty="0"/>
              <a:t>ha</a:t>
            </a:r>
            <a:r>
              <a:rPr lang="en-US" altLang="zh-CN" sz="2000" dirty="0">
                <a:latin typeface="Times New Roman" panose="02020603050405020304" pitchFamily="18" charset="0"/>
              </a:rPr>
              <a:t>——</a:t>
            </a:r>
            <a:r>
              <a:rPr lang="en-US" altLang="zh-CN" sz="2000" dirty="0"/>
              <a:t>1958</a:t>
            </a:r>
            <a:r>
              <a:rPr lang="zh-CN" altLang="en-US" sz="2000" dirty="0"/>
              <a:t>年</a:t>
            </a:r>
            <a:r>
              <a:rPr lang="en-US" altLang="zh-CN" sz="2000" dirty="0"/>
              <a:t>37</a:t>
            </a:r>
            <a:r>
              <a:rPr lang="zh-CN" altLang="en-US" sz="2000" dirty="0"/>
              <a:t>亿</a:t>
            </a:r>
            <a:r>
              <a:rPr lang="en-US" altLang="zh-CN" sz="2000" dirty="0"/>
              <a:t>ha</a:t>
            </a:r>
            <a:r>
              <a:rPr lang="en-US" altLang="zh-CN" sz="2000" dirty="0">
                <a:latin typeface="Times New Roman" panose="02020603050405020304" pitchFamily="18" charset="0"/>
              </a:rPr>
              <a:t>——</a:t>
            </a:r>
            <a:r>
              <a:rPr lang="zh-CN" altLang="en-US" sz="2000" dirty="0"/>
              <a:t>目前不足</a:t>
            </a:r>
            <a:r>
              <a:rPr lang="en-US" altLang="zh-CN" sz="2000" dirty="0"/>
              <a:t>28</a:t>
            </a:r>
            <a:r>
              <a:rPr lang="zh-CN" altLang="en-US" sz="2000" dirty="0"/>
              <a:t>亿</a:t>
            </a:r>
            <a:r>
              <a:rPr lang="en-US" altLang="zh-CN" sz="2000" dirty="0"/>
              <a:t>ha</a:t>
            </a:r>
            <a:r>
              <a:rPr lang="zh-CN" altLang="en-US" sz="2000" dirty="0"/>
              <a:t>，按人口平均现在仅为</a:t>
            </a:r>
            <a:r>
              <a:rPr lang="en-US" altLang="zh-CN" sz="2000" dirty="0"/>
              <a:t>19</a:t>
            </a:r>
            <a:r>
              <a:rPr lang="zh-CN" altLang="en-US" sz="2000" dirty="0"/>
              <a:t>世纪中叶的</a:t>
            </a:r>
            <a:r>
              <a:rPr lang="en-US" altLang="zh-CN" sz="2000" dirty="0"/>
              <a:t>1</a:t>
            </a:r>
            <a:r>
              <a:rPr lang="zh-CN" altLang="en-US" sz="2000" dirty="0"/>
              <a:t>／</a:t>
            </a:r>
            <a:r>
              <a:rPr lang="en-US" altLang="zh-CN" sz="2000" dirty="0"/>
              <a:t>10</a:t>
            </a:r>
            <a:r>
              <a:rPr lang="zh-CN" altLang="en-US" sz="2000" dirty="0"/>
              <a:t>。</a:t>
            </a:r>
            <a:endParaRPr lang="zh-CN" altLang="en-US" sz="2000" dirty="0"/>
          </a:p>
          <a:p>
            <a:pPr eaLnBrk="1" hangingPunct="1">
              <a:lnSpc>
                <a:spcPct val="120000"/>
              </a:lnSpc>
              <a:buClr>
                <a:srgbClr val="FF0000"/>
              </a:buClr>
              <a:buSzPct val="80000"/>
            </a:pPr>
            <a:r>
              <a:rPr lang="zh-CN" altLang="en-US" sz="2000" dirty="0"/>
              <a:t>森林的锐减在现阶段主要发生于热带地区，</a:t>
            </a:r>
            <a:r>
              <a:rPr lang="en-US" altLang="zh-CN" sz="2000" dirty="0"/>
              <a:t>80</a:t>
            </a:r>
            <a:r>
              <a:rPr lang="zh-CN" altLang="en-US" sz="2000" dirty="0"/>
              <a:t>年代初每年大约减少</a:t>
            </a:r>
            <a:r>
              <a:rPr lang="en-US" altLang="zh-CN" sz="2000" dirty="0"/>
              <a:t>1140</a:t>
            </a:r>
            <a:r>
              <a:rPr lang="zh-CN" altLang="en-US" sz="2000" dirty="0"/>
              <a:t>万</a:t>
            </a:r>
            <a:r>
              <a:rPr lang="en-US" altLang="zh-CN" sz="2000" dirty="0"/>
              <a:t>ha</a:t>
            </a:r>
            <a:r>
              <a:rPr lang="zh-CN" altLang="en-US" sz="2000" dirty="0"/>
              <a:t>，</a:t>
            </a:r>
            <a:r>
              <a:rPr lang="en-US" altLang="zh-CN" sz="2000" dirty="0"/>
              <a:t>90</a:t>
            </a:r>
            <a:r>
              <a:rPr lang="zh-CN" altLang="en-US" sz="2000" dirty="0"/>
              <a:t>年代初每年减少达</a:t>
            </a:r>
            <a:r>
              <a:rPr lang="en-US" altLang="zh-CN" sz="2000" dirty="0"/>
              <a:t>1700</a:t>
            </a:r>
            <a:r>
              <a:rPr lang="en-US" altLang="zh-CN" sz="2000" dirty="0">
                <a:latin typeface="Times New Roman" panose="02020603050405020304" pitchFamily="18" charset="0"/>
              </a:rPr>
              <a:t>—</a:t>
            </a:r>
            <a:r>
              <a:rPr lang="en-US" altLang="zh-CN" sz="2000" dirty="0"/>
              <a:t>2000</a:t>
            </a:r>
            <a:r>
              <a:rPr lang="zh-CN" altLang="en-US" sz="2000" dirty="0"/>
              <a:t>万</a:t>
            </a:r>
            <a:r>
              <a:rPr lang="en-US" altLang="zh-CN" sz="2000" dirty="0"/>
              <a:t>ha</a:t>
            </a:r>
            <a:r>
              <a:rPr lang="zh-CN" altLang="en-US" sz="2000" dirty="0"/>
              <a:t>，热带雨林是地球的“绿肺”。</a:t>
            </a:r>
            <a:endParaRPr lang="zh-CN" altLang="en-US" sz="2000" dirty="0"/>
          </a:p>
          <a:p>
            <a:pPr eaLnBrk="1" hangingPunct="1">
              <a:lnSpc>
                <a:spcPct val="120000"/>
              </a:lnSpc>
              <a:buClr>
                <a:srgbClr val="FF0000"/>
              </a:buClr>
              <a:buSzPct val="80000"/>
            </a:pPr>
            <a:r>
              <a:rPr lang="zh-CN" altLang="en-US" sz="2000" dirty="0"/>
              <a:t>森林破坏的主要原因是一方面是人口激增必然需要扩大生存空间，包括开辟农田牧场、修建房屋、道路、水库等；  另一方面是</a:t>
            </a:r>
            <a:r>
              <a:rPr lang="en-US" altLang="zh-CN" sz="2000" dirty="0"/>
              <a:t>20</a:t>
            </a:r>
            <a:r>
              <a:rPr lang="zh-CN" altLang="en-US" sz="2000" dirty="0"/>
              <a:t>多亿人依赖木材为基本能源。</a:t>
            </a:r>
            <a:endParaRPr lang="zh-CN" altLang="en-US" sz="2000" dirty="0"/>
          </a:p>
          <a:p>
            <a:pPr eaLnBrk="1" hangingPunct="1">
              <a:lnSpc>
                <a:spcPct val="120000"/>
              </a:lnSpc>
              <a:buClr>
                <a:srgbClr val="FF0000"/>
              </a:buClr>
              <a:buSzPct val="80000"/>
            </a:pPr>
            <a:r>
              <a:rPr lang="zh-CN" altLang="en-US" sz="2000" dirty="0"/>
              <a:t>中国在世界上也是一个突出的少林国家，人均木材蓄积量仅为世界平均数的</a:t>
            </a:r>
            <a:r>
              <a:rPr lang="en-US" altLang="zh-CN" sz="2000" dirty="0">
                <a:solidFill>
                  <a:srgbClr val="FF0000"/>
                </a:solidFill>
              </a:rPr>
              <a:t>1</a:t>
            </a:r>
            <a:r>
              <a:rPr lang="zh-CN" altLang="en-US" sz="2000" dirty="0">
                <a:solidFill>
                  <a:srgbClr val="FF0000"/>
                </a:solidFill>
              </a:rPr>
              <a:t>／</a:t>
            </a:r>
            <a:r>
              <a:rPr lang="en-US" altLang="zh-CN" sz="2000" dirty="0">
                <a:solidFill>
                  <a:srgbClr val="FF0000"/>
                </a:solidFill>
              </a:rPr>
              <a:t>9</a:t>
            </a:r>
            <a:r>
              <a:rPr lang="zh-CN" altLang="en-US" sz="2000" dirty="0"/>
              <a:t>，这对实现可持续发展非常不利，也是导致灾害频繁的重要原因。	</a:t>
            </a:r>
            <a:endParaRPr lang="zh-CN" altLang="en-US" sz="2400" dirty="0">
              <a:latin typeface="宋体" panose="02010600030101010101" pitchFamily="2" charset="-122"/>
            </a:endParaRPr>
          </a:p>
          <a:p>
            <a:pPr eaLnBrk="1" hangingPunct="1">
              <a:lnSpc>
                <a:spcPct val="120000"/>
              </a:lnSpc>
              <a:buNone/>
            </a:pPr>
            <a:r>
              <a:rPr lang="zh-CN" altLang="en-US" sz="2800" dirty="0"/>
              <a:t>	 </a:t>
            </a:r>
            <a:endParaRPr lang="zh-CN" altLang="en-US" sz="2800" dirty="0"/>
          </a:p>
        </p:txBody>
      </p:sp>
    </p:spTree>
  </p:cSld>
  <p:clrMapOvr>
    <a:masterClrMapping/>
  </p:clrMapOvr>
  <mc:AlternateContent xmlns:mc="http://schemas.openxmlformats.org/markup-compatibility/2006">
    <mc:Choice xmlns:p14="http://schemas.microsoft.com/office/powerpoint/2010/main" Requires="p14">
      <p:transition spd="slow" p14:dur="2500" advClick="0">
        <p:checker/>
      </p:transition>
    </mc:Choice>
    <mc:Fallback>
      <p:transition spd="slow" advClick="0">
        <p:checker/>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图片 51" descr="形状, 圆圈&#10;&#10;描述已自动生成"/>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
        <p:nvSpPr>
          <p:cNvPr id="4" name="文本框 3"/>
          <p:cNvSpPr txBox="1"/>
          <p:nvPr/>
        </p:nvSpPr>
        <p:spPr>
          <a:xfrm>
            <a:off x="251460" y="188595"/>
            <a:ext cx="8713470" cy="713740"/>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2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rPr>
              <a:t>（二）人口与经济</a:t>
            </a:r>
            <a:r>
              <a:rPr kumimoji="0" lang="zh-CN" altLang="en-US" sz="32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rPr>
              <a:t>发展</a:t>
            </a:r>
            <a:endParaRPr kumimoji="0" lang="zh-CN" altLang="en-US" sz="32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endParaRPr>
          </a:p>
        </p:txBody>
      </p:sp>
      <p:sp>
        <p:nvSpPr>
          <p:cNvPr id="59395" name="文本占位符 532482"/>
          <p:cNvSpPr>
            <a:spLocks noGrp="1"/>
          </p:cNvSpPr>
          <p:nvPr>
            <p:custDataLst>
              <p:tags r:id="rId2"/>
            </p:custDataLst>
          </p:nvPr>
        </p:nvSpPr>
        <p:spPr>
          <a:xfrm>
            <a:off x="323215" y="1391920"/>
            <a:ext cx="8650605" cy="5415915"/>
          </a:xfrm>
          <a:prstGeom prst="rect">
            <a:avLst/>
          </a:prstGeom>
          <a:noFill/>
          <a:ln w="9525">
            <a:noFill/>
          </a:ln>
        </p:spPr>
        <p:txBody>
          <a:bodyPr vert="horz" wrap="square" lIns="91440" tIns="45720" rIns="91440" bIns="45720" anchor="t" anchorCtr="0"/>
          <a:lst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lvl="1"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lvl="2"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lvl="3"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lvl="4"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lvl="5" indent="-228600" algn="l"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mn-ea"/>
                <a:cs typeface="+mn-cs"/>
              </a:defRPr>
            </a:lvl9pPr>
          </a:lstStyle>
          <a:p>
            <a:pPr eaLnBrk="1" hangingPunct="1">
              <a:lnSpc>
                <a:spcPct val="110000"/>
              </a:lnSpc>
              <a:buNone/>
            </a:pPr>
            <a:r>
              <a:rPr lang="en-US" altLang="zh-CN" sz="2800" dirty="0">
                <a:latin typeface="楷体_GB2312" pitchFamily="49" charset="-122"/>
                <a:ea typeface="楷体_GB2312" pitchFamily="49" charset="-122"/>
              </a:rPr>
              <a:t>4</a:t>
            </a:r>
            <a:r>
              <a:rPr lang="zh-CN" altLang="en-US" sz="2800" dirty="0">
                <a:latin typeface="楷体_GB2312" pitchFamily="49" charset="-122"/>
                <a:ea typeface="楷体_GB2312" pitchFamily="49" charset="-122"/>
              </a:rPr>
              <a:t>、</a:t>
            </a:r>
            <a:r>
              <a:rPr lang="zh-CN" altLang="en-US" sz="2800" dirty="0">
                <a:latin typeface="宋体" panose="02010600030101010101" pitchFamily="2" charset="-122"/>
              </a:rPr>
              <a:t>人口与能源 </a:t>
            </a:r>
            <a:endParaRPr lang="zh-CN" altLang="en-US" sz="2800" dirty="0">
              <a:latin typeface="宋体" panose="02010600030101010101" pitchFamily="2" charset="-122"/>
            </a:endParaRPr>
          </a:p>
          <a:p>
            <a:pPr eaLnBrk="1" hangingPunct="1">
              <a:lnSpc>
                <a:spcPct val="110000"/>
              </a:lnSpc>
              <a:buClr>
                <a:srgbClr val="FF0000"/>
              </a:buClr>
              <a:buSzPct val="80000"/>
            </a:pPr>
            <a:r>
              <a:rPr lang="zh-CN" altLang="en-US" sz="2400" dirty="0"/>
              <a:t>能源消费增长明显加快，</a:t>
            </a:r>
            <a:r>
              <a:rPr lang="en-US" altLang="zh-CN" sz="2400" dirty="0"/>
              <a:t>1860</a:t>
            </a:r>
            <a:r>
              <a:rPr lang="zh-CN" altLang="en-US" sz="2400" dirty="0"/>
              <a:t>年不足</a:t>
            </a:r>
            <a:r>
              <a:rPr lang="en-US" altLang="zh-CN" sz="2400" dirty="0"/>
              <a:t>5</a:t>
            </a:r>
            <a:r>
              <a:rPr lang="zh-CN" altLang="en-US" sz="2400" dirty="0"/>
              <a:t>亿</a:t>
            </a:r>
            <a:r>
              <a:rPr lang="en-US" altLang="zh-CN" sz="2400" dirty="0"/>
              <a:t>t</a:t>
            </a:r>
            <a:r>
              <a:rPr lang="zh-CN" altLang="en-US" sz="2400" dirty="0"/>
              <a:t>标准煤</a:t>
            </a:r>
            <a:r>
              <a:rPr lang="en-US" altLang="zh-CN" sz="2400" dirty="0">
                <a:latin typeface="Times New Roman" panose="02020603050405020304" pitchFamily="18" charset="0"/>
              </a:rPr>
              <a:t>——</a:t>
            </a:r>
            <a:r>
              <a:rPr lang="en-US" altLang="zh-CN" sz="2400" dirty="0"/>
              <a:t>1950</a:t>
            </a:r>
            <a:r>
              <a:rPr lang="zh-CN" altLang="en-US" sz="2400" dirty="0"/>
              <a:t>年</a:t>
            </a:r>
            <a:r>
              <a:rPr lang="en-US" altLang="zh-CN" sz="2400" dirty="0"/>
              <a:t>26</a:t>
            </a:r>
            <a:r>
              <a:rPr lang="zh-CN" altLang="en-US" sz="2400" dirty="0"/>
              <a:t>亿</a:t>
            </a:r>
            <a:r>
              <a:rPr lang="en-US" altLang="zh-CN" sz="2400" dirty="0"/>
              <a:t>t</a:t>
            </a:r>
            <a:r>
              <a:rPr lang="en-US" altLang="zh-CN" sz="2400" dirty="0">
                <a:latin typeface="Times New Roman" panose="02020603050405020304" pitchFamily="18" charset="0"/>
              </a:rPr>
              <a:t>——</a:t>
            </a:r>
            <a:r>
              <a:rPr lang="en-US" altLang="zh-CN" sz="2400" dirty="0"/>
              <a:t>90</a:t>
            </a:r>
            <a:r>
              <a:rPr lang="zh-CN" altLang="en-US" sz="2400" dirty="0"/>
              <a:t>年代中期</a:t>
            </a:r>
            <a:r>
              <a:rPr lang="en-US" altLang="zh-CN" sz="2400" dirty="0"/>
              <a:t>120</a:t>
            </a:r>
            <a:r>
              <a:rPr lang="zh-CN" altLang="en-US" sz="2400" dirty="0"/>
              <a:t>亿</a:t>
            </a:r>
            <a:r>
              <a:rPr lang="en-US" altLang="zh-CN" sz="2400" dirty="0"/>
              <a:t>t</a:t>
            </a:r>
            <a:r>
              <a:rPr lang="zh-CN" altLang="en-US" sz="2400" dirty="0"/>
              <a:t>；</a:t>
            </a:r>
            <a:endParaRPr lang="zh-CN" altLang="en-US" sz="2400" dirty="0"/>
          </a:p>
          <a:p>
            <a:pPr eaLnBrk="1" hangingPunct="1">
              <a:lnSpc>
                <a:spcPct val="110000"/>
              </a:lnSpc>
              <a:buClr>
                <a:srgbClr val="FF0000"/>
              </a:buClr>
              <a:buSzPct val="80000"/>
            </a:pPr>
            <a:r>
              <a:rPr lang="zh-CN" altLang="en-US" sz="2400" dirty="0"/>
              <a:t>人均消费量逐步提高，</a:t>
            </a:r>
            <a:r>
              <a:rPr lang="en-US" altLang="zh-CN" sz="2400" dirty="0"/>
              <a:t>1860</a:t>
            </a:r>
            <a:r>
              <a:rPr lang="zh-CN" altLang="en-US" sz="2400" dirty="0"/>
              <a:t>年不足</a:t>
            </a:r>
            <a:r>
              <a:rPr lang="en-US" altLang="zh-CN" sz="2400" dirty="0"/>
              <a:t>0.4t</a:t>
            </a:r>
            <a:r>
              <a:rPr lang="en-US" altLang="zh-CN" sz="2400" dirty="0">
                <a:latin typeface="Times New Roman" panose="02020603050405020304" pitchFamily="18" charset="0"/>
              </a:rPr>
              <a:t>——</a:t>
            </a:r>
            <a:r>
              <a:rPr lang="en-US" altLang="zh-CN" sz="2400" dirty="0"/>
              <a:t>1950</a:t>
            </a:r>
            <a:r>
              <a:rPr lang="zh-CN" altLang="en-US" sz="2400" dirty="0"/>
              <a:t>为</a:t>
            </a:r>
            <a:r>
              <a:rPr lang="en-US" altLang="zh-CN" sz="2400" dirty="0"/>
              <a:t>1t</a:t>
            </a:r>
            <a:r>
              <a:rPr lang="en-US" altLang="zh-CN" sz="2400" dirty="0">
                <a:latin typeface="Times New Roman" panose="02020603050405020304" pitchFamily="18" charset="0"/>
              </a:rPr>
              <a:t>——</a:t>
            </a:r>
            <a:r>
              <a:rPr lang="zh-CN" altLang="en-US" sz="2400" dirty="0"/>
              <a:t>目前已达</a:t>
            </a:r>
            <a:r>
              <a:rPr lang="en-US" altLang="zh-CN" sz="2400" dirty="0"/>
              <a:t>2t</a:t>
            </a:r>
            <a:r>
              <a:rPr lang="zh-CN" altLang="en-US" sz="2400" dirty="0"/>
              <a:t>；在能源消费上发达国家和发展中国家差异悬殊，美国人均消费量达</a:t>
            </a:r>
            <a:r>
              <a:rPr lang="en-US" altLang="zh-CN" sz="2400" dirty="0">
                <a:solidFill>
                  <a:srgbClr val="FF0000"/>
                </a:solidFill>
              </a:rPr>
              <a:t>10t</a:t>
            </a:r>
            <a:r>
              <a:rPr lang="zh-CN" altLang="en-US" sz="2400" dirty="0"/>
              <a:t>以上，发展中国家一般仅为</a:t>
            </a:r>
            <a:r>
              <a:rPr lang="en-US" altLang="zh-CN" sz="2400" dirty="0">
                <a:solidFill>
                  <a:srgbClr val="FF0000"/>
                </a:solidFill>
              </a:rPr>
              <a:t>1t</a:t>
            </a:r>
            <a:r>
              <a:rPr lang="zh-CN" altLang="en-US" sz="2400" dirty="0"/>
              <a:t>左右；</a:t>
            </a:r>
            <a:endParaRPr lang="zh-CN" altLang="en-US" sz="2400" dirty="0"/>
          </a:p>
          <a:p>
            <a:pPr eaLnBrk="1" hangingPunct="1">
              <a:lnSpc>
                <a:spcPct val="110000"/>
              </a:lnSpc>
              <a:buClr>
                <a:srgbClr val="FF0000"/>
              </a:buClr>
              <a:buSzPct val="80000"/>
            </a:pPr>
            <a:r>
              <a:rPr lang="zh-CN" altLang="en-US" sz="2400" dirty="0"/>
              <a:t>目前全世界一年消费煤炭</a:t>
            </a:r>
            <a:r>
              <a:rPr lang="en-US" altLang="zh-CN" sz="2400" dirty="0"/>
              <a:t>50</a:t>
            </a:r>
            <a:r>
              <a:rPr lang="zh-CN" altLang="en-US" sz="2400" dirty="0"/>
              <a:t>余亿</a:t>
            </a:r>
            <a:r>
              <a:rPr lang="en-US" altLang="zh-CN" sz="2400" dirty="0"/>
              <a:t>t</a:t>
            </a:r>
            <a:r>
              <a:rPr lang="zh-CN" altLang="en-US" sz="2400" dirty="0"/>
              <a:t>，石油约</a:t>
            </a:r>
            <a:r>
              <a:rPr lang="en-US" altLang="zh-CN" sz="2400" dirty="0"/>
              <a:t>30</a:t>
            </a:r>
            <a:r>
              <a:rPr lang="zh-CN" altLang="en-US" sz="2400" dirty="0"/>
              <a:t>亿</a:t>
            </a:r>
            <a:r>
              <a:rPr lang="en-US" altLang="zh-CN" sz="2400" dirty="0"/>
              <a:t>t</a:t>
            </a:r>
            <a:r>
              <a:rPr lang="zh-CN" altLang="en-US" sz="2400" dirty="0"/>
              <a:t>，天然气</a:t>
            </a:r>
            <a:r>
              <a:rPr lang="en-US" altLang="zh-CN" sz="2400" dirty="0"/>
              <a:t>2</a:t>
            </a:r>
            <a:r>
              <a:rPr lang="zh-CN" altLang="en-US" sz="2400" dirty="0"/>
              <a:t>万多亿</a:t>
            </a:r>
            <a:r>
              <a:rPr lang="en-US" altLang="zh-CN" sz="2400" dirty="0"/>
              <a:t>m3</a:t>
            </a:r>
            <a:r>
              <a:rPr lang="zh-CN" altLang="en-US" sz="2400" dirty="0"/>
              <a:t>，其中煤炭可开采二三百年，石油仅能开采三四十年； </a:t>
            </a:r>
            <a:endParaRPr lang="zh-CN" altLang="en-US" sz="2400" dirty="0"/>
          </a:p>
          <a:p>
            <a:pPr eaLnBrk="1" hangingPunct="1">
              <a:lnSpc>
                <a:spcPct val="110000"/>
              </a:lnSpc>
              <a:buClr>
                <a:srgbClr val="FF0000"/>
              </a:buClr>
              <a:buSzPct val="80000"/>
            </a:pPr>
            <a:r>
              <a:rPr lang="zh-CN" altLang="en-US" sz="2400" dirty="0"/>
              <a:t>大量消费常规能源的生态代价也愈来愈难以承受。</a:t>
            </a:r>
            <a:r>
              <a:rPr lang="en-US" altLang="zh-CN" sz="2400" dirty="0"/>
              <a:t>1996</a:t>
            </a:r>
            <a:r>
              <a:rPr lang="zh-CN" altLang="en-US" sz="2400" dirty="0"/>
              <a:t>年全世界燃烧矿物燃料排放到大气中的碳多达</a:t>
            </a:r>
            <a:r>
              <a:rPr lang="en-US" altLang="zh-CN" sz="2400" dirty="0"/>
              <a:t>60</a:t>
            </a:r>
            <a:r>
              <a:rPr lang="zh-CN" altLang="en-US" sz="2400" dirty="0"/>
              <a:t>余亿</a:t>
            </a:r>
            <a:r>
              <a:rPr lang="en-US" altLang="zh-CN" sz="2400" dirty="0"/>
              <a:t>t(1950</a:t>
            </a:r>
            <a:r>
              <a:rPr lang="zh-CN" altLang="en-US" sz="2400" dirty="0"/>
              <a:t>年为</a:t>
            </a:r>
            <a:r>
              <a:rPr lang="en-US" altLang="zh-CN" sz="2400" dirty="0"/>
              <a:t>16</a:t>
            </a:r>
            <a:r>
              <a:rPr lang="zh-CN" altLang="en-US" sz="2400" dirty="0"/>
              <a:t>亿</a:t>
            </a:r>
            <a:r>
              <a:rPr lang="en-US" altLang="zh-CN" sz="2400" dirty="0"/>
              <a:t>t)</a:t>
            </a:r>
            <a:r>
              <a:rPr lang="zh-CN" altLang="en-US" sz="2400" dirty="0"/>
              <a:t>，温室效应愈演愈烈。</a:t>
            </a:r>
            <a:r>
              <a:rPr lang="zh-CN" altLang="en-US" dirty="0"/>
              <a:t> </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500" advClick="0">
        <p:checker/>
      </p:transition>
    </mc:Choice>
    <mc:Fallback>
      <p:transition spd="slow" advClick="0">
        <p:checker/>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图片 51" descr="形状, 圆圈&#10;&#10;描述已自动生成"/>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
        <p:nvSpPr>
          <p:cNvPr id="4" name="文本框 3"/>
          <p:cNvSpPr txBox="1"/>
          <p:nvPr/>
        </p:nvSpPr>
        <p:spPr>
          <a:xfrm>
            <a:off x="251460" y="188595"/>
            <a:ext cx="8713470" cy="713740"/>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2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rPr>
              <a:t>（二）人口与经济</a:t>
            </a:r>
            <a:r>
              <a:rPr kumimoji="0" lang="zh-CN" altLang="en-US" sz="32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rPr>
              <a:t>发展</a:t>
            </a:r>
            <a:endParaRPr kumimoji="0" lang="zh-CN" altLang="en-US" sz="32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endParaRPr>
          </a:p>
        </p:txBody>
      </p:sp>
      <p:sp>
        <p:nvSpPr>
          <p:cNvPr id="60419" name="文本占位符 533506"/>
          <p:cNvSpPr>
            <a:spLocks noGrp="1"/>
          </p:cNvSpPr>
          <p:nvPr>
            <p:custDataLst>
              <p:tags r:id="rId2"/>
            </p:custDataLst>
          </p:nvPr>
        </p:nvSpPr>
        <p:spPr>
          <a:xfrm>
            <a:off x="467360" y="908685"/>
            <a:ext cx="8394700" cy="5470525"/>
          </a:xfrm>
          <a:prstGeom prst="rect">
            <a:avLst/>
          </a:prstGeom>
          <a:noFill/>
          <a:ln w="9525">
            <a:noFill/>
          </a:ln>
        </p:spPr>
        <p:txBody>
          <a:bodyPr vert="horz" wrap="square" lIns="91440" tIns="45720" rIns="91440" bIns="45720" anchor="t" anchorCtr="0"/>
          <a:lst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lvl="1"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lvl="2"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lvl="3"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lvl="4"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lvl="5" indent="-228600" algn="l"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mn-ea"/>
                <a:cs typeface="+mn-cs"/>
              </a:defRPr>
            </a:lvl9pPr>
          </a:lstStyle>
          <a:p>
            <a:pPr eaLnBrk="1" hangingPunct="1">
              <a:lnSpc>
                <a:spcPct val="140000"/>
              </a:lnSpc>
              <a:buNone/>
            </a:pPr>
            <a:r>
              <a:rPr lang="en-US" altLang="zh-CN" sz="2400" dirty="0">
                <a:latin typeface="楷体_GB2312" pitchFamily="49" charset="-122"/>
                <a:ea typeface="楷体_GB2312" pitchFamily="49" charset="-122"/>
              </a:rPr>
              <a:t>5</a:t>
            </a:r>
            <a:r>
              <a:rPr lang="zh-CN" altLang="en-US" sz="2400" dirty="0">
                <a:latin typeface="楷体_GB2312" pitchFamily="49" charset="-122"/>
                <a:ea typeface="楷体_GB2312" pitchFamily="49" charset="-122"/>
              </a:rPr>
              <a:t>、</a:t>
            </a:r>
            <a:r>
              <a:rPr lang="zh-CN" altLang="en-US" sz="2400" dirty="0">
                <a:latin typeface="宋体" panose="02010600030101010101" pitchFamily="2" charset="-122"/>
              </a:rPr>
              <a:t>人口与食物营养 </a:t>
            </a:r>
            <a:endParaRPr lang="zh-CN" altLang="en-US" sz="2400" dirty="0">
              <a:latin typeface="宋体" panose="02010600030101010101" pitchFamily="2" charset="-122"/>
            </a:endParaRPr>
          </a:p>
          <a:p>
            <a:pPr eaLnBrk="1" hangingPunct="1">
              <a:lnSpc>
                <a:spcPct val="140000"/>
              </a:lnSpc>
              <a:buClr>
                <a:srgbClr val="FF0000"/>
              </a:buClr>
              <a:buSzPct val="80000"/>
            </a:pPr>
            <a:r>
              <a:rPr lang="zh-CN" altLang="en-US" sz="2000" dirty="0"/>
              <a:t>食物和营养与人的生存发育关系极大，从远古时代起就一直是制约人口发展的最关键的因素。</a:t>
            </a:r>
            <a:endParaRPr lang="zh-CN" altLang="en-US" sz="2000" dirty="0"/>
          </a:p>
          <a:p>
            <a:pPr eaLnBrk="1" hangingPunct="1">
              <a:lnSpc>
                <a:spcPct val="140000"/>
              </a:lnSpc>
              <a:buClr>
                <a:srgbClr val="FF0000"/>
              </a:buClr>
              <a:buSzPct val="80000"/>
            </a:pPr>
            <a:r>
              <a:rPr lang="zh-CN" altLang="en-US" sz="2000" dirty="0"/>
              <a:t>就总体而言，世界食物生产供给能力增长得比人口更快。 </a:t>
            </a:r>
            <a:endParaRPr lang="zh-CN" altLang="en-US" sz="2000" dirty="0"/>
          </a:p>
          <a:p>
            <a:pPr eaLnBrk="1" hangingPunct="1">
              <a:lnSpc>
                <a:spcPct val="140000"/>
              </a:lnSpc>
              <a:buClr>
                <a:srgbClr val="FF0000"/>
              </a:buClr>
              <a:buSzPct val="80000"/>
            </a:pPr>
            <a:r>
              <a:rPr lang="zh-CN" altLang="en-US" sz="2000" dirty="0"/>
              <a:t>自</a:t>
            </a:r>
            <a:r>
              <a:rPr lang="en-US" altLang="zh-CN" sz="2000" dirty="0"/>
              <a:t>80</a:t>
            </a:r>
            <a:r>
              <a:rPr lang="zh-CN" altLang="en-US" sz="2000" dirty="0"/>
              <a:t>年代中期以来，世界人均粮食产量出现明显下降，这表明科技革命和生产力发展的巨大成果，绝大部分已被新增长的人口所抵消。</a:t>
            </a:r>
            <a:endParaRPr lang="zh-CN" altLang="en-US" sz="2000" dirty="0"/>
          </a:p>
          <a:p>
            <a:pPr eaLnBrk="1" hangingPunct="1">
              <a:lnSpc>
                <a:spcPct val="140000"/>
              </a:lnSpc>
              <a:buClr>
                <a:srgbClr val="FF0000"/>
              </a:buClr>
              <a:buSzPct val="80000"/>
            </a:pPr>
            <a:r>
              <a:rPr lang="zh-CN" altLang="en-US" sz="2000" dirty="0"/>
              <a:t>今后要加速增产粮食，一必须扩大收获面积，二必须提高单产，但从现状和趋势来看，两方面都有很大的难度。</a:t>
            </a:r>
            <a:endParaRPr lang="zh-CN" altLang="en-US" sz="2000" dirty="0"/>
          </a:p>
          <a:p>
            <a:pPr eaLnBrk="1" hangingPunct="1">
              <a:lnSpc>
                <a:spcPct val="140000"/>
              </a:lnSpc>
              <a:buClr>
                <a:srgbClr val="FF0000"/>
              </a:buClr>
              <a:buSzPct val="80000"/>
            </a:pPr>
            <a:r>
              <a:rPr lang="zh-CN" altLang="en-US" sz="2000" dirty="0"/>
              <a:t>世界食物生产和消费在各国各地区之间的显著不平衡。</a:t>
            </a:r>
            <a:endParaRPr lang="zh-CN" altLang="en-US" sz="2000" dirty="0"/>
          </a:p>
          <a:p>
            <a:pPr eaLnBrk="1" hangingPunct="1">
              <a:lnSpc>
                <a:spcPct val="140000"/>
              </a:lnSpc>
              <a:buClr>
                <a:srgbClr val="FF0000"/>
              </a:buClr>
              <a:buSzPct val="80000"/>
            </a:pPr>
            <a:r>
              <a:rPr lang="zh-CN" altLang="en-US" sz="2000" dirty="0"/>
              <a:t>中国近一二十年来对世界食物供应形势的改善作出了很大贡献。中国的耕地只占世界的</a:t>
            </a:r>
            <a:r>
              <a:rPr lang="en-US" altLang="zh-CN" sz="2000" dirty="0">
                <a:solidFill>
                  <a:srgbClr val="FF0000"/>
                </a:solidFill>
              </a:rPr>
              <a:t>7</a:t>
            </a:r>
            <a:r>
              <a:rPr lang="zh-CN" altLang="en-US" sz="2000" dirty="0">
                <a:solidFill>
                  <a:srgbClr val="FF0000"/>
                </a:solidFill>
              </a:rPr>
              <a:t>％，人口占</a:t>
            </a:r>
            <a:r>
              <a:rPr lang="en-US" altLang="zh-CN" sz="2000" dirty="0">
                <a:solidFill>
                  <a:srgbClr val="FF0000"/>
                </a:solidFill>
              </a:rPr>
              <a:t>22</a:t>
            </a:r>
            <a:r>
              <a:rPr lang="zh-CN" altLang="en-US" sz="2000" dirty="0">
                <a:solidFill>
                  <a:srgbClr val="FF0000"/>
                </a:solidFill>
              </a:rPr>
              <a:t>％，但在</a:t>
            </a:r>
            <a:r>
              <a:rPr lang="en-US" altLang="zh-CN" sz="2000" dirty="0">
                <a:solidFill>
                  <a:srgbClr val="FF0000"/>
                </a:solidFill>
              </a:rPr>
              <a:t>80</a:t>
            </a:r>
            <a:r>
              <a:rPr lang="zh-CN" altLang="en-US" sz="2000" dirty="0">
                <a:solidFill>
                  <a:srgbClr val="FF0000"/>
                </a:solidFill>
              </a:rPr>
              <a:t>年代以来世界粮食的增量中却贡献了</a:t>
            </a:r>
            <a:r>
              <a:rPr lang="en-US" altLang="zh-CN" sz="2000" dirty="0">
                <a:solidFill>
                  <a:srgbClr val="FF0000"/>
                </a:solidFill>
              </a:rPr>
              <a:t>40</a:t>
            </a:r>
            <a:r>
              <a:rPr lang="zh-CN" altLang="en-US" sz="2000" dirty="0">
                <a:solidFill>
                  <a:srgbClr val="FF0000"/>
                </a:solidFill>
              </a:rPr>
              <a:t>％，在肉类增量中更贡献了</a:t>
            </a:r>
            <a:r>
              <a:rPr lang="en-US" altLang="zh-CN" sz="2000" dirty="0">
                <a:solidFill>
                  <a:srgbClr val="FF0000"/>
                </a:solidFill>
              </a:rPr>
              <a:t>50</a:t>
            </a:r>
            <a:r>
              <a:rPr lang="zh-CN" altLang="en-US" sz="2000" dirty="0">
                <a:solidFill>
                  <a:srgbClr val="FF0000"/>
                </a:solidFill>
              </a:rPr>
              <a:t>％以上。 </a:t>
            </a:r>
            <a:endParaRPr lang="zh-CN" altLang="en-US" sz="2000" dirty="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spd="slow" p14:dur="2500" advClick="0">
        <p:checker/>
      </p:transition>
    </mc:Choice>
    <mc:Fallback>
      <p:transition spd="slow" advClick="0">
        <p:checker/>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图片 51" descr="形状, 圆圈&#10;&#10;描述已自动生成"/>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
        <p:nvSpPr>
          <p:cNvPr id="4" name="文本框 3"/>
          <p:cNvSpPr txBox="1"/>
          <p:nvPr/>
        </p:nvSpPr>
        <p:spPr>
          <a:xfrm>
            <a:off x="251460" y="188595"/>
            <a:ext cx="8713470" cy="713740"/>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2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rPr>
              <a:t>（二）人口与经济</a:t>
            </a:r>
            <a:r>
              <a:rPr kumimoji="0" lang="zh-CN" altLang="en-US" sz="32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rPr>
              <a:t>发展</a:t>
            </a:r>
            <a:endParaRPr kumimoji="0" lang="zh-CN" altLang="en-US" sz="32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endParaRPr>
          </a:p>
        </p:txBody>
      </p:sp>
      <p:sp>
        <p:nvSpPr>
          <p:cNvPr id="61443" name="文本占位符 534530"/>
          <p:cNvSpPr>
            <a:spLocks noGrp="1"/>
          </p:cNvSpPr>
          <p:nvPr>
            <p:custDataLst>
              <p:tags r:id="rId2"/>
            </p:custDataLst>
          </p:nvPr>
        </p:nvSpPr>
        <p:spPr>
          <a:xfrm>
            <a:off x="611505" y="1196340"/>
            <a:ext cx="8267700" cy="5209540"/>
          </a:xfrm>
          <a:prstGeom prst="rect">
            <a:avLst/>
          </a:prstGeom>
          <a:noFill/>
          <a:ln w="9525">
            <a:noFill/>
          </a:ln>
        </p:spPr>
        <p:txBody>
          <a:bodyPr vert="horz" wrap="square" lIns="91440" tIns="45720" rIns="91440" bIns="45720" anchor="t" anchorCtr="0"/>
          <a:lst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lvl="1"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lvl="2"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lvl="3"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lvl="4"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lvl="5" indent="-228600" algn="l"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mn-ea"/>
                <a:cs typeface="+mn-cs"/>
              </a:defRPr>
            </a:lvl9pPr>
          </a:lstStyle>
          <a:p>
            <a:pPr eaLnBrk="1" hangingPunct="1">
              <a:lnSpc>
                <a:spcPct val="110000"/>
              </a:lnSpc>
              <a:buNone/>
            </a:pPr>
            <a:r>
              <a:rPr lang="en-US" altLang="zh-CN" sz="2400" dirty="0">
                <a:latin typeface="楷体_GB2312" pitchFamily="49" charset="-122"/>
                <a:ea typeface="楷体_GB2312" pitchFamily="49" charset="-122"/>
              </a:rPr>
              <a:t>6</a:t>
            </a:r>
            <a:r>
              <a:rPr lang="zh-CN" altLang="en-US" sz="2400" dirty="0">
                <a:latin typeface="楷体_GB2312" pitchFamily="49" charset="-122"/>
                <a:ea typeface="楷体_GB2312" pitchFamily="49" charset="-122"/>
              </a:rPr>
              <a:t>、</a:t>
            </a:r>
            <a:r>
              <a:rPr lang="zh-CN" altLang="en-US" sz="2400" dirty="0">
                <a:latin typeface="宋体" panose="02010600030101010101" pitchFamily="2" charset="-122"/>
              </a:rPr>
              <a:t>人口与生态环境 </a:t>
            </a:r>
            <a:endParaRPr lang="zh-CN" altLang="en-US" sz="2400" dirty="0">
              <a:latin typeface="宋体" panose="02010600030101010101" pitchFamily="2" charset="-122"/>
            </a:endParaRPr>
          </a:p>
          <a:p>
            <a:pPr eaLnBrk="1" hangingPunct="1">
              <a:lnSpc>
                <a:spcPct val="110000"/>
              </a:lnSpc>
              <a:buClr>
                <a:srgbClr val="FF0000"/>
              </a:buClr>
              <a:buSzPct val="80000"/>
            </a:pPr>
            <a:r>
              <a:rPr lang="zh-CN" altLang="en-US" sz="2000" dirty="0"/>
              <a:t>人类经济活动使生态系统简单化，也就是依据人的需求对自然生态系统进行改造和重组，大大减少系统内的物种数量，只保留那些被人们视为有益或有用的成分，并尽量在数量上予以强化，在质量和结构上予以优化。</a:t>
            </a:r>
            <a:endParaRPr lang="zh-CN" altLang="en-US" sz="2000" dirty="0"/>
          </a:p>
          <a:p>
            <a:pPr eaLnBrk="1" hangingPunct="1">
              <a:lnSpc>
                <a:spcPct val="110000"/>
              </a:lnSpc>
              <a:buClr>
                <a:srgbClr val="FF0000"/>
              </a:buClr>
              <a:buSzPct val="80000"/>
            </a:pPr>
            <a:r>
              <a:rPr lang="zh-CN" altLang="en-US" sz="2000" dirty="0"/>
              <a:t>人口和生产的激增，与不适当的消费模式联系在一起，通过对活动空间的扩张和对自然资源的索取，给地球维系生命的能力施加了沉重的压力。</a:t>
            </a:r>
            <a:endParaRPr lang="zh-CN" altLang="en-US" sz="2000" dirty="0"/>
          </a:p>
          <a:p>
            <a:pPr eaLnBrk="1" hangingPunct="1">
              <a:lnSpc>
                <a:spcPct val="110000"/>
              </a:lnSpc>
              <a:buClr>
                <a:srgbClr val="FF0000"/>
              </a:buClr>
              <a:buSzPct val="80000"/>
            </a:pPr>
            <a:r>
              <a:rPr lang="zh-CN" altLang="en-US" sz="2000" dirty="0"/>
              <a:t>人类对地球生态系统结构、物质和能量循环过度干扰的破坏性。</a:t>
            </a:r>
            <a:endParaRPr lang="zh-CN" altLang="en-US" sz="2000" dirty="0"/>
          </a:p>
          <a:p>
            <a:pPr eaLnBrk="1" hangingPunct="1">
              <a:lnSpc>
                <a:spcPct val="110000"/>
              </a:lnSpc>
              <a:buClr>
                <a:srgbClr val="FF0000"/>
              </a:buClr>
              <a:buSzPct val="80000"/>
            </a:pPr>
            <a:r>
              <a:rPr lang="zh-CN" altLang="en-US" sz="2000" dirty="0"/>
              <a:t>在生活和消费过程产生出大量废弃物，其数量与人口相比呈指数增长，并包含着愈来愈多的脱出物质循环常规的非自然成分和有害成分。</a:t>
            </a:r>
            <a:endParaRPr lang="zh-CN" altLang="en-US" sz="2000" dirty="0"/>
          </a:p>
          <a:p>
            <a:pPr eaLnBrk="1" hangingPunct="1">
              <a:lnSpc>
                <a:spcPct val="110000"/>
              </a:lnSpc>
              <a:buClr>
                <a:srgbClr val="FF0000"/>
              </a:buClr>
              <a:buSzPct val="80000"/>
            </a:pPr>
            <a:r>
              <a:rPr lang="zh-CN" altLang="en-US" sz="2000" dirty="0"/>
              <a:t>具体表现：环境污染、废料激增、气候恶化、土地退化、植被减少、物种消失等 </a:t>
            </a:r>
            <a:endParaRPr lang="zh-CN" altLang="en-US" sz="2000" dirty="0"/>
          </a:p>
        </p:txBody>
      </p:sp>
    </p:spTree>
  </p:cSld>
  <p:clrMapOvr>
    <a:masterClrMapping/>
  </p:clrMapOvr>
  <mc:AlternateContent xmlns:mc="http://schemas.openxmlformats.org/markup-compatibility/2006">
    <mc:Choice xmlns:p14="http://schemas.microsoft.com/office/powerpoint/2010/main" Requires="p14">
      <p:transition spd="slow" p14:dur="2500" advClick="0">
        <p:checker/>
      </p:transition>
    </mc:Choice>
    <mc:Fallback>
      <p:transition spd="slow" advClick="0">
        <p:checker/>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图片 51" descr="形状, 圆圈&#10;&#10;描述已自动生成"/>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
        <p:nvSpPr>
          <p:cNvPr id="4" name="文本框 3"/>
          <p:cNvSpPr txBox="1"/>
          <p:nvPr/>
        </p:nvSpPr>
        <p:spPr>
          <a:xfrm>
            <a:off x="251460" y="188595"/>
            <a:ext cx="8713470" cy="713740"/>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2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rPr>
              <a:t>（二）人口与经济</a:t>
            </a:r>
            <a:r>
              <a:rPr kumimoji="0" lang="zh-CN" altLang="en-US" sz="32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rPr>
              <a:t>发展</a:t>
            </a:r>
            <a:endParaRPr kumimoji="0" lang="zh-CN" altLang="en-US" sz="32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endParaRPr>
          </a:p>
        </p:txBody>
      </p:sp>
      <p:sp>
        <p:nvSpPr>
          <p:cNvPr id="62467" name="文本占位符 535554"/>
          <p:cNvSpPr>
            <a:spLocks noGrp="1"/>
          </p:cNvSpPr>
          <p:nvPr>
            <p:custDataLst>
              <p:tags r:id="rId2"/>
            </p:custDataLst>
          </p:nvPr>
        </p:nvSpPr>
        <p:spPr>
          <a:xfrm>
            <a:off x="395605" y="1124585"/>
            <a:ext cx="8622030" cy="5408295"/>
          </a:xfrm>
          <a:prstGeom prst="rect">
            <a:avLst/>
          </a:prstGeom>
          <a:noFill/>
          <a:ln w="9525">
            <a:noFill/>
          </a:ln>
        </p:spPr>
        <p:txBody>
          <a:bodyPr vert="horz" wrap="square" lIns="91440" tIns="45720" rIns="91440" bIns="45720" anchor="t" anchorCtr="0"/>
          <a:lst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lvl="1"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lvl="2"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lvl="3"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lvl="4"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lvl="5" indent="-228600" algn="l"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mn-ea"/>
                <a:cs typeface="+mn-cs"/>
              </a:defRPr>
            </a:lvl9pPr>
          </a:lstStyle>
          <a:p>
            <a:pPr eaLnBrk="1" hangingPunct="1">
              <a:lnSpc>
                <a:spcPct val="130000"/>
              </a:lnSpc>
              <a:buNone/>
            </a:pPr>
            <a:r>
              <a:rPr lang="en-US" altLang="zh-CN" sz="2800" dirty="0">
                <a:latin typeface="楷体_GB2312" pitchFamily="49" charset="-122"/>
                <a:ea typeface="楷体_GB2312" pitchFamily="49" charset="-122"/>
              </a:rPr>
              <a:t>7</a:t>
            </a:r>
            <a:r>
              <a:rPr lang="zh-CN" altLang="en-US" sz="2800" dirty="0">
                <a:latin typeface="楷体_GB2312" pitchFamily="49" charset="-122"/>
                <a:ea typeface="楷体_GB2312" pitchFamily="49" charset="-122"/>
              </a:rPr>
              <a:t>、</a:t>
            </a:r>
            <a:r>
              <a:rPr lang="zh-CN" altLang="en-US" sz="2800" dirty="0">
                <a:latin typeface="宋体" panose="02010600030101010101" pitchFamily="2" charset="-122"/>
              </a:rPr>
              <a:t>人口与社会经济资源环境协调发展 </a:t>
            </a:r>
            <a:endParaRPr lang="zh-CN" altLang="en-US" sz="2800" dirty="0">
              <a:latin typeface="宋体" panose="02010600030101010101" pitchFamily="2" charset="-122"/>
            </a:endParaRPr>
          </a:p>
          <a:p>
            <a:pPr eaLnBrk="1" hangingPunct="1">
              <a:lnSpc>
                <a:spcPct val="130000"/>
              </a:lnSpc>
              <a:buNone/>
            </a:pPr>
            <a:r>
              <a:rPr lang="zh-CN" altLang="en-US" sz="2800" dirty="0"/>
              <a:t>         人类的可持续发展是一个以人的全面发展为核心和终极目标的人口、社会、经济、资源、环境相互适应、协调运行的综合过程。在人口领域内，涉及</a:t>
            </a:r>
            <a:r>
              <a:rPr lang="zh-CN" altLang="en-US" sz="2800" dirty="0">
                <a:solidFill>
                  <a:schemeClr val="hlink"/>
                </a:solidFill>
              </a:rPr>
              <a:t>控制人口数量、提高人口素质、调整人口结构、改善人口分布</a:t>
            </a:r>
            <a:r>
              <a:rPr lang="zh-CN" altLang="en-US" sz="2800" dirty="0"/>
              <a:t>等多方面的内容，就现阶段世界上的大多数国家而言，控制人口数量具有头等的重要性。 </a:t>
            </a:r>
            <a:endParaRPr lang="zh-CN" altLang="en-US" sz="2800" dirty="0"/>
          </a:p>
        </p:txBody>
      </p:sp>
    </p:spTree>
  </p:cSld>
  <p:clrMapOvr>
    <a:masterClrMapping/>
  </p:clrMapOvr>
  <mc:AlternateContent xmlns:mc="http://schemas.openxmlformats.org/markup-compatibility/2006">
    <mc:Choice xmlns:p14="http://schemas.microsoft.com/office/powerpoint/2010/main" Requires="p14">
      <p:transition spd="slow" p14:dur="2500" advClick="0">
        <p:checker/>
      </p:transition>
    </mc:Choice>
    <mc:Fallback>
      <p:transition spd="slow" advClick="0">
        <p:checker/>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2" name="图片 51" descr="形状, 圆圈&#10;&#10;描述已自动生成"/>
          <p:cNvPicPr>
            <a:picLocks noChangeAspect="1"/>
          </p:cNvPicPr>
          <p:nvPr>
            <p:custDataLst>
              <p:tags r:id="rId1"/>
            </p:custDataLst>
          </p:nvPr>
        </p:nvPicPr>
        <p:blipFill>
          <a:blip r:embed="rId2">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
        <p:nvSpPr>
          <p:cNvPr id="63491" name="文本占位符 536578"/>
          <p:cNvSpPr>
            <a:spLocks noGrp="1"/>
          </p:cNvSpPr>
          <p:nvPr>
            <p:ph idx="1"/>
          </p:nvPr>
        </p:nvSpPr>
        <p:spPr>
          <a:xfrm>
            <a:off x="467360" y="1268730"/>
            <a:ext cx="8237855" cy="4114800"/>
          </a:xfrm>
        </p:spPr>
        <p:txBody>
          <a:bodyPr vert="horz" wrap="square" lIns="91440" tIns="45720" rIns="91440" bIns="45720" anchor="t" anchorCtr="0"/>
          <a:p>
            <a:pPr eaLnBrk="1" hangingPunct="1">
              <a:buNone/>
            </a:pPr>
            <a:r>
              <a:rPr lang="zh-CN" altLang="en-US" sz="2400" dirty="0">
                <a:latin typeface="楷体_GB2312" pitchFamily="49" charset="-122"/>
                <a:ea typeface="楷体_GB2312" pitchFamily="49" charset="-122"/>
              </a:rPr>
              <a:t>１、人口容量</a:t>
            </a:r>
            <a:endParaRPr lang="zh-CN" altLang="en-US" sz="2400" dirty="0">
              <a:latin typeface="楷体_GB2312" pitchFamily="49" charset="-122"/>
              <a:ea typeface="楷体_GB2312" pitchFamily="49" charset="-122"/>
            </a:endParaRPr>
          </a:p>
          <a:p>
            <a:pPr eaLnBrk="1" hangingPunct="1"/>
            <a:r>
              <a:rPr lang="zh-CN" altLang="en-US" sz="2400" dirty="0">
                <a:latin typeface="楷体_GB2312" pitchFamily="49" charset="-122"/>
                <a:ea typeface="楷体_GB2312" pitchFamily="49" charset="-122"/>
              </a:rPr>
              <a:t>即人口承载量，是指地球及其各个部分在一定时期、一定条件下所可能容纳和抚养的最多人口数量。</a:t>
            </a:r>
            <a:endParaRPr lang="zh-CN" altLang="en-US" sz="2400" dirty="0">
              <a:latin typeface="楷体_GB2312" pitchFamily="49" charset="-122"/>
              <a:ea typeface="楷体_GB2312" pitchFamily="49" charset="-122"/>
            </a:endParaRPr>
          </a:p>
          <a:p>
            <a:pPr eaLnBrk="1" hangingPunct="1">
              <a:buNone/>
            </a:pPr>
            <a:endParaRPr lang="zh-CN" altLang="en-US" sz="2400" dirty="0">
              <a:latin typeface="楷体_GB2312" pitchFamily="49" charset="-122"/>
              <a:ea typeface="楷体_GB2312" pitchFamily="49" charset="-122"/>
            </a:endParaRPr>
          </a:p>
        </p:txBody>
      </p:sp>
      <p:sp>
        <p:nvSpPr>
          <p:cNvPr id="63492" name="动作按钮: 后退或前一项 536579">
            <a:hlinkClick r:id="rId3" action="ppaction://hlinksldjump"/>
          </p:cNvPr>
          <p:cNvSpPr/>
          <p:nvPr/>
        </p:nvSpPr>
        <p:spPr>
          <a:xfrm>
            <a:off x="7308850" y="5734050"/>
            <a:ext cx="1042988" cy="539750"/>
          </a:xfrm>
          <a:prstGeom prst="actionButtonBackPrevious">
            <a:avLst/>
          </a:prstGeom>
          <a:solidFill>
            <a:srgbClr val="666699"/>
          </a:solidFill>
          <a:ln w="9525">
            <a:noFill/>
          </a:ln>
        </p:spPr>
        <p:txBody>
          <a:bodyPr/>
          <a:p>
            <a:endParaRPr lang="zh-CN" altLang="en-US" dirty="0">
              <a:latin typeface="Tahoma" panose="020B0604030504040204" pitchFamily="34" charset="0"/>
            </a:endParaRPr>
          </a:p>
        </p:txBody>
      </p:sp>
      <p:sp>
        <p:nvSpPr>
          <p:cNvPr id="4" name="文本框 3"/>
          <p:cNvSpPr txBox="1"/>
          <p:nvPr>
            <p:custDataLst>
              <p:tags r:id="rId4"/>
            </p:custDataLst>
          </p:nvPr>
        </p:nvSpPr>
        <p:spPr>
          <a:xfrm>
            <a:off x="251460" y="188595"/>
            <a:ext cx="8874760" cy="713740"/>
          </a:xfrm>
          <a:prstGeom prst="rect">
            <a:avLst/>
          </a:prstGeom>
          <a:noFill/>
        </p:spPr>
        <p:txBody>
          <a:bodyPr wrap="square" rtlCol="0">
            <a:noAutofit/>
          </a:bodyPr>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2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rPr>
              <a:t>（</a:t>
            </a:r>
            <a:r>
              <a:rPr kumimoji="0" lang="zh-CN" altLang="en-US" sz="32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rPr>
              <a:t>三）适度人口及其对经济社会发展战略的意义</a:t>
            </a:r>
            <a:endParaRPr kumimoji="0" lang="zh-CN" altLang="en-US" sz="32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endParaRPr>
          </a:p>
        </p:txBody>
      </p:sp>
      <p:sp>
        <p:nvSpPr>
          <p:cNvPr id="64515" name="文本占位符 343042"/>
          <p:cNvSpPr>
            <a:spLocks noGrp="1"/>
          </p:cNvSpPr>
          <p:nvPr>
            <p:custDataLst>
              <p:tags r:id="rId5"/>
            </p:custDataLst>
          </p:nvPr>
        </p:nvSpPr>
        <p:spPr>
          <a:xfrm>
            <a:off x="466725" y="2564765"/>
            <a:ext cx="8238490" cy="3356610"/>
          </a:xfrm>
          <a:prstGeom prst="rect">
            <a:avLst/>
          </a:prstGeom>
          <a:noFill/>
          <a:ln w="9525">
            <a:noFill/>
          </a:ln>
        </p:spPr>
        <p:txBody>
          <a:bodyPr vert="horz" wrap="square" lIns="91440" tIns="45720" rIns="91440" bIns="45720" anchor="t" anchorCtr="0"/>
          <a:lstStyle>
            <a:lvl1pPr marL="342900" lvl="0" indent="-34290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3200" b="0" i="0" u="none" kern="1200" baseline="0">
                <a:solidFill>
                  <a:schemeClr val="tx1"/>
                </a:solidFill>
                <a:latin typeface="+mn-lt"/>
                <a:ea typeface="+mn-ea"/>
                <a:cs typeface="+mn-cs"/>
              </a:defRPr>
            </a:lvl1pPr>
            <a:lvl2pPr marL="742950" lvl="1" indent="-285750" algn="l" defTabSz="914400" rtl="0" eaLnBrk="1" fontAlgn="base" latinLnBrk="0" hangingPunct="1">
              <a:lnSpc>
                <a:spcPct val="100000"/>
              </a:lnSpc>
              <a:spcBef>
                <a:spcPct val="20000"/>
              </a:spcBef>
              <a:spcAft>
                <a:spcPct val="0"/>
              </a:spcAft>
              <a:buClr>
                <a:schemeClr val="hlink"/>
              </a:buClr>
              <a:buSzPct val="55000"/>
              <a:buFont typeface="Wingdings" panose="05000000000000000000" pitchFamily="2" charset="2"/>
              <a:buChar char="n"/>
              <a:defRPr sz="2800" b="0" i="0" u="none" kern="1200" baseline="0">
                <a:solidFill>
                  <a:schemeClr val="tx1"/>
                </a:solidFill>
                <a:latin typeface="+mn-lt"/>
                <a:ea typeface="+mn-ea"/>
                <a:cs typeface="+mn-cs"/>
              </a:defRPr>
            </a:lvl2pPr>
            <a:lvl3pPr marL="1143000" lvl="2" indent="-228600" algn="l" defTabSz="914400" rtl="0" eaLnBrk="1" fontAlgn="base" latinLnBrk="0" hangingPunct="1">
              <a:lnSpc>
                <a:spcPct val="100000"/>
              </a:lnSpc>
              <a:spcBef>
                <a:spcPct val="20000"/>
              </a:spcBef>
              <a:spcAft>
                <a:spcPct val="0"/>
              </a:spcAft>
              <a:buClr>
                <a:schemeClr val="folHlink"/>
              </a:buClr>
              <a:buSzPct val="50000"/>
              <a:buFont typeface="Wingdings" panose="05000000000000000000" pitchFamily="2" charset="2"/>
              <a:buChar char="n"/>
              <a:defRPr sz="2400" b="0" i="0" u="none" kern="1200" baseline="0">
                <a:solidFill>
                  <a:schemeClr val="tx1"/>
                </a:solidFill>
                <a:latin typeface="+mn-lt"/>
                <a:ea typeface="+mn-ea"/>
                <a:cs typeface="+mn-cs"/>
              </a:defRPr>
            </a:lvl3pPr>
            <a:lvl4pPr marL="1600200" lvl="3" indent="-228600" algn="l" defTabSz="914400" rtl="0" eaLnBrk="1" fontAlgn="base" latinLnBrk="0" hangingPunct="1">
              <a:lnSpc>
                <a:spcPct val="100000"/>
              </a:lnSpc>
              <a:spcBef>
                <a:spcPct val="20000"/>
              </a:spcBef>
              <a:spcAft>
                <a:spcPct val="0"/>
              </a:spcAft>
              <a:buClr>
                <a:schemeClr val="accent2"/>
              </a:buClr>
              <a:buSzPct val="55000"/>
              <a:buFont typeface="Wingdings" panose="05000000000000000000" pitchFamily="2" charset="2"/>
              <a:buChar char="n"/>
              <a:defRPr sz="2000" b="0" i="0" u="none" kern="1200" baseline="0">
                <a:solidFill>
                  <a:schemeClr val="tx1"/>
                </a:solidFill>
                <a:latin typeface="+mn-lt"/>
                <a:ea typeface="+mn-ea"/>
                <a:cs typeface="+mn-cs"/>
              </a:defRPr>
            </a:lvl4pPr>
            <a:lvl5pPr marL="2057400" lvl="4" indent="-228600" algn="l"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mn-ea"/>
                <a:cs typeface="+mn-cs"/>
              </a:defRPr>
            </a:lvl5pPr>
            <a:lvl6pPr marL="2514600" lvl="5" indent="-228600" algn="l"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mn-ea"/>
                <a:cs typeface="+mn-cs"/>
              </a:defRPr>
            </a:lvl9pPr>
          </a:lstStyle>
          <a:p>
            <a:pPr eaLnBrk="1" hangingPunct="1">
              <a:buNone/>
            </a:pPr>
            <a:r>
              <a:rPr lang="zh-CN" altLang="en-US" sz="2400" dirty="0">
                <a:latin typeface="楷体_GB2312" pitchFamily="49" charset="-122"/>
                <a:ea typeface="楷体_GB2312" pitchFamily="49" charset="-122"/>
              </a:rPr>
              <a:t>人口承载量简便算法</a:t>
            </a:r>
            <a:endParaRPr lang="zh-CN" altLang="en-US" sz="2400" dirty="0">
              <a:latin typeface="楷体_GB2312" pitchFamily="49" charset="-122"/>
              <a:ea typeface="楷体_GB2312" pitchFamily="49" charset="-122"/>
            </a:endParaRPr>
          </a:p>
          <a:p>
            <a:pPr eaLnBrk="1" hangingPunct="1"/>
            <a:r>
              <a:rPr lang="zh-CN" altLang="en-US" sz="2400" dirty="0">
                <a:latin typeface="楷体_GB2312" pitchFamily="49" charset="-122"/>
                <a:ea typeface="楷体_GB2312" pitchFamily="49" charset="-122"/>
              </a:rPr>
              <a:t>根据本国或本地区的实际情况并参照国际标准，确定一个有一定前瞻性的人均占有土地的水平，以此同现在和未来若干年的耕地总面积相对照，得出该国或该地区可供养的人口数；  </a:t>
            </a:r>
            <a:endParaRPr lang="zh-CN" altLang="en-US" sz="2400" dirty="0">
              <a:latin typeface="楷体_GB2312" pitchFamily="49" charset="-122"/>
              <a:ea typeface="楷体_GB2312" pitchFamily="49" charset="-122"/>
            </a:endParaRPr>
          </a:p>
          <a:p>
            <a:pPr eaLnBrk="1" hangingPunct="1"/>
            <a:r>
              <a:rPr lang="zh-CN" altLang="en-US" sz="2400" dirty="0">
                <a:latin typeface="楷体_GB2312" pitchFamily="49" charset="-122"/>
                <a:ea typeface="楷体_GB2312" pitchFamily="49" charset="-122"/>
              </a:rPr>
              <a:t>例如在中国，一般认为要健康地供养一个人大致需要</a:t>
            </a:r>
            <a:r>
              <a:rPr lang="en-US" altLang="zh-CN" sz="2400" dirty="0">
                <a:latin typeface="楷体_GB2312" pitchFamily="49" charset="-122"/>
                <a:ea typeface="楷体_GB2312" pitchFamily="49" charset="-122"/>
              </a:rPr>
              <a:t>0.08ha</a:t>
            </a:r>
            <a:r>
              <a:rPr lang="zh-CN" altLang="en-US" sz="2400" dirty="0">
                <a:latin typeface="楷体_GB2312" pitchFamily="49" charset="-122"/>
                <a:ea typeface="楷体_GB2312" pitchFamily="49" charset="-122"/>
              </a:rPr>
              <a:t>的耕地，耕地总面积有</a:t>
            </a:r>
            <a:r>
              <a:rPr lang="en-US" altLang="zh-CN" sz="2400" dirty="0">
                <a:latin typeface="楷体_GB2312" pitchFamily="49" charset="-122"/>
                <a:ea typeface="楷体_GB2312" pitchFamily="49" charset="-122"/>
              </a:rPr>
              <a:t>1.24</a:t>
            </a:r>
            <a:r>
              <a:rPr lang="zh-CN" altLang="en-US" sz="2400" dirty="0">
                <a:latin typeface="楷体_GB2312" pitchFamily="49" charset="-122"/>
                <a:ea typeface="楷体_GB2312" pitchFamily="49" charset="-122"/>
              </a:rPr>
              <a:t>亿</a:t>
            </a:r>
            <a:r>
              <a:rPr lang="en-US" altLang="zh-CN" sz="2400" dirty="0">
                <a:latin typeface="楷体_GB2312" pitchFamily="49" charset="-122"/>
                <a:ea typeface="楷体_GB2312" pitchFamily="49" charset="-122"/>
              </a:rPr>
              <a:t>ha</a:t>
            </a:r>
            <a:r>
              <a:rPr lang="zh-CN" altLang="en-US" sz="2400" dirty="0">
                <a:latin typeface="楷体_GB2312" pitchFamily="49" charset="-122"/>
                <a:ea typeface="楷体_GB2312" pitchFamily="49" charset="-122"/>
              </a:rPr>
              <a:t>，得出目前我国大致可供养</a:t>
            </a:r>
            <a:r>
              <a:rPr lang="en-US" altLang="zh-CN" sz="2400" dirty="0">
                <a:latin typeface="楷体_GB2312" pitchFamily="49" charset="-122"/>
                <a:ea typeface="楷体_GB2312" pitchFamily="49" charset="-122"/>
              </a:rPr>
              <a:t>15.4</a:t>
            </a:r>
            <a:r>
              <a:rPr lang="zh-CN" altLang="en-US" sz="2400" dirty="0">
                <a:latin typeface="楷体_GB2312" pitchFamily="49" charset="-122"/>
                <a:ea typeface="楷体_GB2312" pitchFamily="49" charset="-122"/>
              </a:rPr>
              <a:t>亿人；</a:t>
            </a:r>
            <a:endParaRPr lang="zh-CN" altLang="en-US" sz="2400" dirty="0">
              <a:latin typeface="楷体_GB2312" pitchFamily="49" charset="-122"/>
              <a:ea typeface="楷体_GB2312" pitchFamily="49" charset="-122"/>
            </a:endParaRPr>
          </a:p>
          <a:p>
            <a:pPr eaLnBrk="1" hangingPunct="1"/>
            <a:r>
              <a:rPr lang="zh-CN" altLang="en-US" sz="2400" dirty="0">
                <a:latin typeface="楷体_GB2312" pitchFamily="49" charset="-122"/>
                <a:ea typeface="楷体_GB2312" pitchFamily="49" charset="-122"/>
              </a:rPr>
              <a:t>此法也可以确定其它资源的承载力，如水资源等。</a:t>
            </a:r>
            <a:endParaRPr lang="zh-CN" altLang="en-US" sz="2400" dirty="0">
              <a:latin typeface="楷体_GB2312" pitchFamily="49" charset="-122"/>
              <a:ea typeface="楷体_GB2312" pitchFamily="49" charset="-122"/>
            </a:endParaRPr>
          </a:p>
        </p:txBody>
      </p:sp>
    </p:spTree>
  </p:cSld>
  <p:clrMapOvr>
    <a:masterClrMapping/>
  </p:clrMapOvr>
  <p:transition>
    <p:random/>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图片 51" descr="形状, 圆圈&#10;&#10;描述已自动生成"/>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
        <p:nvSpPr>
          <p:cNvPr id="8" name="矩形 7"/>
          <p:cNvSpPr/>
          <p:nvPr/>
        </p:nvSpPr>
        <p:spPr>
          <a:xfrm>
            <a:off x="1321753" y="1124585"/>
            <a:ext cx="7405688" cy="461010"/>
          </a:xfrm>
          <a:prstGeom prst="rect">
            <a:avLst/>
          </a:prstGeom>
        </p:spPr>
        <p:txBody>
          <a:bodyPr wrap="square">
            <a:noAutofit/>
          </a:bodyPr>
          <a:lstStyle/>
          <a:p>
            <a:pPr>
              <a:defRPr/>
            </a:pPr>
            <a:r>
              <a:rPr lang="zh-CN" altLang="en-US" sz="3300" kern="0" noProof="1">
                <a:solidFill>
                  <a:srgbClr val="FF0000"/>
                </a:solidFill>
                <a:latin typeface="华文行楷" panose="02010800040101010101" pitchFamily="2" charset="-122"/>
                <a:ea typeface="华文行楷" panose="02010800040101010101" pitchFamily="2" charset="-122"/>
                <a:sym typeface="Arial" panose="020B0604020202020204" pitchFamily="34" charset="0"/>
              </a:rPr>
              <a:t>第一节</a:t>
            </a:r>
            <a:r>
              <a:rPr lang="en-US" altLang="zh-CN" sz="3300" kern="0" noProof="1">
                <a:solidFill>
                  <a:srgbClr val="FF0000"/>
                </a:solidFill>
                <a:latin typeface="华文行楷" panose="02010800040101010101" pitchFamily="2" charset="-122"/>
                <a:ea typeface="华文行楷" panose="02010800040101010101" pitchFamily="2" charset="-122"/>
                <a:sym typeface="Arial" panose="020B0604020202020204" pitchFamily="34" charset="0"/>
              </a:rPr>
              <a:t> </a:t>
            </a:r>
            <a:r>
              <a:rPr lang="zh-CN" altLang="en-US" sz="3300" kern="0" noProof="1">
                <a:solidFill>
                  <a:srgbClr val="FF0000"/>
                </a:solidFill>
                <a:latin typeface="华文行楷" panose="02010800040101010101" pitchFamily="2" charset="-122"/>
                <a:ea typeface="华文行楷" panose="02010800040101010101" pitchFamily="2" charset="-122"/>
                <a:sym typeface="Arial" panose="020B0604020202020204" pitchFamily="34" charset="0"/>
              </a:rPr>
              <a:t>人口与</a:t>
            </a:r>
            <a:r>
              <a:rPr lang="zh-CN" altLang="en-US" sz="3300" kern="0" noProof="1">
                <a:solidFill>
                  <a:srgbClr val="FF0000"/>
                </a:solidFill>
                <a:latin typeface="华文行楷" panose="02010800040101010101" pitchFamily="2" charset="-122"/>
                <a:ea typeface="华文行楷" panose="02010800040101010101" pitchFamily="2" charset="-122"/>
                <a:sym typeface="Arial" panose="020B0604020202020204" pitchFamily="34" charset="0"/>
              </a:rPr>
              <a:t>发展</a:t>
            </a:r>
            <a:endParaRPr lang="zh-CN" altLang="en-US" sz="3300" kern="0" noProof="1">
              <a:solidFill>
                <a:srgbClr val="FF0000"/>
              </a:solidFill>
              <a:latin typeface="华文行楷" panose="02010800040101010101" pitchFamily="2" charset="-122"/>
              <a:ea typeface="华文行楷" panose="02010800040101010101" pitchFamily="2" charset="-122"/>
              <a:sym typeface="Arial" panose="020B0604020202020204" pitchFamily="34" charset="0"/>
            </a:endParaRPr>
          </a:p>
        </p:txBody>
      </p:sp>
      <p:sp>
        <p:nvSpPr>
          <p:cNvPr id="2" name="矩形 1"/>
          <p:cNvSpPr/>
          <p:nvPr/>
        </p:nvSpPr>
        <p:spPr>
          <a:xfrm>
            <a:off x="1338263" y="1916430"/>
            <a:ext cx="7500938" cy="461010"/>
          </a:xfrm>
          <a:prstGeom prst="rect">
            <a:avLst/>
          </a:prstGeom>
        </p:spPr>
        <p:txBody>
          <a:bodyPr wrap="square">
            <a:noAutofit/>
          </a:bodyPr>
          <a:p>
            <a:pPr>
              <a:defRPr/>
            </a:pPr>
            <a:r>
              <a:rPr lang="zh-CN" altLang="en-US" sz="3300" kern="0" noProof="1">
                <a:solidFill>
                  <a:srgbClr val="FF0000"/>
                </a:solidFill>
                <a:latin typeface="华文行楷" panose="02010800040101010101" pitchFamily="2" charset="-122"/>
                <a:ea typeface="华文行楷" panose="02010800040101010101" pitchFamily="2" charset="-122"/>
                <a:sym typeface="Arial" panose="020B0604020202020204" pitchFamily="34" charset="0"/>
              </a:rPr>
              <a:t>第二节</a:t>
            </a:r>
            <a:r>
              <a:rPr lang="en-US" altLang="zh-CN" sz="3300" kern="0" noProof="1">
                <a:solidFill>
                  <a:srgbClr val="FF0000"/>
                </a:solidFill>
                <a:latin typeface="华文行楷" panose="02010800040101010101" pitchFamily="2" charset="-122"/>
                <a:ea typeface="华文行楷" panose="02010800040101010101" pitchFamily="2" charset="-122"/>
                <a:sym typeface="Arial" panose="020B0604020202020204" pitchFamily="34" charset="0"/>
              </a:rPr>
              <a:t> </a:t>
            </a:r>
            <a:r>
              <a:rPr lang="zh-CN" altLang="en-US" sz="3300" kern="0" noProof="1">
                <a:solidFill>
                  <a:srgbClr val="FF0000"/>
                </a:solidFill>
                <a:latin typeface="华文行楷" panose="02010800040101010101" pitchFamily="2" charset="-122"/>
                <a:ea typeface="华文行楷" panose="02010800040101010101" pitchFamily="2" charset="-122"/>
                <a:sym typeface="Arial" panose="020B0604020202020204" pitchFamily="34" charset="0"/>
              </a:rPr>
              <a:t>人口分布与</a:t>
            </a:r>
            <a:r>
              <a:rPr lang="zh-CN" altLang="en-US" sz="3300" kern="0" noProof="1">
                <a:solidFill>
                  <a:srgbClr val="FF0000"/>
                </a:solidFill>
                <a:latin typeface="华文行楷" panose="02010800040101010101" pitchFamily="2" charset="-122"/>
                <a:ea typeface="华文行楷" panose="02010800040101010101" pitchFamily="2" charset="-122"/>
                <a:sym typeface="Arial" panose="020B0604020202020204" pitchFamily="34" charset="0"/>
              </a:rPr>
              <a:t>迁移</a:t>
            </a:r>
            <a:endParaRPr lang="zh-CN" altLang="en-US" sz="3300" kern="0" noProof="1">
              <a:solidFill>
                <a:srgbClr val="FF0000"/>
              </a:solidFill>
              <a:latin typeface="华文行楷" panose="02010800040101010101" pitchFamily="2" charset="-122"/>
              <a:ea typeface="华文行楷" panose="02010800040101010101" pitchFamily="2" charset="-122"/>
              <a:sym typeface="Arial" panose="020B0604020202020204" pitchFamily="34" charset="0"/>
            </a:endParaRPr>
          </a:p>
        </p:txBody>
      </p:sp>
      <p:sp>
        <p:nvSpPr>
          <p:cNvPr id="9" name="矩形 8"/>
          <p:cNvSpPr/>
          <p:nvPr/>
        </p:nvSpPr>
        <p:spPr>
          <a:xfrm>
            <a:off x="1403668" y="2708275"/>
            <a:ext cx="7500938" cy="461010"/>
          </a:xfrm>
          <a:prstGeom prst="rect">
            <a:avLst/>
          </a:prstGeom>
        </p:spPr>
        <p:txBody>
          <a:bodyPr wrap="square">
            <a:noAutofit/>
          </a:bodyPr>
          <a:p>
            <a:pPr>
              <a:defRPr/>
            </a:pPr>
            <a:r>
              <a:rPr lang="zh-CN" altLang="en-US" sz="3300" kern="0" noProof="1">
                <a:solidFill>
                  <a:srgbClr val="FF0000"/>
                </a:solidFill>
                <a:latin typeface="华文行楷" panose="02010800040101010101" pitchFamily="2" charset="-122"/>
                <a:ea typeface="华文行楷" panose="02010800040101010101" pitchFamily="2" charset="-122"/>
                <a:sym typeface="Arial" panose="020B0604020202020204" pitchFamily="34" charset="0"/>
              </a:rPr>
              <a:t>第三节</a:t>
            </a:r>
            <a:r>
              <a:rPr lang="en-US" altLang="zh-CN" sz="3300" kern="0" noProof="1">
                <a:solidFill>
                  <a:srgbClr val="FF0000"/>
                </a:solidFill>
                <a:latin typeface="华文行楷" panose="02010800040101010101" pitchFamily="2" charset="-122"/>
                <a:ea typeface="华文行楷" panose="02010800040101010101" pitchFamily="2" charset="-122"/>
                <a:sym typeface="Arial" panose="020B0604020202020204" pitchFamily="34" charset="0"/>
              </a:rPr>
              <a:t> </a:t>
            </a:r>
            <a:r>
              <a:rPr lang="zh-CN" altLang="en-US" sz="3300" kern="0" noProof="1">
                <a:solidFill>
                  <a:srgbClr val="FF0000"/>
                </a:solidFill>
                <a:latin typeface="华文行楷" panose="02010800040101010101" pitchFamily="2" charset="-122"/>
                <a:ea typeface="华文行楷" panose="02010800040101010101" pitchFamily="2" charset="-122"/>
                <a:sym typeface="Arial" panose="020B0604020202020204" pitchFamily="34" charset="0"/>
              </a:rPr>
              <a:t>人</a:t>
            </a:r>
            <a:r>
              <a:rPr lang="zh-CN" altLang="en-US" sz="3300" kern="0" noProof="1">
                <a:solidFill>
                  <a:srgbClr val="FF0000"/>
                </a:solidFill>
                <a:latin typeface="华文行楷" panose="02010800040101010101" pitchFamily="2" charset="-122"/>
                <a:ea typeface="华文行楷" panose="02010800040101010101" pitchFamily="2" charset="-122"/>
                <a:sym typeface="Arial" panose="020B0604020202020204" pitchFamily="34" charset="0"/>
              </a:rPr>
              <a:t>种</a:t>
            </a:r>
            <a:endParaRPr lang="zh-CN" altLang="en-US" sz="3300" kern="0" noProof="1">
              <a:solidFill>
                <a:srgbClr val="FF0000"/>
              </a:solidFill>
              <a:latin typeface="华文行楷" panose="02010800040101010101" pitchFamily="2" charset="-122"/>
              <a:ea typeface="华文行楷" panose="02010800040101010101" pitchFamily="2" charset="-122"/>
              <a:sym typeface="Arial" panose="020B0604020202020204" pitchFamily="34" charset="0"/>
            </a:endParaRPr>
          </a:p>
        </p:txBody>
      </p:sp>
      <p:sp>
        <p:nvSpPr>
          <p:cNvPr id="11" name="矩形 10"/>
          <p:cNvSpPr/>
          <p:nvPr/>
        </p:nvSpPr>
        <p:spPr>
          <a:xfrm>
            <a:off x="1338263" y="3572986"/>
            <a:ext cx="7350443" cy="461010"/>
          </a:xfrm>
          <a:prstGeom prst="rect">
            <a:avLst/>
          </a:prstGeom>
        </p:spPr>
        <p:txBody>
          <a:bodyPr wrap="square">
            <a:noAutofit/>
          </a:bodyPr>
          <a:p>
            <a:pPr>
              <a:defRPr/>
            </a:pPr>
            <a:r>
              <a:rPr lang="zh-CN" altLang="en-US" sz="3300" kern="0" noProof="1">
                <a:solidFill>
                  <a:srgbClr val="FF0000"/>
                </a:solidFill>
                <a:latin typeface="华文行楷" panose="02010800040101010101" pitchFamily="2" charset="-122"/>
                <a:ea typeface="华文行楷" panose="02010800040101010101" pitchFamily="2" charset="-122"/>
                <a:sym typeface="Arial" panose="020B0604020202020204" pitchFamily="34" charset="0"/>
              </a:rPr>
              <a:t>第四节</a:t>
            </a:r>
            <a:r>
              <a:rPr lang="en-US" altLang="zh-CN" sz="3300" kern="0" noProof="1">
                <a:solidFill>
                  <a:srgbClr val="FF0000"/>
                </a:solidFill>
                <a:latin typeface="华文行楷" panose="02010800040101010101" pitchFamily="2" charset="-122"/>
                <a:ea typeface="华文行楷" panose="02010800040101010101" pitchFamily="2" charset="-122"/>
                <a:sym typeface="Arial" panose="020B0604020202020204" pitchFamily="34" charset="0"/>
              </a:rPr>
              <a:t> </a:t>
            </a:r>
            <a:r>
              <a:rPr lang="zh-CN" altLang="en-US" sz="3300" kern="0" noProof="1">
                <a:solidFill>
                  <a:srgbClr val="FF0000"/>
                </a:solidFill>
                <a:latin typeface="华文行楷" panose="02010800040101010101" pitchFamily="2" charset="-122"/>
                <a:ea typeface="华文行楷" panose="02010800040101010101" pitchFamily="2" charset="-122"/>
                <a:sym typeface="Arial" panose="020B0604020202020204" pitchFamily="34" charset="0"/>
              </a:rPr>
              <a:t>民族</a:t>
            </a:r>
            <a:endParaRPr lang="zh-CN" altLang="en-US" sz="3300" kern="0" noProof="1">
              <a:solidFill>
                <a:srgbClr val="FF0000"/>
              </a:solidFill>
              <a:latin typeface="华文行楷" panose="02010800040101010101" pitchFamily="2" charset="-122"/>
              <a:ea typeface="华文行楷" panose="02010800040101010101" pitchFamily="2" charset="-122"/>
              <a:sym typeface="Arial" panose="020B0604020202020204" pitchFamily="34" charset="0"/>
            </a:endParaRPr>
          </a:p>
        </p:txBody>
      </p:sp>
      <p:sp>
        <p:nvSpPr>
          <p:cNvPr id="3" name="矩形 2"/>
          <p:cNvSpPr/>
          <p:nvPr>
            <p:custDataLst>
              <p:tags r:id="rId2"/>
            </p:custDataLst>
          </p:nvPr>
        </p:nvSpPr>
        <p:spPr>
          <a:xfrm>
            <a:off x="1331278" y="4508976"/>
            <a:ext cx="7350443" cy="461010"/>
          </a:xfrm>
          <a:prstGeom prst="rect">
            <a:avLst/>
          </a:prstGeom>
        </p:spPr>
        <p:txBody>
          <a:bodyPr wrap="square">
            <a:noAutofit/>
          </a:bodyPr>
          <a:p>
            <a:pPr>
              <a:defRPr/>
            </a:pPr>
            <a:r>
              <a:rPr lang="zh-CN" altLang="en-US" sz="3300" kern="0" noProof="1">
                <a:solidFill>
                  <a:srgbClr val="FF0000"/>
                </a:solidFill>
                <a:latin typeface="华文行楷" panose="02010800040101010101" pitchFamily="2" charset="-122"/>
                <a:ea typeface="华文行楷" panose="02010800040101010101" pitchFamily="2" charset="-122"/>
                <a:sym typeface="Arial" panose="020B0604020202020204" pitchFamily="34" charset="0"/>
              </a:rPr>
              <a:t>第五节</a:t>
            </a:r>
            <a:r>
              <a:rPr lang="en-US" altLang="zh-CN" sz="3300" kern="0" noProof="1">
                <a:solidFill>
                  <a:srgbClr val="FF0000"/>
                </a:solidFill>
                <a:latin typeface="华文行楷" panose="02010800040101010101" pitchFamily="2" charset="-122"/>
                <a:ea typeface="华文行楷" panose="02010800040101010101" pitchFamily="2" charset="-122"/>
                <a:sym typeface="Arial" panose="020B0604020202020204" pitchFamily="34" charset="0"/>
              </a:rPr>
              <a:t> </a:t>
            </a:r>
            <a:r>
              <a:rPr lang="zh-CN" altLang="en-US" sz="3300" kern="0" noProof="1">
                <a:solidFill>
                  <a:srgbClr val="FF0000"/>
                </a:solidFill>
                <a:latin typeface="华文行楷" panose="02010800040101010101" pitchFamily="2" charset="-122"/>
                <a:ea typeface="华文行楷" panose="02010800040101010101" pitchFamily="2" charset="-122"/>
                <a:sym typeface="Arial" panose="020B0604020202020204" pitchFamily="34" charset="0"/>
              </a:rPr>
              <a:t>民俗与流行</a:t>
            </a:r>
            <a:r>
              <a:rPr lang="zh-CN" altLang="en-US" sz="3300" kern="0" noProof="1">
                <a:solidFill>
                  <a:srgbClr val="FF0000"/>
                </a:solidFill>
                <a:latin typeface="华文行楷" panose="02010800040101010101" pitchFamily="2" charset="-122"/>
                <a:ea typeface="华文行楷" panose="02010800040101010101" pitchFamily="2" charset="-122"/>
                <a:sym typeface="Arial" panose="020B0604020202020204" pitchFamily="34" charset="0"/>
              </a:rPr>
              <a:t>文化</a:t>
            </a:r>
            <a:endParaRPr lang="zh-CN" altLang="en-US" sz="3300" kern="0" noProof="1">
              <a:solidFill>
                <a:srgbClr val="FF0000"/>
              </a:solidFill>
              <a:latin typeface="华文行楷" panose="02010800040101010101" pitchFamily="2" charset="-122"/>
              <a:ea typeface="华文行楷" panose="02010800040101010101" pitchFamily="2" charset="-122"/>
              <a:sym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2500" advClick="0">
        <p:checker/>
      </p:transition>
    </mc:Choice>
    <mc:Fallback>
      <p:transition spd="slow" advClick="0">
        <p:checker/>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2" name="图片 51" descr="形状, 圆圈&#10;&#10;描述已自动生成"/>
          <p:cNvPicPr>
            <a:picLocks noChangeAspect="1"/>
          </p:cNvPicPr>
          <p:nvPr>
            <p:custDataLst>
              <p:tags r:id="rId1"/>
            </p:custDataLst>
          </p:nvPr>
        </p:nvPicPr>
        <p:blipFill>
          <a:blip r:embed="rId2">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
        <p:nvSpPr>
          <p:cNvPr id="65539" name="文本占位符 538626"/>
          <p:cNvSpPr>
            <a:spLocks noGrp="1"/>
          </p:cNvSpPr>
          <p:nvPr>
            <p:ph idx="1"/>
          </p:nvPr>
        </p:nvSpPr>
        <p:spPr>
          <a:xfrm>
            <a:off x="115570" y="1136650"/>
            <a:ext cx="8839835" cy="4996180"/>
          </a:xfrm>
        </p:spPr>
        <p:txBody>
          <a:bodyPr vert="horz" wrap="square" lIns="91440" tIns="45720" rIns="91440" bIns="45720" anchor="t" anchorCtr="0"/>
          <a:p>
            <a:pPr eaLnBrk="1" hangingPunct="1">
              <a:buNone/>
            </a:pPr>
            <a:r>
              <a:rPr lang="zh-CN" altLang="en-US" sz="2400" dirty="0">
                <a:latin typeface="楷体_GB2312" pitchFamily="49" charset="-122"/>
                <a:ea typeface="楷体_GB2312" pitchFamily="49" charset="-122"/>
              </a:rPr>
              <a:t>人口承载量算法</a:t>
            </a:r>
            <a:endParaRPr lang="zh-CN" altLang="en-US" sz="2400" dirty="0">
              <a:latin typeface="楷体_GB2312" pitchFamily="49" charset="-122"/>
              <a:ea typeface="楷体_GB2312" pitchFamily="49" charset="-122"/>
            </a:endParaRPr>
          </a:p>
          <a:p>
            <a:pPr eaLnBrk="1" hangingPunct="1">
              <a:lnSpc>
                <a:spcPct val="150000"/>
              </a:lnSpc>
              <a:buClr>
                <a:srgbClr val="FF0000"/>
              </a:buClr>
              <a:buSzPct val="80000"/>
            </a:pPr>
            <a:r>
              <a:rPr lang="zh-CN" altLang="en-US" sz="2400" dirty="0">
                <a:latin typeface="楷体_GB2312" pitchFamily="49" charset="-122"/>
                <a:ea typeface="楷体_GB2312" pitchFamily="49" charset="-122"/>
              </a:rPr>
              <a:t>首先，对一个地区确定中远期的土地利用结构，主要是确定农、牧、渔三项用地，其中最重要的又是确定的粮食种植面积；  </a:t>
            </a:r>
            <a:endParaRPr lang="zh-CN" altLang="en-US" sz="2400" dirty="0">
              <a:latin typeface="楷体_GB2312" pitchFamily="49" charset="-122"/>
              <a:ea typeface="楷体_GB2312" pitchFamily="49" charset="-122"/>
            </a:endParaRPr>
          </a:p>
          <a:p>
            <a:pPr eaLnBrk="1" hangingPunct="1">
              <a:lnSpc>
                <a:spcPct val="150000"/>
              </a:lnSpc>
              <a:buClr>
                <a:srgbClr val="FF0000"/>
              </a:buClr>
              <a:buSzPct val="80000"/>
            </a:pPr>
            <a:r>
              <a:rPr lang="zh-CN" altLang="en-US" sz="2400" dirty="0">
                <a:latin typeface="楷体_GB2312" pitchFamily="49" charset="-122"/>
                <a:ea typeface="楷体_GB2312" pitchFamily="49" charset="-122"/>
              </a:rPr>
              <a:t>其次，根据历年的农、牧、渔各业的单位面积产量，用罗辑斯蒂曲线或平滑指数法等作中远期前景预测，其结果经专家评议后进行适当调整；</a:t>
            </a:r>
            <a:endParaRPr lang="zh-CN" altLang="en-US" sz="2400" dirty="0">
              <a:latin typeface="楷体_GB2312" pitchFamily="49" charset="-122"/>
              <a:ea typeface="楷体_GB2312" pitchFamily="49" charset="-122"/>
            </a:endParaRPr>
          </a:p>
          <a:p>
            <a:pPr eaLnBrk="1" hangingPunct="1">
              <a:lnSpc>
                <a:spcPct val="150000"/>
              </a:lnSpc>
              <a:buClr>
                <a:srgbClr val="FF0000"/>
              </a:buClr>
              <a:buSzPct val="80000"/>
            </a:pPr>
            <a:r>
              <a:rPr lang="zh-CN" altLang="en-US" sz="2400" dirty="0">
                <a:latin typeface="楷体_GB2312" pitchFamily="49" charset="-122"/>
                <a:ea typeface="楷体_GB2312" pitchFamily="49" charset="-122"/>
              </a:rPr>
              <a:t>第三，计算中远期农、牧、渔业总产量，主要是粮食产量； </a:t>
            </a:r>
            <a:endParaRPr lang="zh-CN" altLang="en-US" sz="2400" dirty="0">
              <a:latin typeface="楷体_GB2312" pitchFamily="49" charset="-122"/>
              <a:ea typeface="楷体_GB2312" pitchFamily="49" charset="-122"/>
            </a:endParaRPr>
          </a:p>
          <a:p>
            <a:pPr eaLnBrk="1" hangingPunct="1">
              <a:lnSpc>
                <a:spcPct val="150000"/>
              </a:lnSpc>
              <a:buClr>
                <a:srgbClr val="FF0000"/>
              </a:buClr>
              <a:buSzPct val="80000"/>
            </a:pPr>
            <a:r>
              <a:rPr lang="zh-CN" altLang="en-US" sz="2400" dirty="0">
                <a:latin typeface="楷体_GB2312" pitchFamily="49" charset="-122"/>
                <a:ea typeface="楷体_GB2312" pitchFamily="49" charset="-122"/>
              </a:rPr>
              <a:t>最后，分别按人均占用</a:t>
            </a:r>
            <a:r>
              <a:rPr lang="en-US" altLang="zh-CN" sz="2400" dirty="0">
                <a:latin typeface="楷体_GB2312" pitchFamily="49" charset="-122"/>
                <a:ea typeface="楷体_GB2312" pitchFamily="49" charset="-122"/>
              </a:rPr>
              <a:t>400kg</a:t>
            </a:r>
            <a:r>
              <a:rPr lang="zh-CN" altLang="en-US" sz="2400" dirty="0">
                <a:latin typeface="楷体_GB2312" pitchFamily="49" charset="-122"/>
                <a:ea typeface="楷体_GB2312" pitchFamily="49" charset="-122"/>
              </a:rPr>
              <a:t>粮食（粮食水平）和</a:t>
            </a:r>
            <a:r>
              <a:rPr lang="en-US" altLang="zh-CN" sz="2400" dirty="0">
                <a:latin typeface="楷体_GB2312" pitchFamily="49" charset="-122"/>
                <a:ea typeface="楷体_GB2312" pitchFamily="49" charset="-122"/>
              </a:rPr>
              <a:t>500kg</a:t>
            </a:r>
            <a:r>
              <a:rPr lang="zh-CN" altLang="en-US" sz="2400" dirty="0">
                <a:latin typeface="楷体_GB2312" pitchFamily="49" charset="-122"/>
                <a:ea typeface="楷体_GB2312" pitchFamily="49" charset="-122"/>
              </a:rPr>
              <a:t>（中等发达水平）计算可以供养的人口数量。</a:t>
            </a:r>
            <a:endParaRPr lang="zh-CN" altLang="en-US" sz="2400" dirty="0">
              <a:latin typeface="楷体_GB2312" pitchFamily="49" charset="-122"/>
              <a:ea typeface="楷体_GB2312" pitchFamily="49" charset="-122"/>
            </a:endParaRPr>
          </a:p>
        </p:txBody>
      </p:sp>
      <p:sp>
        <p:nvSpPr>
          <p:cNvPr id="65540" name="动作按钮: 后退或前一项 538627">
            <a:hlinkClick r:id="rId3" action="ppaction://hlinksldjump"/>
          </p:cNvPr>
          <p:cNvSpPr/>
          <p:nvPr/>
        </p:nvSpPr>
        <p:spPr>
          <a:xfrm>
            <a:off x="7308850" y="5734050"/>
            <a:ext cx="1042988" cy="539750"/>
          </a:xfrm>
          <a:prstGeom prst="actionButtonBackPrevious">
            <a:avLst/>
          </a:prstGeom>
          <a:solidFill>
            <a:srgbClr val="666699"/>
          </a:solidFill>
          <a:ln w="9525">
            <a:noFill/>
          </a:ln>
        </p:spPr>
        <p:txBody>
          <a:bodyPr/>
          <a:p>
            <a:endParaRPr lang="zh-CN" altLang="en-US" dirty="0">
              <a:latin typeface="Tahoma" panose="020B0604030504040204" pitchFamily="34" charset="0"/>
            </a:endParaRPr>
          </a:p>
        </p:txBody>
      </p:sp>
      <p:sp>
        <p:nvSpPr>
          <p:cNvPr id="4" name="文本框 3"/>
          <p:cNvSpPr txBox="1"/>
          <p:nvPr>
            <p:custDataLst>
              <p:tags r:id="rId4"/>
            </p:custDataLst>
          </p:nvPr>
        </p:nvSpPr>
        <p:spPr>
          <a:xfrm>
            <a:off x="251460" y="188595"/>
            <a:ext cx="8874760" cy="713740"/>
          </a:xfrm>
          <a:prstGeom prst="rect">
            <a:avLst/>
          </a:prstGeom>
          <a:noFill/>
        </p:spPr>
        <p:txBody>
          <a:bodyPr wrap="square" rtlCol="0">
            <a:noAutofit/>
          </a:bodyPr>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2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rPr>
              <a:t>（</a:t>
            </a:r>
            <a:r>
              <a:rPr kumimoji="0" lang="zh-CN" altLang="en-US" sz="32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rPr>
              <a:t>三）适度人口及其对经济社会发展战略的意义</a:t>
            </a:r>
            <a:endParaRPr kumimoji="0" lang="zh-CN" altLang="en-US" sz="32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endParaRPr>
          </a:p>
        </p:txBody>
      </p:sp>
    </p:spTree>
  </p:cSld>
  <p:clrMapOvr>
    <a:masterClrMapping/>
  </p:clrMapOvr>
  <p:transition>
    <p:random/>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2" name="图片 51" descr="形状, 圆圈&#10;&#10;描述已自动生成"/>
          <p:cNvPicPr>
            <a:picLocks noChangeAspect="1"/>
          </p:cNvPicPr>
          <p:nvPr>
            <p:custDataLst>
              <p:tags r:id="rId1"/>
            </p:custDataLst>
          </p:nvPr>
        </p:nvPicPr>
        <p:blipFill>
          <a:blip r:embed="rId2">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
        <p:nvSpPr>
          <p:cNvPr id="4" name="文本框 3"/>
          <p:cNvSpPr txBox="1"/>
          <p:nvPr>
            <p:custDataLst>
              <p:tags r:id="rId3"/>
            </p:custDataLst>
          </p:nvPr>
        </p:nvSpPr>
        <p:spPr>
          <a:xfrm>
            <a:off x="251460" y="188595"/>
            <a:ext cx="8874760" cy="713740"/>
          </a:xfrm>
          <a:prstGeom prst="rect">
            <a:avLst/>
          </a:prstGeom>
          <a:noFill/>
        </p:spPr>
        <p:txBody>
          <a:bodyPr wrap="square" rtlCol="0">
            <a:noAutofit/>
          </a:bodyPr>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2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rPr>
              <a:t>（</a:t>
            </a:r>
            <a:r>
              <a:rPr kumimoji="0" lang="zh-CN" altLang="en-US" sz="32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rPr>
              <a:t>三）适度人口及其对经济社会发展战略的意义</a:t>
            </a:r>
            <a:endParaRPr kumimoji="0" lang="zh-CN" altLang="en-US" sz="32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endParaRPr>
          </a:p>
        </p:txBody>
      </p:sp>
      <p:sp>
        <p:nvSpPr>
          <p:cNvPr id="66563" name="文本占位符 540674"/>
          <p:cNvSpPr>
            <a:spLocks noGrp="1"/>
          </p:cNvSpPr>
          <p:nvPr>
            <p:ph idx="1"/>
          </p:nvPr>
        </p:nvSpPr>
        <p:spPr>
          <a:xfrm>
            <a:off x="251460" y="1196340"/>
            <a:ext cx="8559800" cy="4987290"/>
          </a:xfrm>
        </p:spPr>
        <p:txBody>
          <a:bodyPr vert="horz" wrap="square" lIns="91440" tIns="45720" rIns="91440" bIns="45720" anchor="t" anchorCtr="0"/>
          <a:p>
            <a:pPr eaLnBrk="1" hangingPunct="1">
              <a:lnSpc>
                <a:spcPct val="120000"/>
              </a:lnSpc>
              <a:buNone/>
            </a:pPr>
            <a:r>
              <a:rPr lang="zh-CN" altLang="en-US" sz="2400" dirty="0">
                <a:latin typeface="楷体_GB2312" pitchFamily="49" charset="-122"/>
                <a:ea typeface="楷体_GB2312" pitchFamily="49" charset="-122"/>
              </a:rPr>
              <a:t>全球人口承载量测算（未来</a:t>
            </a:r>
            <a:r>
              <a:rPr lang="en-US" altLang="zh-CN" sz="2400" dirty="0">
                <a:latin typeface="楷体_GB2312" pitchFamily="49" charset="-122"/>
                <a:ea typeface="楷体_GB2312" pitchFamily="49" charset="-122"/>
              </a:rPr>
              <a:t>50-100</a:t>
            </a:r>
            <a:r>
              <a:rPr lang="zh-CN" altLang="en-US" sz="2400" dirty="0">
                <a:latin typeface="楷体_GB2312" pitchFamily="49" charset="-122"/>
                <a:ea typeface="楷体_GB2312" pitchFamily="49" charset="-122"/>
              </a:rPr>
              <a:t>年）</a:t>
            </a:r>
            <a:endParaRPr lang="zh-CN" altLang="en-US" sz="2400" dirty="0">
              <a:latin typeface="楷体_GB2312" pitchFamily="49" charset="-122"/>
              <a:ea typeface="楷体_GB2312" pitchFamily="49" charset="-122"/>
            </a:endParaRPr>
          </a:p>
          <a:p>
            <a:pPr eaLnBrk="1" hangingPunct="1">
              <a:lnSpc>
                <a:spcPct val="120000"/>
              </a:lnSpc>
              <a:buClr>
                <a:srgbClr val="FF0000"/>
              </a:buClr>
              <a:buSzPct val="80000"/>
            </a:pPr>
            <a:r>
              <a:rPr lang="zh-CN" altLang="en-US" sz="2400" dirty="0">
                <a:latin typeface="楷体_GB2312" pitchFamily="49" charset="-122"/>
                <a:ea typeface="楷体_GB2312" pitchFamily="49" charset="-122"/>
              </a:rPr>
              <a:t>耕地面积：粮食的实际收获面积可增大</a:t>
            </a:r>
            <a:r>
              <a:rPr lang="en-US" altLang="zh-CN" sz="2400" dirty="0">
                <a:latin typeface="楷体_GB2312" pitchFamily="49" charset="-122"/>
                <a:ea typeface="楷体_GB2312" pitchFamily="49" charset="-122"/>
              </a:rPr>
              <a:t>0.5</a:t>
            </a:r>
            <a:r>
              <a:rPr lang="zh-CN" altLang="en-US" sz="2400" dirty="0">
                <a:latin typeface="楷体_GB2312" pitchFamily="49" charset="-122"/>
                <a:ea typeface="楷体_GB2312" pitchFamily="49" charset="-122"/>
              </a:rPr>
              <a:t>倍；</a:t>
            </a:r>
            <a:endParaRPr lang="zh-CN" altLang="en-US" sz="2400" dirty="0">
              <a:latin typeface="楷体_GB2312" pitchFamily="49" charset="-122"/>
              <a:ea typeface="楷体_GB2312" pitchFamily="49" charset="-122"/>
            </a:endParaRPr>
          </a:p>
          <a:p>
            <a:pPr eaLnBrk="1" hangingPunct="1">
              <a:lnSpc>
                <a:spcPct val="120000"/>
              </a:lnSpc>
              <a:buClr>
                <a:srgbClr val="FF0000"/>
              </a:buClr>
              <a:buSzPct val="80000"/>
            </a:pPr>
            <a:r>
              <a:rPr lang="zh-CN" altLang="en-US" sz="2400" dirty="0">
                <a:latin typeface="楷体_GB2312" pitchFamily="49" charset="-122"/>
                <a:ea typeface="楷体_GB2312" pitchFamily="49" charset="-122"/>
              </a:rPr>
              <a:t>单位面积产量：根据过去</a:t>
            </a:r>
            <a:r>
              <a:rPr lang="en-US" altLang="zh-CN" sz="2400" dirty="0">
                <a:latin typeface="楷体_GB2312" pitchFamily="49" charset="-122"/>
                <a:ea typeface="楷体_GB2312" pitchFamily="49" charset="-122"/>
              </a:rPr>
              <a:t>50</a:t>
            </a:r>
            <a:r>
              <a:rPr lang="zh-CN" altLang="en-US" sz="2400" dirty="0">
                <a:latin typeface="楷体_GB2312" pitchFamily="49" charset="-122"/>
                <a:ea typeface="楷体_GB2312" pitchFamily="49" charset="-122"/>
              </a:rPr>
              <a:t>年世界粮食平均单位面积产量年均提高</a:t>
            </a:r>
            <a:r>
              <a:rPr lang="en-US" altLang="zh-CN" sz="2400" dirty="0">
                <a:latin typeface="楷体_GB2312" pitchFamily="49" charset="-122"/>
                <a:ea typeface="楷体_GB2312" pitchFamily="49" charset="-122"/>
              </a:rPr>
              <a:t>2.3</a:t>
            </a:r>
            <a:r>
              <a:rPr lang="zh-CN" altLang="en-US" sz="2400" dirty="0">
                <a:latin typeface="楷体_GB2312" pitchFamily="49" charset="-122"/>
                <a:ea typeface="楷体_GB2312" pitchFamily="49" charset="-122"/>
              </a:rPr>
              <a:t>％，过去十余年年均提高</a:t>
            </a:r>
            <a:r>
              <a:rPr lang="en-US" altLang="zh-CN" sz="2400" dirty="0">
                <a:latin typeface="楷体_GB2312" pitchFamily="49" charset="-122"/>
                <a:ea typeface="楷体_GB2312" pitchFamily="49" charset="-122"/>
              </a:rPr>
              <a:t>1.2</a:t>
            </a:r>
            <a:r>
              <a:rPr lang="zh-CN" altLang="en-US" sz="2400" dirty="0">
                <a:latin typeface="楷体_GB2312" pitchFamily="49" charset="-122"/>
                <a:ea typeface="楷体_GB2312" pitchFamily="49" charset="-122"/>
              </a:rPr>
              <a:t>％的经验推测，未来尚可提高</a:t>
            </a:r>
            <a:r>
              <a:rPr lang="en-US" altLang="zh-CN" sz="2400" dirty="0">
                <a:latin typeface="楷体_GB2312" pitchFamily="49" charset="-122"/>
                <a:ea typeface="楷体_GB2312" pitchFamily="49" charset="-122"/>
              </a:rPr>
              <a:t>60</a:t>
            </a:r>
            <a:r>
              <a:rPr lang="zh-CN" altLang="en-US" sz="2400" dirty="0">
                <a:latin typeface="楷体_GB2312" pitchFamily="49" charset="-122"/>
                <a:ea typeface="楷体_GB2312" pitchFamily="49" charset="-122"/>
              </a:rPr>
              <a:t>％</a:t>
            </a:r>
            <a:r>
              <a:rPr lang="en-US" altLang="zh-CN" sz="2400" dirty="0">
                <a:latin typeface="楷体_GB2312" pitchFamily="49" charset="-122"/>
                <a:ea typeface="楷体_GB2312" pitchFamily="49" charset="-122"/>
              </a:rPr>
              <a:t>(</a:t>
            </a:r>
            <a:r>
              <a:rPr lang="zh-CN" altLang="en-US" sz="2400" dirty="0">
                <a:latin typeface="楷体_GB2312" pitchFamily="49" charset="-122"/>
                <a:ea typeface="楷体_GB2312" pitchFamily="49" charset="-122"/>
              </a:rPr>
              <a:t>低方案</a:t>
            </a:r>
            <a:r>
              <a:rPr lang="en-US" altLang="zh-CN" sz="2400" dirty="0">
                <a:latin typeface="楷体_GB2312" pitchFamily="49" charset="-122"/>
                <a:ea typeface="楷体_GB2312" pitchFamily="49" charset="-122"/>
              </a:rPr>
              <a:t>)</a:t>
            </a:r>
            <a:r>
              <a:rPr lang="zh-CN" altLang="en-US" sz="2400" dirty="0">
                <a:latin typeface="楷体_GB2312" pitchFamily="49" charset="-122"/>
                <a:ea typeface="楷体_GB2312" pitchFamily="49" charset="-122"/>
              </a:rPr>
              <a:t>、</a:t>
            </a:r>
            <a:r>
              <a:rPr lang="en-US" altLang="zh-CN" sz="2400" dirty="0">
                <a:latin typeface="楷体_GB2312" pitchFamily="49" charset="-122"/>
                <a:ea typeface="楷体_GB2312" pitchFamily="49" charset="-122"/>
              </a:rPr>
              <a:t>80</a:t>
            </a:r>
            <a:r>
              <a:rPr lang="zh-CN" altLang="en-US" sz="2400" dirty="0">
                <a:latin typeface="楷体_GB2312" pitchFamily="49" charset="-122"/>
                <a:ea typeface="楷体_GB2312" pitchFamily="49" charset="-122"/>
              </a:rPr>
              <a:t>％</a:t>
            </a:r>
            <a:r>
              <a:rPr lang="en-US" altLang="zh-CN" sz="2400" dirty="0">
                <a:latin typeface="楷体_GB2312" pitchFamily="49" charset="-122"/>
                <a:ea typeface="楷体_GB2312" pitchFamily="49" charset="-122"/>
              </a:rPr>
              <a:t>(</a:t>
            </a:r>
            <a:r>
              <a:rPr lang="zh-CN" altLang="en-US" sz="2400" dirty="0">
                <a:latin typeface="楷体_GB2312" pitchFamily="49" charset="-122"/>
                <a:ea typeface="楷体_GB2312" pitchFamily="49" charset="-122"/>
              </a:rPr>
              <a:t>中方案</a:t>
            </a:r>
            <a:r>
              <a:rPr lang="en-US" altLang="zh-CN" sz="2400" dirty="0">
                <a:latin typeface="楷体_GB2312" pitchFamily="49" charset="-122"/>
                <a:ea typeface="楷体_GB2312" pitchFamily="49" charset="-122"/>
              </a:rPr>
              <a:t>)</a:t>
            </a:r>
            <a:r>
              <a:rPr lang="zh-CN" altLang="en-US" sz="2400" dirty="0">
                <a:latin typeface="楷体_GB2312" pitchFamily="49" charset="-122"/>
                <a:ea typeface="楷体_GB2312" pitchFamily="49" charset="-122"/>
              </a:rPr>
              <a:t>、</a:t>
            </a:r>
            <a:r>
              <a:rPr lang="en-US" altLang="zh-CN" sz="2400" dirty="0">
                <a:latin typeface="楷体_GB2312" pitchFamily="49" charset="-122"/>
                <a:ea typeface="楷体_GB2312" pitchFamily="49" charset="-122"/>
              </a:rPr>
              <a:t>100</a:t>
            </a:r>
            <a:r>
              <a:rPr lang="zh-CN" altLang="en-US" sz="2400" dirty="0">
                <a:latin typeface="楷体_GB2312" pitchFamily="49" charset="-122"/>
                <a:ea typeface="楷体_GB2312" pitchFamily="49" charset="-122"/>
              </a:rPr>
              <a:t>％</a:t>
            </a:r>
            <a:r>
              <a:rPr lang="en-US" altLang="zh-CN" sz="2400" dirty="0">
                <a:latin typeface="楷体_GB2312" pitchFamily="49" charset="-122"/>
                <a:ea typeface="楷体_GB2312" pitchFamily="49" charset="-122"/>
              </a:rPr>
              <a:t>(</a:t>
            </a:r>
            <a:r>
              <a:rPr lang="zh-CN" altLang="en-US" sz="2400" dirty="0">
                <a:latin typeface="楷体_GB2312" pitchFamily="49" charset="-122"/>
                <a:ea typeface="楷体_GB2312" pitchFamily="49" charset="-122"/>
              </a:rPr>
              <a:t>高方案</a:t>
            </a:r>
            <a:r>
              <a:rPr lang="en-US" altLang="zh-CN" sz="2400" dirty="0">
                <a:latin typeface="楷体_GB2312" pitchFamily="49" charset="-122"/>
                <a:ea typeface="楷体_GB2312" pitchFamily="49" charset="-122"/>
              </a:rPr>
              <a:t>)</a:t>
            </a:r>
            <a:r>
              <a:rPr lang="zh-CN" altLang="en-US" sz="2400" dirty="0">
                <a:latin typeface="楷体_GB2312" pitchFamily="49" charset="-122"/>
                <a:ea typeface="楷体_GB2312" pitchFamily="49" charset="-122"/>
              </a:rPr>
              <a:t>；</a:t>
            </a:r>
            <a:endParaRPr lang="zh-CN" altLang="en-US" sz="2400" dirty="0">
              <a:latin typeface="楷体_GB2312" pitchFamily="49" charset="-122"/>
              <a:ea typeface="楷体_GB2312" pitchFamily="49" charset="-122"/>
            </a:endParaRPr>
          </a:p>
          <a:p>
            <a:pPr eaLnBrk="1" hangingPunct="1">
              <a:lnSpc>
                <a:spcPct val="120000"/>
              </a:lnSpc>
              <a:buClr>
                <a:srgbClr val="FF0000"/>
              </a:buClr>
              <a:buSzPct val="80000"/>
            </a:pPr>
            <a:r>
              <a:rPr lang="zh-CN" altLang="en-US" sz="2400" dirty="0">
                <a:latin typeface="楷体_GB2312" pitchFamily="49" charset="-122"/>
                <a:ea typeface="楷体_GB2312" pitchFamily="49" charset="-122"/>
              </a:rPr>
              <a:t>粮食总产量：按低、中、高三个方案分别为</a:t>
            </a:r>
            <a:r>
              <a:rPr lang="en-US" altLang="zh-CN" sz="2400" dirty="0">
                <a:latin typeface="楷体_GB2312" pitchFamily="49" charset="-122"/>
                <a:ea typeface="楷体_GB2312" pitchFamily="49" charset="-122"/>
              </a:rPr>
              <a:t>51.6</a:t>
            </a:r>
            <a:r>
              <a:rPr lang="zh-CN" altLang="en-US" sz="2400" dirty="0">
                <a:latin typeface="楷体_GB2312" pitchFamily="49" charset="-122"/>
                <a:ea typeface="楷体_GB2312" pitchFamily="49" charset="-122"/>
              </a:rPr>
              <a:t>亿</a:t>
            </a:r>
            <a:r>
              <a:rPr lang="en-US" altLang="zh-CN" sz="2400" dirty="0">
                <a:latin typeface="楷体_GB2312" pitchFamily="49" charset="-122"/>
                <a:ea typeface="楷体_GB2312" pitchFamily="49" charset="-122"/>
              </a:rPr>
              <a:t>t</a:t>
            </a:r>
            <a:r>
              <a:rPr lang="zh-CN" altLang="en-US" sz="2400" dirty="0">
                <a:latin typeface="楷体_GB2312" pitchFamily="49" charset="-122"/>
                <a:ea typeface="楷体_GB2312" pitchFamily="49" charset="-122"/>
              </a:rPr>
              <a:t>、</a:t>
            </a:r>
            <a:r>
              <a:rPr lang="en-US" altLang="zh-CN" sz="2400" dirty="0">
                <a:latin typeface="楷体_GB2312" pitchFamily="49" charset="-122"/>
                <a:ea typeface="楷体_GB2312" pitchFamily="49" charset="-122"/>
              </a:rPr>
              <a:t>58.1</a:t>
            </a:r>
            <a:r>
              <a:rPr lang="zh-CN" altLang="en-US" sz="2400" dirty="0">
                <a:latin typeface="楷体_GB2312" pitchFamily="49" charset="-122"/>
                <a:ea typeface="楷体_GB2312" pitchFamily="49" charset="-122"/>
              </a:rPr>
              <a:t>亿</a:t>
            </a:r>
            <a:r>
              <a:rPr lang="en-US" altLang="zh-CN" sz="2400" dirty="0">
                <a:latin typeface="楷体_GB2312" pitchFamily="49" charset="-122"/>
                <a:ea typeface="楷体_GB2312" pitchFamily="49" charset="-122"/>
              </a:rPr>
              <a:t>t</a:t>
            </a:r>
            <a:r>
              <a:rPr lang="zh-CN" altLang="en-US" sz="2400" dirty="0">
                <a:latin typeface="楷体_GB2312" pitchFamily="49" charset="-122"/>
                <a:ea typeface="楷体_GB2312" pitchFamily="49" charset="-122"/>
              </a:rPr>
              <a:t>、</a:t>
            </a:r>
            <a:r>
              <a:rPr lang="en-US" altLang="zh-CN" sz="2400" dirty="0">
                <a:latin typeface="楷体_GB2312" pitchFamily="49" charset="-122"/>
                <a:ea typeface="楷体_GB2312" pitchFamily="49" charset="-122"/>
              </a:rPr>
              <a:t>64.5</a:t>
            </a:r>
            <a:r>
              <a:rPr lang="zh-CN" altLang="en-US" sz="2400" dirty="0">
                <a:latin typeface="楷体_GB2312" pitchFamily="49" charset="-122"/>
                <a:ea typeface="楷体_GB2312" pitchFamily="49" charset="-122"/>
              </a:rPr>
              <a:t>亿</a:t>
            </a:r>
            <a:r>
              <a:rPr lang="en-US" altLang="zh-CN" sz="2400" dirty="0">
                <a:latin typeface="楷体_GB2312" pitchFamily="49" charset="-122"/>
                <a:ea typeface="楷体_GB2312" pitchFamily="49" charset="-122"/>
              </a:rPr>
              <a:t>t</a:t>
            </a:r>
            <a:r>
              <a:rPr lang="zh-CN" altLang="en-US" sz="2400" dirty="0">
                <a:latin typeface="楷体_GB2312" pitchFamily="49" charset="-122"/>
                <a:ea typeface="楷体_GB2312" pitchFamily="49" charset="-122"/>
              </a:rPr>
              <a:t>；</a:t>
            </a:r>
            <a:endParaRPr lang="zh-CN" altLang="en-US" sz="2400" dirty="0">
              <a:latin typeface="楷体_GB2312" pitchFamily="49" charset="-122"/>
              <a:ea typeface="楷体_GB2312" pitchFamily="49" charset="-122"/>
            </a:endParaRPr>
          </a:p>
          <a:p>
            <a:pPr eaLnBrk="1" hangingPunct="1">
              <a:lnSpc>
                <a:spcPct val="120000"/>
              </a:lnSpc>
              <a:buClr>
                <a:srgbClr val="FF0000"/>
              </a:buClr>
              <a:buSzPct val="80000"/>
            </a:pPr>
            <a:r>
              <a:rPr lang="zh-CN" altLang="en-US" sz="2400" dirty="0">
                <a:latin typeface="楷体_GB2312" pitchFamily="49" charset="-122"/>
                <a:ea typeface="楷体_GB2312" pitchFamily="49" charset="-122"/>
              </a:rPr>
              <a:t>人均粮食消费水平：以</a:t>
            </a:r>
            <a:r>
              <a:rPr lang="en-US" altLang="zh-CN" sz="2400" dirty="0">
                <a:latin typeface="楷体_GB2312" pitchFamily="49" charset="-122"/>
                <a:ea typeface="楷体_GB2312" pitchFamily="49" charset="-122"/>
              </a:rPr>
              <a:t>90</a:t>
            </a:r>
            <a:r>
              <a:rPr lang="zh-CN" altLang="en-US" sz="2400" dirty="0">
                <a:latin typeface="楷体_GB2312" pitchFamily="49" charset="-122"/>
                <a:ea typeface="楷体_GB2312" pitchFamily="49" charset="-122"/>
              </a:rPr>
              <a:t>年代中期实际水平</a:t>
            </a:r>
            <a:r>
              <a:rPr lang="en-US" altLang="zh-CN" sz="2400" dirty="0">
                <a:latin typeface="楷体_GB2312" pitchFamily="49" charset="-122"/>
                <a:ea typeface="楷体_GB2312" pitchFamily="49" charset="-122"/>
              </a:rPr>
              <a:t>376kg</a:t>
            </a:r>
            <a:r>
              <a:rPr lang="zh-CN" altLang="en-US" sz="2400" dirty="0">
                <a:latin typeface="楷体_GB2312" pitchFamily="49" charset="-122"/>
                <a:ea typeface="楷体_GB2312" pitchFamily="49" charset="-122"/>
              </a:rPr>
              <a:t>为基数，在低、中、高三个方案中分别设定为</a:t>
            </a:r>
            <a:r>
              <a:rPr lang="en-US" altLang="zh-CN" sz="2400" dirty="0">
                <a:latin typeface="楷体_GB2312" pitchFamily="49" charset="-122"/>
                <a:ea typeface="楷体_GB2312" pitchFamily="49" charset="-122"/>
              </a:rPr>
              <a:t>450kg</a:t>
            </a:r>
            <a:r>
              <a:rPr lang="zh-CN" altLang="en-US" sz="2400" dirty="0">
                <a:latin typeface="楷体_GB2312" pitchFamily="49" charset="-122"/>
                <a:ea typeface="楷体_GB2312" pitchFamily="49" charset="-122"/>
              </a:rPr>
              <a:t>、</a:t>
            </a:r>
            <a:r>
              <a:rPr lang="en-US" altLang="zh-CN" sz="2400" dirty="0">
                <a:latin typeface="楷体_GB2312" pitchFamily="49" charset="-122"/>
                <a:ea typeface="楷体_GB2312" pitchFamily="49" charset="-122"/>
              </a:rPr>
              <a:t>500kg</a:t>
            </a:r>
            <a:r>
              <a:rPr lang="zh-CN" altLang="en-US" sz="2400" dirty="0">
                <a:latin typeface="楷体_GB2312" pitchFamily="49" charset="-122"/>
                <a:ea typeface="楷体_GB2312" pitchFamily="49" charset="-122"/>
              </a:rPr>
              <a:t>、</a:t>
            </a:r>
            <a:r>
              <a:rPr lang="en-US" altLang="zh-CN" sz="2400" dirty="0">
                <a:latin typeface="楷体_GB2312" pitchFamily="49" charset="-122"/>
                <a:ea typeface="楷体_GB2312" pitchFamily="49" charset="-122"/>
              </a:rPr>
              <a:t>550kg</a:t>
            </a:r>
            <a:r>
              <a:rPr lang="zh-CN" altLang="en-US" sz="2400" dirty="0">
                <a:latin typeface="楷体_GB2312" pitchFamily="49" charset="-122"/>
                <a:ea typeface="楷体_GB2312" pitchFamily="49" charset="-122"/>
              </a:rPr>
              <a:t>；</a:t>
            </a:r>
            <a:endParaRPr lang="zh-CN" altLang="en-US" sz="2400" dirty="0">
              <a:latin typeface="楷体_GB2312" pitchFamily="49" charset="-122"/>
              <a:ea typeface="楷体_GB2312" pitchFamily="49" charset="-122"/>
            </a:endParaRPr>
          </a:p>
          <a:p>
            <a:pPr eaLnBrk="1" hangingPunct="1">
              <a:lnSpc>
                <a:spcPct val="120000"/>
              </a:lnSpc>
              <a:buClr>
                <a:srgbClr val="FF0000"/>
              </a:buClr>
              <a:buSzPct val="80000"/>
            </a:pPr>
            <a:r>
              <a:rPr lang="zh-CN" altLang="en-US" sz="2400" dirty="0">
                <a:latin typeface="楷体_GB2312" pitchFamily="49" charset="-122"/>
                <a:ea typeface="楷体_GB2312" pitchFamily="49" charset="-122"/>
              </a:rPr>
              <a:t>全球资源人口承载力：低方案</a:t>
            </a:r>
            <a:r>
              <a:rPr lang="en-US" altLang="zh-CN" sz="2400" dirty="0">
                <a:latin typeface="Times New Roman" panose="02020603050405020304" pitchFamily="18" charset="0"/>
                <a:ea typeface="楷体_GB2312" pitchFamily="49" charset="-122"/>
              </a:rPr>
              <a:t>——</a:t>
            </a:r>
            <a:r>
              <a:rPr lang="en-US" altLang="zh-CN" sz="2400" dirty="0">
                <a:latin typeface="楷体_GB2312" pitchFamily="49" charset="-122"/>
                <a:ea typeface="楷体_GB2312" pitchFamily="49" charset="-122"/>
              </a:rPr>
              <a:t>115</a:t>
            </a:r>
            <a:r>
              <a:rPr lang="zh-CN" altLang="en-US" sz="2400" dirty="0">
                <a:latin typeface="楷体_GB2312" pitchFamily="49" charset="-122"/>
                <a:ea typeface="楷体_GB2312" pitchFamily="49" charset="-122"/>
              </a:rPr>
              <a:t>亿；中方案</a:t>
            </a:r>
            <a:r>
              <a:rPr lang="en-US" altLang="zh-CN" sz="2400" dirty="0">
                <a:latin typeface="Times New Roman" panose="02020603050405020304" pitchFamily="18" charset="0"/>
                <a:ea typeface="楷体_GB2312" pitchFamily="49" charset="-122"/>
              </a:rPr>
              <a:t>——</a:t>
            </a:r>
            <a:r>
              <a:rPr lang="en-US" altLang="zh-CN" sz="2400" dirty="0">
                <a:latin typeface="楷体_GB2312" pitchFamily="49" charset="-122"/>
                <a:ea typeface="楷体_GB2312" pitchFamily="49" charset="-122"/>
              </a:rPr>
              <a:t>116</a:t>
            </a:r>
            <a:r>
              <a:rPr lang="zh-CN" altLang="en-US" sz="2400" dirty="0">
                <a:latin typeface="楷体_GB2312" pitchFamily="49" charset="-122"/>
                <a:ea typeface="楷体_GB2312" pitchFamily="49" charset="-122"/>
              </a:rPr>
              <a:t>亿；高方案</a:t>
            </a:r>
            <a:r>
              <a:rPr lang="en-US" altLang="zh-CN" sz="2400" dirty="0">
                <a:latin typeface="Times New Roman" panose="02020603050405020304" pitchFamily="18" charset="0"/>
                <a:ea typeface="楷体_GB2312" pitchFamily="49" charset="-122"/>
              </a:rPr>
              <a:t>——</a:t>
            </a:r>
            <a:r>
              <a:rPr lang="en-US" altLang="zh-CN" sz="2400" dirty="0">
                <a:latin typeface="楷体_GB2312" pitchFamily="49" charset="-122"/>
                <a:ea typeface="楷体_GB2312" pitchFamily="49" charset="-122"/>
              </a:rPr>
              <a:t>117</a:t>
            </a:r>
            <a:r>
              <a:rPr lang="zh-CN" altLang="en-US" sz="2400" dirty="0">
                <a:latin typeface="楷体_GB2312" pitchFamily="49" charset="-122"/>
                <a:ea typeface="楷体_GB2312" pitchFamily="49" charset="-122"/>
              </a:rPr>
              <a:t>亿。 </a:t>
            </a:r>
            <a:endParaRPr lang="zh-CN" altLang="en-US" sz="2400" dirty="0">
              <a:latin typeface="楷体_GB2312" pitchFamily="49" charset="-122"/>
              <a:ea typeface="楷体_GB2312" pitchFamily="49" charset="-122"/>
            </a:endParaRPr>
          </a:p>
          <a:p>
            <a:pPr eaLnBrk="1" hangingPunct="1"/>
            <a:endParaRPr lang="zh-CN" altLang="en-US" sz="2400" dirty="0">
              <a:latin typeface="楷体_GB2312" pitchFamily="49" charset="-122"/>
              <a:ea typeface="楷体_GB2312" pitchFamily="49" charset="-122"/>
            </a:endParaRPr>
          </a:p>
        </p:txBody>
      </p:sp>
      <p:sp>
        <p:nvSpPr>
          <p:cNvPr id="66564" name="动作按钮: 后退或前一项 540675">
            <a:hlinkClick r:id="rId4" action="ppaction://hlinksldjump"/>
          </p:cNvPr>
          <p:cNvSpPr/>
          <p:nvPr/>
        </p:nvSpPr>
        <p:spPr>
          <a:xfrm>
            <a:off x="7308850" y="5734050"/>
            <a:ext cx="1042988" cy="539750"/>
          </a:xfrm>
          <a:prstGeom prst="actionButtonBackPrevious">
            <a:avLst/>
          </a:prstGeom>
          <a:solidFill>
            <a:srgbClr val="666699"/>
          </a:solidFill>
          <a:ln w="9525">
            <a:noFill/>
          </a:ln>
        </p:spPr>
        <p:txBody>
          <a:bodyPr/>
          <a:p>
            <a:endParaRPr lang="zh-CN" altLang="en-US" dirty="0">
              <a:latin typeface="Tahoma" panose="020B0604030504040204" pitchFamily="34" charset="0"/>
            </a:endParaRPr>
          </a:p>
        </p:txBody>
      </p:sp>
    </p:spTree>
  </p:cSld>
  <p:clrMapOvr>
    <a:masterClrMapping/>
  </p:clrMapOvr>
  <p:transition>
    <p:random/>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2" name="图片 51" descr="形状, 圆圈&#10;&#10;描述已自动生成"/>
          <p:cNvPicPr>
            <a:picLocks noChangeAspect="1"/>
          </p:cNvPicPr>
          <p:nvPr>
            <p:custDataLst>
              <p:tags r:id="rId1"/>
            </p:custDataLst>
          </p:nvPr>
        </p:nvPicPr>
        <p:blipFill>
          <a:blip r:embed="rId2">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
        <p:nvSpPr>
          <p:cNvPr id="4" name="文本框 3"/>
          <p:cNvSpPr txBox="1"/>
          <p:nvPr>
            <p:custDataLst>
              <p:tags r:id="rId3"/>
            </p:custDataLst>
          </p:nvPr>
        </p:nvSpPr>
        <p:spPr>
          <a:xfrm>
            <a:off x="251460" y="188595"/>
            <a:ext cx="8874760" cy="713740"/>
          </a:xfrm>
          <a:prstGeom prst="rect">
            <a:avLst/>
          </a:prstGeom>
          <a:noFill/>
        </p:spPr>
        <p:txBody>
          <a:bodyPr wrap="square" rtlCol="0">
            <a:noAutofit/>
          </a:bodyPr>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2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rPr>
              <a:t>（</a:t>
            </a:r>
            <a:r>
              <a:rPr kumimoji="0" lang="zh-CN" altLang="en-US" sz="32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rPr>
              <a:t>三）适度人口及其对经济社会发展战略的意义</a:t>
            </a:r>
            <a:endParaRPr kumimoji="0" lang="zh-CN" altLang="en-US" sz="32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endParaRPr>
          </a:p>
        </p:txBody>
      </p:sp>
      <p:sp>
        <p:nvSpPr>
          <p:cNvPr id="67587" name="动作按钮: 后退或前一项 541699">
            <a:hlinkClick r:id="rId4" action="ppaction://hlinksldjump"/>
          </p:cNvPr>
          <p:cNvSpPr/>
          <p:nvPr/>
        </p:nvSpPr>
        <p:spPr>
          <a:xfrm>
            <a:off x="7308850" y="5734050"/>
            <a:ext cx="1042988" cy="539750"/>
          </a:xfrm>
          <a:prstGeom prst="actionButtonBackPrevious">
            <a:avLst/>
          </a:prstGeom>
          <a:solidFill>
            <a:srgbClr val="666699"/>
          </a:solidFill>
          <a:ln w="9525">
            <a:noFill/>
          </a:ln>
        </p:spPr>
        <p:txBody>
          <a:bodyPr/>
          <a:p>
            <a:endParaRPr lang="zh-CN" altLang="en-US" dirty="0">
              <a:latin typeface="Tahoma" panose="020B0604030504040204" pitchFamily="34" charset="0"/>
            </a:endParaRPr>
          </a:p>
        </p:txBody>
      </p:sp>
      <p:sp>
        <p:nvSpPr>
          <p:cNvPr id="67588" name="文本占位符 1"/>
          <p:cNvSpPr>
            <a:spLocks noGrp="1"/>
          </p:cNvSpPr>
          <p:nvPr>
            <p:ph idx="1"/>
          </p:nvPr>
        </p:nvSpPr>
        <p:spPr>
          <a:xfrm>
            <a:off x="15875" y="4076700"/>
            <a:ext cx="9128125" cy="1682750"/>
          </a:xfrm>
        </p:spPr>
        <p:txBody>
          <a:bodyPr vert="horz" wrap="square" lIns="91440" tIns="45720" rIns="91440" bIns="45720" anchor="t" anchorCtr="0"/>
          <a:p>
            <a:pPr eaLnBrk="1" hangingPunct="1">
              <a:buClr>
                <a:srgbClr val="FF0000"/>
              </a:buClr>
              <a:buSzPct val="80000"/>
            </a:pPr>
            <a:r>
              <a:rPr lang="zh-CN" altLang="en-US" sz="2000" dirty="0"/>
              <a:t>美国世界观察研究所所长布莱斯·布朗提出：21世纪谁来养活中国人?他根据美国工业化的农业模型计算，当中国人口达到16亿的时候，需要7亿吨粮食采购。但中国只有18亿亩农田，伴随耕地减少、水资源匮乏和环境破坏，粮食产量会逐渐下降，而人口增加、生活水平不断提高，又会产生大量的肉禽蛋奶的副食品需求，对饲料的需求也会大大提高。结论就是中国的粮食供应会对国际粮食市场产生巨大冲击，引发全球生态危机，乃至导致世界性的经济崩溃。</a:t>
            </a:r>
            <a:endParaRPr lang="zh-CN" altLang="en-US" sz="2000" dirty="0"/>
          </a:p>
          <a:p>
            <a:pPr eaLnBrk="1" hangingPunct="1">
              <a:buClr>
                <a:srgbClr val="FF0000"/>
              </a:buClr>
              <a:buSzPct val="80000"/>
            </a:pPr>
            <a:r>
              <a:rPr lang="zh-CN" altLang="en-US" sz="2000" dirty="0"/>
              <a:t>2016年，我国就已经将国际上能够流通粮食的50%(1亿多吨)进口到中国了。</a:t>
            </a:r>
            <a:endParaRPr lang="zh-CN" altLang="en-US" sz="2000" dirty="0"/>
          </a:p>
        </p:txBody>
      </p:sp>
      <p:pic>
        <p:nvPicPr>
          <p:cNvPr id="67589" name="图片 2"/>
          <p:cNvPicPr>
            <a:picLocks noChangeAspect="1"/>
          </p:cNvPicPr>
          <p:nvPr/>
        </p:nvPicPr>
        <p:blipFill>
          <a:blip r:embed="rId5"/>
          <a:stretch>
            <a:fillRect/>
          </a:stretch>
        </p:blipFill>
        <p:spPr>
          <a:xfrm>
            <a:off x="44133" y="980440"/>
            <a:ext cx="4743450" cy="2628900"/>
          </a:xfrm>
          <a:prstGeom prst="rect">
            <a:avLst/>
          </a:prstGeom>
          <a:noFill/>
          <a:ln w="9525">
            <a:noFill/>
          </a:ln>
        </p:spPr>
      </p:pic>
      <p:pic>
        <p:nvPicPr>
          <p:cNvPr id="67590" name="图片 3"/>
          <p:cNvPicPr>
            <a:picLocks noChangeAspect="1"/>
          </p:cNvPicPr>
          <p:nvPr/>
        </p:nvPicPr>
        <p:blipFill>
          <a:blip r:embed="rId6"/>
          <a:stretch>
            <a:fillRect/>
          </a:stretch>
        </p:blipFill>
        <p:spPr>
          <a:xfrm>
            <a:off x="4787583" y="980440"/>
            <a:ext cx="4202112" cy="2628900"/>
          </a:xfrm>
          <a:prstGeom prst="rect">
            <a:avLst/>
          </a:prstGeom>
          <a:noFill/>
          <a:ln w="9525">
            <a:noFill/>
          </a:ln>
        </p:spPr>
      </p:pic>
    </p:spTree>
  </p:cSld>
  <p:clrMapOvr>
    <a:masterClrMapping/>
  </p:clrMapOvr>
  <p:transition>
    <p:random/>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2" name="图片 51" descr="形状, 圆圈&#10;&#10;描述已自动生成"/>
          <p:cNvPicPr>
            <a:picLocks noChangeAspect="1"/>
          </p:cNvPicPr>
          <p:nvPr>
            <p:custDataLst>
              <p:tags r:id="rId1"/>
            </p:custDataLst>
          </p:nvPr>
        </p:nvPicPr>
        <p:blipFill>
          <a:blip r:embed="rId2">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
        <p:nvSpPr>
          <p:cNvPr id="68611" name="文本占位符 541698"/>
          <p:cNvSpPr>
            <a:spLocks noGrp="1"/>
          </p:cNvSpPr>
          <p:nvPr>
            <p:ph idx="1"/>
          </p:nvPr>
        </p:nvSpPr>
        <p:spPr>
          <a:xfrm>
            <a:off x="175260" y="1094105"/>
            <a:ext cx="8780145" cy="5081270"/>
          </a:xfrm>
        </p:spPr>
        <p:txBody>
          <a:bodyPr vert="horz" wrap="square" lIns="91440" tIns="45720" rIns="91440" bIns="45720" anchor="t" anchorCtr="0"/>
          <a:p>
            <a:pPr eaLnBrk="1" hangingPunct="1">
              <a:lnSpc>
                <a:spcPct val="140000"/>
              </a:lnSpc>
              <a:buNone/>
            </a:pPr>
            <a:r>
              <a:rPr lang="zh-CN" altLang="en-US" sz="2000" dirty="0">
                <a:latin typeface="楷体_GB2312" pitchFamily="49" charset="-122"/>
                <a:ea typeface="楷体_GB2312" pitchFamily="49" charset="-122"/>
              </a:rPr>
              <a:t>中国人口承载量测算</a:t>
            </a:r>
            <a:endParaRPr lang="zh-CN" altLang="en-US" sz="2000" dirty="0">
              <a:latin typeface="楷体_GB2312" pitchFamily="49" charset="-122"/>
              <a:ea typeface="楷体_GB2312" pitchFamily="49" charset="-122"/>
            </a:endParaRPr>
          </a:p>
          <a:p>
            <a:pPr eaLnBrk="1" hangingPunct="1">
              <a:lnSpc>
                <a:spcPct val="140000"/>
              </a:lnSpc>
            </a:pPr>
            <a:r>
              <a:rPr lang="en-US" altLang="zh-CN" sz="2000" dirty="0">
                <a:latin typeface="楷体_GB2312" pitchFamily="49" charset="-122"/>
                <a:ea typeface="楷体_GB2312" pitchFamily="49" charset="-122"/>
              </a:rPr>
              <a:t>1988</a:t>
            </a:r>
            <a:r>
              <a:rPr lang="zh-CN" altLang="en-US" sz="2000" dirty="0">
                <a:latin typeface="楷体_GB2312" pitchFamily="49" charset="-122"/>
                <a:ea typeface="楷体_GB2312" pitchFamily="49" charset="-122"/>
              </a:rPr>
              <a:t>年中国科学院国情分析研究小组就中国的人口、资源、环境、粮食等</a:t>
            </a:r>
            <a:r>
              <a:rPr lang="en-US" altLang="zh-CN" sz="2000" dirty="0">
                <a:latin typeface="楷体_GB2312" pitchFamily="49" charset="-122"/>
                <a:ea typeface="楷体_GB2312" pitchFamily="49" charset="-122"/>
              </a:rPr>
              <a:t>4</a:t>
            </a:r>
            <a:r>
              <a:rPr lang="zh-CN" altLang="en-US" sz="2000" dirty="0">
                <a:latin typeface="楷体_GB2312" pitchFamily="49" charset="-122"/>
                <a:ea typeface="楷体_GB2312" pitchFamily="49" charset="-122"/>
              </a:rPr>
              <a:t>个基本问题，提出了题为</a:t>
            </a:r>
            <a:r>
              <a:rPr lang="en-US" altLang="zh-CN" sz="2000" dirty="0">
                <a:latin typeface="楷体_GB2312" pitchFamily="49" charset="-122"/>
                <a:ea typeface="楷体_GB2312" pitchFamily="49" charset="-122"/>
              </a:rPr>
              <a:t>《</a:t>
            </a:r>
            <a:r>
              <a:rPr lang="zh-CN" altLang="en-US" sz="2000" dirty="0">
                <a:latin typeface="楷体_GB2312" pitchFamily="49" charset="-122"/>
                <a:ea typeface="楷体_GB2312" pitchFamily="49" charset="-122"/>
              </a:rPr>
              <a:t>生存与发展</a:t>
            </a:r>
            <a:r>
              <a:rPr lang="en-US" altLang="zh-CN" sz="2000" dirty="0">
                <a:latin typeface="楷体_GB2312" pitchFamily="49" charset="-122"/>
                <a:ea typeface="楷体_GB2312" pitchFamily="49" charset="-122"/>
              </a:rPr>
              <a:t>》</a:t>
            </a:r>
            <a:r>
              <a:rPr lang="zh-CN" altLang="en-US" sz="2000" dirty="0">
                <a:latin typeface="楷体_GB2312" pitchFamily="49" charset="-122"/>
                <a:ea typeface="楷体_GB2312" pitchFamily="49" charset="-122"/>
              </a:rPr>
              <a:t>的研究报告；  </a:t>
            </a:r>
            <a:endParaRPr lang="zh-CN" altLang="en-US" sz="2000" dirty="0">
              <a:latin typeface="楷体_GB2312" pitchFamily="49" charset="-122"/>
              <a:ea typeface="楷体_GB2312" pitchFamily="49" charset="-122"/>
            </a:endParaRPr>
          </a:p>
          <a:p>
            <a:pPr eaLnBrk="1" hangingPunct="1">
              <a:lnSpc>
                <a:spcPct val="140000"/>
              </a:lnSpc>
            </a:pPr>
            <a:r>
              <a:rPr lang="zh-CN" altLang="en-US" sz="2000" dirty="0">
                <a:latin typeface="楷体_GB2312" pitchFamily="49" charset="-122"/>
                <a:ea typeface="楷体_GB2312" pitchFamily="49" charset="-122"/>
              </a:rPr>
              <a:t>该报告以生物生产力为基础，以人均</a:t>
            </a:r>
            <a:r>
              <a:rPr lang="en-US" altLang="zh-CN" sz="2000" dirty="0">
                <a:latin typeface="楷体_GB2312" pitchFamily="49" charset="-122"/>
                <a:ea typeface="楷体_GB2312" pitchFamily="49" charset="-122"/>
              </a:rPr>
              <a:t>400kg</a:t>
            </a:r>
            <a:r>
              <a:rPr lang="zh-CN" altLang="en-US" sz="2000" dirty="0">
                <a:latin typeface="楷体_GB2312" pitchFamily="49" charset="-122"/>
                <a:ea typeface="楷体_GB2312" pitchFamily="49" charset="-122"/>
              </a:rPr>
              <a:t>粮食为标准，计算了中国不同时期的土地资源承载力；</a:t>
            </a:r>
            <a:endParaRPr lang="zh-CN" altLang="en-US" sz="2000" dirty="0">
              <a:latin typeface="楷体_GB2312" pitchFamily="49" charset="-122"/>
              <a:ea typeface="楷体_GB2312" pitchFamily="49" charset="-122"/>
            </a:endParaRPr>
          </a:p>
          <a:p>
            <a:pPr eaLnBrk="1" hangingPunct="1">
              <a:lnSpc>
                <a:spcPct val="140000"/>
              </a:lnSpc>
            </a:pPr>
            <a:r>
              <a:rPr lang="zh-CN" altLang="en-US" sz="2000" dirty="0">
                <a:latin typeface="楷体_GB2312" pitchFamily="49" charset="-122"/>
                <a:ea typeface="楷体_GB2312" pitchFamily="49" charset="-122"/>
              </a:rPr>
              <a:t>结论是：</a:t>
            </a:r>
            <a:r>
              <a:rPr lang="en-US" altLang="zh-CN" sz="2000" dirty="0">
                <a:latin typeface="楷体_GB2312" pitchFamily="49" charset="-122"/>
                <a:ea typeface="楷体_GB2312" pitchFamily="49" charset="-122"/>
              </a:rPr>
              <a:t>1985</a:t>
            </a:r>
            <a:r>
              <a:rPr lang="zh-CN" altLang="en-US" sz="2000" dirty="0">
                <a:latin typeface="楷体_GB2312" pitchFamily="49" charset="-122"/>
                <a:ea typeface="楷体_GB2312" pitchFamily="49" charset="-122"/>
              </a:rPr>
              <a:t>年总生物产量</a:t>
            </a:r>
            <a:r>
              <a:rPr lang="en-US" altLang="zh-CN" sz="2000" dirty="0">
                <a:latin typeface="楷体_GB2312" pitchFamily="49" charset="-122"/>
                <a:ea typeface="楷体_GB2312" pitchFamily="49" charset="-122"/>
              </a:rPr>
              <a:t>(</a:t>
            </a:r>
            <a:r>
              <a:rPr lang="zh-CN" altLang="en-US" sz="2000" dirty="0">
                <a:latin typeface="楷体_GB2312" pitchFamily="49" charset="-122"/>
                <a:ea typeface="楷体_GB2312" pitchFamily="49" charset="-122"/>
              </a:rPr>
              <a:t>干物质</a:t>
            </a:r>
            <a:r>
              <a:rPr lang="en-US" altLang="zh-CN" sz="2000" dirty="0">
                <a:latin typeface="楷体_GB2312" pitchFamily="49" charset="-122"/>
                <a:ea typeface="楷体_GB2312" pitchFamily="49" charset="-122"/>
              </a:rPr>
              <a:t>)31.7</a:t>
            </a:r>
            <a:r>
              <a:rPr lang="zh-CN" altLang="en-US" sz="2000" dirty="0">
                <a:latin typeface="楷体_GB2312" pitchFamily="49" charset="-122"/>
                <a:ea typeface="楷体_GB2312" pitchFamily="49" charset="-122"/>
              </a:rPr>
              <a:t>亿</a:t>
            </a:r>
            <a:r>
              <a:rPr lang="en-US" altLang="zh-CN" sz="2000" dirty="0">
                <a:latin typeface="楷体_GB2312" pitchFamily="49" charset="-122"/>
                <a:ea typeface="楷体_GB2312" pitchFamily="49" charset="-122"/>
              </a:rPr>
              <a:t>t</a:t>
            </a:r>
            <a:r>
              <a:rPr lang="zh-CN" altLang="en-US" sz="2000" dirty="0">
                <a:latin typeface="楷体_GB2312" pitchFamily="49" charset="-122"/>
                <a:ea typeface="楷体_GB2312" pitchFamily="49" charset="-122"/>
              </a:rPr>
              <a:t>，粮食总产量</a:t>
            </a:r>
            <a:r>
              <a:rPr lang="en-US" altLang="zh-CN" sz="2000" dirty="0">
                <a:latin typeface="楷体_GB2312" pitchFamily="49" charset="-122"/>
                <a:ea typeface="楷体_GB2312" pitchFamily="49" charset="-122"/>
              </a:rPr>
              <a:t>3 787</a:t>
            </a:r>
            <a:r>
              <a:rPr lang="zh-CN" altLang="en-US" sz="2000" dirty="0">
                <a:latin typeface="楷体_GB2312" pitchFamily="49" charset="-122"/>
                <a:ea typeface="楷体_GB2312" pitchFamily="49" charset="-122"/>
              </a:rPr>
              <a:t>亿</a:t>
            </a:r>
            <a:r>
              <a:rPr lang="en-US" altLang="zh-CN" sz="2000" dirty="0">
                <a:latin typeface="楷体_GB2312" pitchFamily="49" charset="-122"/>
                <a:ea typeface="楷体_GB2312" pitchFamily="49" charset="-122"/>
              </a:rPr>
              <a:t>kg</a:t>
            </a:r>
            <a:r>
              <a:rPr lang="zh-CN" altLang="en-US" sz="2000" dirty="0">
                <a:latin typeface="楷体_GB2312" pitchFamily="49" charset="-122"/>
                <a:ea typeface="楷体_GB2312" pitchFamily="49" charset="-122"/>
              </a:rPr>
              <a:t>，可承载</a:t>
            </a:r>
            <a:r>
              <a:rPr lang="en-US" altLang="zh-CN" sz="2000" dirty="0">
                <a:latin typeface="楷体_GB2312" pitchFamily="49" charset="-122"/>
                <a:ea typeface="楷体_GB2312" pitchFamily="49" charset="-122"/>
              </a:rPr>
              <a:t>9.5</a:t>
            </a:r>
            <a:r>
              <a:rPr lang="zh-CN" altLang="en-US" sz="2000" dirty="0">
                <a:latin typeface="楷体_GB2312" pitchFamily="49" charset="-122"/>
                <a:ea typeface="楷体_GB2312" pitchFamily="49" charset="-122"/>
              </a:rPr>
              <a:t>亿人，</a:t>
            </a:r>
            <a:r>
              <a:rPr lang="zh-CN" altLang="en-US" sz="2000" dirty="0">
                <a:solidFill>
                  <a:schemeClr val="hlink"/>
                </a:solidFill>
                <a:latin typeface="楷体_GB2312" pitchFamily="49" charset="-122"/>
                <a:ea typeface="楷体_GB2312" pitchFamily="49" charset="-122"/>
              </a:rPr>
              <a:t>实际超载</a:t>
            </a:r>
            <a:r>
              <a:rPr lang="en-US" altLang="zh-CN" sz="2000" dirty="0">
                <a:solidFill>
                  <a:schemeClr val="hlink"/>
                </a:solidFill>
                <a:latin typeface="楷体_GB2312" pitchFamily="49" charset="-122"/>
                <a:ea typeface="楷体_GB2312" pitchFamily="49" charset="-122"/>
              </a:rPr>
              <a:t>1.1</a:t>
            </a:r>
            <a:r>
              <a:rPr lang="zh-CN" altLang="en-US" sz="2000" dirty="0">
                <a:solidFill>
                  <a:schemeClr val="hlink"/>
                </a:solidFill>
                <a:latin typeface="楷体_GB2312" pitchFamily="49" charset="-122"/>
                <a:ea typeface="楷体_GB2312" pitchFamily="49" charset="-122"/>
              </a:rPr>
              <a:t>亿人。</a:t>
            </a:r>
            <a:r>
              <a:rPr lang="en-US" altLang="zh-CN" sz="2000" dirty="0">
                <a:latin typeface="楷体_GB2312" pitchFamily="49" charset="-122"/>
                <a:ea typeface="楷体_GB2312" pitchFamily="49" charset="-122"/>
              </a:rPr>
              <a:t>2025</a:t>
            </a:r>
            <a:r>
              <a:rPr lang="zh-CN" altLang="en-US" sz="2000" dirty="0">
                <a:latin typeface="楷体_GB2312" pitchFamily="49" charset="-122"/>
                <a:ea typeface="楷体_GB2312" pitchFamily="49" charset="-122"/>
              </a:rPr>
              <a:t>年生物产量</a:t>
            </a:r>
            <a:r>
              <a:rPr lang="en-US" altLang="zh-CN" sz="2000" dirty="0">
                <a:latin typeface="楷体_GB2312" pitchFamily="49" charset="-122"/>
                <a:ea typeface="楷体_GB2312" pitchFamily="49" charset="-122"/>
              </a:rPr>
              <a:t>39.8</a:t>
            </a:r>
            <a:r>
              <a:rPr lang="zh-CN" altLang="en-US" sz="2000" dirty="0">
                <a:latin typeface="楷体_GB2312" pitchFamily="49" charset="-122"/>
                <a:ea typeface="楷体_GB2312" pitchFamily="49" charset="-122"/>
              </a:rPr>
              <a:t>亿</a:t>
            </a:r>
            <a:r>
              <a:rPr lang="en-US" altLang="zh-CN" sz="2000" dirty="0">
                <a:latin typeface="楷体_GB2312" pitchFamily="49" charset="-122"/>
                <a:ea typeface="楷体_GB2312" pitchFamily="49" charset="-122"/>
              </a:rPr>
              <a:t>t</a:t>
            </a:r>
            <a:r>
              <a:rPr lang="zh-CN" altLang="en-US" sz="2000" dirty="0">
                <a:latin typeface="楷体_GB2312" pitchFamily="49" charset="-122"/>
                <a:ea typeface="楷体_GB2312" pitchFamily="49" charset="-122"/>
              </a:rPr>
              <a:t>，粮食</a:t>
            </a:r>
            <a:r>
              <a:rPr lang="en-US" altLang="zh-CN" sz="2000" dirty="0">
                <a:latin typeface="楷体_GB2312" pitchFamily="49" charset="-122"/>
                <a:ea typeface="楷体_GB2312" pitchFamily="49" charset="-122"/>
              </a:rPr>
              <a:t>5925</a:t>
            </a:r>
            <a:r>
              <a:rPr lang="zh-CN" altLang="en-US" sz="2000" dirty="0">
                <a:latin typeface="楷体_GB2312" pitchFamily="49" charset="-122"/>
                <a:ea typeface="楷体_GB2312" pitchFamily="49" charset="-122"/>
              </a:rPr>
              <a:t>亿</a:t>
            </a:r>
            <a:r>
              <a:rPr lang="en-US" altLang="zh-CN" sz="2000" dirty="0">
                <a:latin typeface="楷体_GB2312" pitchFamily="49" charset="-122"/>
                <a:ea typeface="楷体_GB2312" pitchFamily="49" charset="-122"/>
              </a:rPr>
              <a:t>kg</a:t>
            </a:r>
            <a:r>
              <a:rPr lang="zh-CN" altLang="en-US" sz="2000" dirty="0">
                <a:latin typeface="楷体_GB2312" pitchFamily="49" charset="-122"/>
                <a:ea typeface="楷体_GB2312" pitchFamily="49" charset="-122"/>
              </a:rPr>
              <a:t>，</a:t>
            </a:r>
            <a:r>
              <a:rPr lang="zh-CN" altLang="en-US" sz="2000" dirty="0">
                <a:solidFill>
                  <a:schemeClr val="hlink"/>
                </a:solidFill>
                <a:latin typeface="楷体_GB2312" pitchFamily="49" charset="-122"/>
                <a:ea typeface="楷体_GB2312" pitchFamily="49" charset="-122"/>
              </a:rPr>
              <a:t>可承载</a:t>
            </a:r>
            <a:r>
              <a:rPr lang="en-US" altLang="zh-CN" sz="2000" dirty="0">
                <a:solidFill>
                  <a:schemeClr val="hlink"/>
                </a:solidFill>
                <a:latin typeface="楷体_GB2312" pitchFamily="49" charset="-122"/>
                <a:ea typeface="楷体_GB2312" pitchFamily="49" charset="-122"/>
              </a:rPr>
              <a:t>14.8</a:t>
            </a:r>
            <a:r>
              <a:rPr lang="zh-CN" altLang="en-US" sz="2000" dirty="0">
                <a:solidFill>
                  <a:schemeClr val="hlink"/>
                </a:solidFill>
                <a:latin typeface="楷体_GB2312" pitchFamily="49" charset="-122"/>
                <a:ea typeface="楷体_GB2312" pitchFamily="49" charset="-122"/>
              </a:rPr>
              <a:t>亿人</a:t>
            </a:r>
            <a:r>
              <a:rPr lang="zh-CN" altLang="en-US" sz="2000" dirty="0">
                <a:latin typeface="楷体_GB2312" pitchFamily="49" charset="-122"/>
                <a:ea typeface="楷体_GB2312" pitchFamily="49" charset="-122"/>
              </a:rPr>
              <a:t>。远景生物产量</a:t>
            </a:r>
            <a:r>
              <a:rPr lang="en-US" altLang="zh-CN" sz="2000" dirty="0">
                <a:latin typeface="楷体_GB2312" pitchFamily="49" charset="-122"/>
                <a:ea typeface="楷体_GB2312" pitchFamily="49" charset="-122"/>
              </a:rPr>
              <a:t>72.6</a:t>
            </a:r>
            <a:r>
              <a:rPr lang="zh-CN" altLang="en-US" sz="2000" dirty="0">
                <a:latin typeface="楷体_GB2312" pitchFamily="49" charset="-122"/>
                <a:ea typeface="楷体_GB2312" pitchFamily="49" charset="-122"/>
              </a:rPr>
              <a:t>亿</a:t>
            </a:r>
            <a:r>
              <a:rPr lang="en-US" altLang="zh-CN" sz="2000" dirty="0">
                <a:latin typeface="楷体_GB2312" pitchFamily="49" charset="-122"/>
                <a:ea typeface="楷体_GB2312" pitchFamily="49" charset="-122"/>
              </a:rPr>
              <a:t>t</a:t>
            </a:r>
            <a:r>
              <a:rPr lang="zh-CN" altLang="en-US" sz="2000" dirty="0">
                <a:latin typeface="楷体_GB2312" pitchFamily="49" charset="-122"/>
                <a:ea typeface="楷体_GB2312" pitchFamily="49" charset="-122"/>
              </a:rPr>
              <a:t>，</a:t>
            </a:r>
            <a:r>
              <a:rPr lang="zh-CN" altLang="en-US" sz="2000" dirty="0">
                <a:solidFill>
                  <a:schemeClr val="hlink"/>
                </a:solidFill>
                <a:latin typeface="楷体_GB2312" pitchFamily="49" charset="-122"/>
                <a:ea typeface="楷体_GB2312" pitchFamily="49" charset="-122"/>
              </a:rPr>
              <a:t>可承载</a:t>
            </a:r>
            <a:r>
              <a:rPr lang="en-US" altLang="zh-CN" sz="2000" dirty="0">
                <a:solidFill>
                  <a:schemeClr val="hlink"/>
                </a:solidFill>
                <a:latin typeface="楷体_GB2312" pitchFamily="49" charset="-122"/>
                <a:ea typeface="楷体_GB2312" pitchFamily="49" charset="-122"/>
              </a:rPr>
              <a:t>16.2</a:t>
            </a:r>
            <a:r>
              <a:rPr lang="zh-CN" altLang="en-US" sz="2000" dirty="0">
                <a:solidFill>
                  <a:schemeClr val="hlink"/>
                </a:solidFill>
                <a:latin typeface="楷体_GB2312" pitchFamily="49" charset="-122"/>
                <a:ea typeface="楷体_GB2312" pitchFamily="49" charset="-122"/>
              </a:rPr>
              <a:t>亿人</a:t>
            </a:r>
            <a:r>
              <a:rPr lang="zh-CN" altLang="en-US" sz="2000" dirty="0">
                <a:latin typeface="楷体_GB2312" pitchFamily="49" charset="-122"/>
                <a:ea typeface="楷体_GB2312" pitchFamily="49" charset="-122"/>
              </a:rPr>
              <a:t>；</a:t>
            </a:r>
            <a:endParaRPr lang="zh-CN" altLang="en-US" sz="2000" dirty="0">
              <a:latin typeface="楷体_GB2312" pitchFamily="49" charset="-122"/>
              <a:ea typeface="楷体_GB2312" pitchFamily="49" charset="-122"/>
            </a:endParaRPr>
          </a:p>
          <a:p>
            <a:pPr eaLnBrk="1" hangingPunct="1">
              <a:lnSpc>
                <a:spcPct val="140000"/>
              </a:lnSpc>
            </a:pPr>
            <a:r>
              <a:rPr lang="zh-CN" altLang="en-US" sz="2000" dirty="0">
                <a:latin typeface="楷体_GB2312" pitchFamily="49" charset="-122"/>
                <a:ea typeface="楷体_GB2312" pitchFamily="49" charset="-122"/>
              </a:rPr>
              <a:t>他们认为：“我国的理论最高承载能力为</a:t>
            </a:r>
            <a:r>
              <a:rPr lang="en-US" altLang="zh-CN" sz="2000" dirty="0">
                <a:solidFill>
                  <a:schemeClr val="hlink"/>
                </a:solidFill>
                <a:latin typeface="楷体_GB2312" pitchFamily="49" charset="-122"/>
                <a:ea typeface="楷体_GB2312" pitchFamily="49" charset="-122"/>
              </a:rPr>
              <a:t>15</a:t>
            </a:r>
            <a:r>
              <a:rPr lang="zh-CN" altLang="en-US" sz="2000" dirty="0">
                <a:solidFill>
                  <a:schemeClr val="hlink"/>
                </a:solidFill>
                <a:latin typeface="楷体_GB2312" pitchFamily="49" charset="-122"/>
                <a:ea typeface="楷体_GB2312" pitchFamily="49" charset="-122"/>
              </a:rPr>
              <a:t>～</a:t>
            </a:r>
            <a:r>
              <a:rPr lang="en-US" altLang="zh-CN" sz="2000" dirty="0">
                <a:solidFill>
                  <a:schemeClr val="hlink"/>
                </a:solidFill>
                <a:latin typeface="楷体_GB2312" pitchFamily="49" charset="-122"/>
                <a:ea typeface="楷体_GB2312" pitchFamily="49" charset="-122"/>
              </a:rPr>
              <a:t>16</a:t>
            </a:r>
            <a:r>
              <a:rPr lang="zh-CN" altLang="en-US" sz="2000" dirty="0">
                <a:solidFill>
                  <a:schemeClr val="hlink"/>
                </a:solidFill>
                <a:latin typeface="楷体_GB2312" pitchFamily="49" charset="-122"/>
                <a:ea typeface="楷体_GB2312" pitchFamily="49" charset="-122"/>
              </a:rPr>
              <a:t>亿人</a:t>
            </a:r>
            <a:r>
              <a:rPr lang="zh-CN" altLang="en-US" sz="2000" dirty="0">
                <a:latin typeface="楷体_GB2312" pitchFamily="49" charset="-122"/>
                <a:ea typeface="楷体_GB2312" pitchFamily="49" charset="-122"/>
              </a:rPr>
              <a:t>。” </a:t>
            </a:r>
            <a:endParaRPr lang="zh-CN" altLang="en-US" sz="2000" dirty="0">
              <a:latin typeface="楷体_GB2312" pitchFamily="49" charset="-122"/>
              <a:ea typeface="楷体_GB2312" pitchFamily="49" charset="-122"/>
            </a:endParaRPr>
          </a:p>
          <a:p>
            <a:pPr eaLnBrk="1" hangingPunct="1">
              <a:lnSpc>
                <a:spcPct val="140000"/>
              </a:lnSpc>
            </a:pPr>
            <a:r>
              <a:rPr lang="en-US" altLang="zh-CN" sz="2000" dirty="0">
                <a:latin typeface="楷体_GB2312" pitchFamily="49" charset="-122"/>
                <a:ea typeface="楷体_GB2312" pitchFamily="49" charset="-122"/>
              </a:rPr>
              <a:t>1997</a:t>
            </a:r>
            <a:r>
              <a:rPr lang="zh-CN" altLang="en-US" sz="2000" dirty="0">
                <a:latin typeface="楷体_GB2312" pitchFamily="49" charset="-122"/>
                <a:ea typeface="楷体_GB2312" pitchFamily="49" charset="-122"/>
              </a:rPr>
              <a:t>年中国政府和联合国开发计划署、世界粮农组织合作进行的一项研究认为，中国的最大土地人口承载力为</a:t>
            </a:r>
            <a:r>
              <a:rPr lang="en-US" altLang="zh-CN" sz="2000" dirty="0">
                <a:solidFill>
                  <a:schemeClr val="hlink"/>
                </a:solidFill>
                <a:latin typeface="楷体_GB2312" pitchFamily="49" charset="-122"/>
                <a:ea typeface="楷体_GB2312" pitchFamily="49" charset="-122"/>
              </a:rPr>
              <a:t>17.36</a:t>
            </a:r>
            <a:r>
              <a:rPr lang="zh-CN" altLang="en-US" sz="2000" dirty="0">
                <a:solidFill>
                  <a:schemeClr val="hlink"/>
                </a:solidFill>
                <a:latin typeface="楷体_GB2312" pitchFamily="49" charset="-122"/>
                <a:ea typeface="楷体_GB2312" pitchFamily="49" charset="-122"/>
              </a:rPr>
              <a:t>亿</a:t>
            </a:r>
            <a:r>
              <a:rPr lang="zh-CN" altLang="en-US" sz="2000" dirty="0">
                <a:latin typeface="楷体_GB2312" pitchFamily="49" charset="-122"/>
                <a:ea typeface="楷体_GB2312" pitchFamily="49" charset="-122"/>
              </a:rPr>
              <a:t>。</a:t>
            </a:r>
            <a:endParaRPr lang="zh-CN" altLang="en-US" sz="2000" dirty="0">
              <a:latin typeface="楷体_GB2312" pitchFamily="49" charset="-122"/>
              <a:ea typeface="楷体_GB2312" pitchFamily="49" charset="-122"/>
            </a:endParaRPr>
          </a:p>
        </p:txBody>
      </p:sp>
      <p:sp>
        <p:nvSpPr>
          <p:cNvPr id="68612" name="动作按钮: 后退或前一项 541699">
            <a:hlinkClick r:id="rId3" action="ppaction://hlinksldjump"/>
          </p:cNvPr>
          <p:cNvSpPr/>
          <p:nvPr/>
        </p:nvSpPr>
        <p:spPr>
          <a:xfrm>
            <a:off x="7308850" y="5734050"/>
            <a:ext cx="1042988" cy="539750"/>
          </a:xfrm>
          <a:prstGeom prst="actionButtonBackPrevious">
            <a:avLst/>
          </a:prstGeom>
          <a:solidFill>
            <a:srgbClr val="666699"/>
          </a:solidFill>
          <a:ln w="9525">
            <a:noFill/>
          </a:ln>
        </p:spPr>
        <p:txBody>
          <a:bodyPr/>
          <a:p>
            <a:endParaRPr lang="zh-CN" altLang="en-US" dirty="0">
              <a:latin typeface="Tahoma" panose="020B0604030504040204" pitchFamily="34" charset="0"/>
            </a:endParaRPr>
          </a:p>
        </p:txBody>
      </p:sp>
      <p:sp>
        <p:nvSpPr>
          <p:cNvPr id="4" name="文本框 3"/>
          <p:cNvSpPr txBox="1"/>
          <p:nvPr>
            <p:custDataLst>
              <p:tags r:id="rId4"/>
            </p:custDataLst>
          </p:nvPr>
        </p:nvSpPr>
        <p:spPr>
          <a:xfrm>
            <a:off x="251460" y="188595"/>
            <a:ext cx="8874760" cy="713740"/>
          </a:xfrm>
          <a:prstGeom prst="rect">
            <a:avLst/>
          </a:prstGeom>
          <a:noFill/>
        </p:spPr>
        <p:txBody>
          <a:bodyPr wrap="square" rtlCol="0">
            <a:noAutofit/>
          </a:bodyPr>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2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rPr>
              <a:t>（</a:t>
            </a:r>
            <a:r>
              <a:rPr kumimoji="0" lang="zh-CN" altLang="en-US" sz="32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rPr>
              <a:t>三）适度人口及其对经济社会发展战略的意义</a:t>
            </a:r>
            <a:endParaRPr kumimoji="0" lang="zh-CN" altLang="en-US" sz="32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endParaRPr>
          </a:p>
        </p:txBody>
      </p:sp>
    </p:spTree>
  </p:cSld>
  <p:clrMapOvr>
    <a:masterClrMapping/>
  </p:clrMapOvr>
  <p:transition>
    <p:random/>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2" name="图片 51" descr="形状, 圆圈&#10;&#10;描述已自动生成"/>
          <p:cNvPicPr>
            <a:picLocks noChangeAspect="1"/>
          </p:cNvPicPr>
          <p:nvPr>
            <p:custDataLst>
              <p:tags r:id="rId1"/>
            </p:custDataLst>
          </p:nvPr>
        </p:nvPicPr>
        <p:blipFill>
          <a:blip r:embed="rId2">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
        <p:nvSpPr>
          <p:cNvPr id="69635" name="文本占位符 539650"/>
          <p:cNvSpPr>
            <a:spLocks noGrp="1"/>
          </p:cNvSpPr>
          <p:nvPr>
            <p:ph idx="1"/>
          </p:nvPr>
        </p:nvSpPr>
        <p:spPr>
          <a:xfrm>
            <a:off x="395605" y="1052830"/>
            <a:ext cx="8582660" cy="4114800"/>
          </a:xfrm>
        </p:spPr>
        <p:txBody>
          <a:bodyPr vert="horz" wrap="square" lIns="91440" tIns="45720" rIns="91440" bIns="45720" anchor="t" anchorCtr="0"/>
          <a:p>
            <a:pPr eaLnBrk="1" hangingPunct="1">
              <a:lnSpc>
                <a:spcPct val="180000"/>
              </a:lnSpc>
              <a:buNone/>
            </a:pPr>
            <a:r>
              <a:rPr lang="zh-CN" altLang="en-US" sz="2400" dirty="0">
                <a:latin typeface="楷体_GB2312" pitchFamily="49" charset="-122"/>
                <a:ea typeface="楷体_GB2312" pitchFamily="49" charset="-122"/>
              </a:rPr>
              <a:t>精确估算人口承载量有</a:t>
            </a:r>
            <a:r>
              <a:rPr lang="en-US" altLang="zh-CN" sz="2400" dirty="0">
                <a:latin typeface="楷体_GB2312" pitchFamily="49" charset="-122"/>
                <a:ea typeface="楷体_GB2312" pitchFamily="49" charset="-122"/>
              </a:rPr>
              <a:t>3</a:t>
            </a:r>
            <a:r>
              <a:rPr lang="zh-CN" altLang="en-US" sz="2400" dirty="0">
                <a:latin typeface="楷体_GB2312" pitchFamily="49" charset="-122"/>
                <a:ea typeface="楷体_GB2312" pitchFamily="49" charset="-122"/>
              </a:rPr>
              <a:t>大难点：</a:t>
            </a:r>
            <a:endParaRPr lang="zh-CN" altLang="en-US" sz="2400" dirty="0">
              <a:latin typeface="楷体_GB2312" pitchFamily="49" charset="-122"/>
              <a:ea typeface="楷体_GB2312" pitchFamily="49" charset="-122"/>
            </a:endParaRPr>
          </a:p>
          <a:p>
            <a:pPr eaLnBrk="1" hangingPunct="1">
              <a:lnSpc>
                <a:spcPct val="180000"/>
              </a:lnSpc>
              <a:buClr>
                <a:srgbClr val="FF0000"/>
              </a:buClr>
              <a:buSzPct val="80000"/>
            </a:pPr>
            <a:r>
              <a:rPr lang="zh-CN" altLang="en-US" sz="2400" dirty="0">
                <a:latin typeface="楷体_GB2312" pitchFamily="49" charset="-122"/>
                <a:ea typeface="楷体_GB2312" pitchFamily="49" charset="-122"/>
              </a:rPr>
              <a:t>生产力发展、科学技术进步以及自然资源开发利用方式的合理化对承载力的影响难以作出精确估量； </a:t>
            </a:r>
            <a:endParaRPr lang="zh-CN" altLang="en-US" sz="2400" dirty="0">
              <a:latin typeface="楷体_GB2312" pitchFamily="49" charset="-122"/>
              <a:ea typeface="楷体_GB2312" pitchFamily="49" charset="-122"/>
            </a:endParaRPr>
          </a:p>
          <a:p>
            <a:pPr eaLnBrk="1" hangingPunct="1">
              <a:lnSpc>
                <a:spcPct val="180000"/>
              </a:lnSpc>
              <a:buClr>
                <a:srgbClr val="FF0000"/>
              </a:buClr>
              <a:buSzPct val="80000"/>
            </a:pPr>
            <a:r>
              <a:rPr lang="zh-CN" altLang="en-US" sz="2400" dirty="0">
                <a:latin typeface="楷体_GB2312" pitchFamily="49" charset="-122"/>
                <a:ea typeface="楷体_GB2312" pitchFamily="49" charset="-122"/>
              </a:rPr>
              <a:t>系统开放度和外来补偿度对承载力的影响难以把握； </a:t>
            </a:r>
            <a:endParaRPr lang="zh-CN" altLang="en-US" sz="2400" dirty="0">
              <a:latin typeface="楷体_GB2312" pitchFamily="49" charset="-122"/>
              <a:ea typeface="楷体_GB2312" pitchFamily="49" charset="-122"/>
            </a:endParaRPr>
          </a:p>
          <a:p>
            <a:pPr eaLnBrk="1" hangingPunct="1">
              <a:lnSpc>
                <a:spcPct val="180000"/>
              </a:lnSpc>
              <a:buClr>
                <a:srgbClr val="FF0000"/>
              </a:buClr>
              <a:buSzPct val="80000"/>
            </a:pPr>
            <a:r>
              <a:rPr lang="zh-CN" altLang="en-US" sz="2400" dirty="0">
                <a:latin typeface="楷体_GB2312" pitchFamily="49" charset="-122"/>
                <a:ea typeface="楷体_GB2312" pitchFamily="49" charset="-122"/>
              </a:rPr>
              <a:t>采用什么样的人均资源消费水平也很难确定。 </a:t>
            </a:r>
            <a:endParaRPr lang="zh-CN" altLang="en-US" sz="2400" dirty="0">
              <a:latin typeface="楷体_GB2312" pitchFamily="49" charset="-122"/>
              <a:ea typeface="楷体_GB2312" pitchFamily="49" charset="-122"/>
            </a:endParaRPr>
          </a:p>
          <a:p>
            <a:pPr eaLnBrk="1" hangingPunct="1">
              <a:buNone/>
            </a:pPr>
            <a:endParaRPr lang="zh-CN" altLang="en-US" sz="2400" dirty="0">
              <a:latin typeface="楷体_GB2312" pitchFamily="49" charset="-122"/>
              <a:ea typeface="楷体_GB2312" pitchFamily="49" charset="-122"/>
            </a:endParaRPr>
          </a:p>
        </p:txBody>
      </p:sp>
      <p:sp>
        <p:nvSpPr>
          <p:cNvPr id="69636" name="动作按钮: 后退或前一项 539651">
            <a:hlinkClick r:id="rId3" action="ppaction://hlinksldjump"/>
          </p:cNvPr>
          <p:cNvSpPr/>
          <p:nvPr/>
        </p:nvSpPr>
        <p:spPr>
          <a:xfrm>
            <a:off x="7308850" y="5734050"/>
            <a:ext cx="1042988" cy="539750"/>
          </a:xfrm>
          <a:prstGeom prst="actionButtonBackPrevious">
            <a:avLst/>
          </a:prstGeom>
          <a:solidFill>
            <a:srgbClr val="666699"/>
          </a:solidFill>
          <a:ln w="9525">
            <a:noFill/>
          </a:ln>
        </p:spPr>
        <p:txBody>
          <a:bodyPr/>
          <a:p>
            <a:endParaRPr lang="zh-CN" altLang="en-US" dirty="0">
              <a:latin typeface="Tahoma" panose="020B0604030504040204" pitchFamily="34" charset="0"/>
            </a:endParaRPr>
          </a:p>
        </p:txBody>
      </p:sp>
      <p:sp>
        <p:nvSpPr>
          <p:cNvPr id="4" name="文本框 3"/>
          <p:cNvSpPr txBox="1"/>
          <p:nvPr>
            <p:custDataLst>
              <p:tags r:id="rId4"/>
            </p:custDataLst>
          </p:nvPr>
        </p:nvSpPr>
        <p:spPr>
          <a:xfrm>
            <a:off x="251460" y="188595"/>
            <a:ext cx="8874760" cy="713740"/>
          </a:xfrm>
          <a:prstGeom prst="rect">
            <a:avLst/>
          </a:prstGeom>
          <a:noFill/>
        </p:spPr>
        <p:txBody>
          <a:bodyPr wrap="square" rtlCol="0">
            <a:noAutofit/>
          </a:bodyPr>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2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rPr>
              <a:t>（</a:t>
            </a:r>
            <a:r>
              <a:rPr kumimoji="0" lang="zh-CN" altLang="en-US" sz="32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rPr>
              <a:t>三）适度人口及其对经济社会发展战略的意义</a:t>
            </a:r>
            <a:endParaRPr kumimoji="0" lang="zh-CN" altLang="en-US" sz="32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endParaRPr>
          </a:p>
        </p:txBody>
      </p:sp>
    </p:spTree>
  </p:cSld>
  <p:clrMapOvr>
    <a:masterClrMapping/>
  </p:clrMapOvr>
  <p:transition>
    <p:random/>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2" name="图片 51" descr="形状, 圆圈&#10;&#10;描述已自动生成"/>
          <p:cNvPicPr>
            <a:picLocks noChangeAspect="1"/>
          </p:cNvPicPr>
          <p:nvPr>
            <p:custDataLst>
              <p:tags r:id="rId1"/>
            </p:custDataLst>
          </p:nvPr>
        </p:nvPicPr>
        <p:blipFill>
          <a:blip r:embed="rId2">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
        <p:nvSpPr>
          <p:cNvPr id="70659" name="文本占位符 537602"/>
          <p:cNvSpPr>
            <a:spLocks noGrp="1"/>
          </p:cNvSpPr>
          <p:nvPr>
            <p:ph idx="1"/>
          </p:nvPr>
        </p:nvSpPr>
        <p:spPr>
          <a:xfrm>
            <a:off x="467360" y="1260475"/>
            <a:ext cx="8412480" cy="4114800"/>
          </a:xfrm>
        </p:spPr>
        <p:txBody>
          <a:bodyPr vert="horz" wrap="square" lIns="91440" tIns="45720" rIns="91440" bIns="45720" anchor="t" anchorCtr="0"/>
          <a:p>
            <a:pPr eaLnBrk="1" hangingPunct="1">
              <a:lnSpc>
                <a:spcPct val="160000"/>
              </a:lnSpc>
              <a:buNone/>
            </a:pPr>
            <a:r>
              <a:rPr lang="zh-CN" altLang="en-US" sz="2400" dirty="0">
                <a:latin typeface="楷体_GB2312" pitchFamily="49" charset="-122"/>
                <a:ea typeface="楷体_GB2312" pitchFamily="49" charset="-122"/>
              </a:rPr>
              <a:t>２、适度人口</a:t>
            </a:r>
            <a:endParaRPr lang="zh-CN" altLang="en-US" sz="2400" dirty="0">
              <a:latin typeface="楷体_GB2312" pitchFamily="49" charset="-122"/>
              <a:ea typeface="楷体_GB2312" pitchFamily="49" charset="-122"/>
            </a:endParaRPr>
          </a:p>
          <a:p>
            <a:pPr eaLnBrk="1" hangingPunct="1">
              <a:lnSpc>
                <a:spcPct val="160000"/>
              </a:lnSpc>
              <a:buClr>
                <a:srgbClr val="FF0000"/>
              </a:buClr>
              <a:buSzPct val="80000"/>
            </a:pPr>
            <a:r>
              <a:rPr lang="zh-CN" altLang="en-US" sz="2400" dirty="0">
                <a:latin typeface="楷体_GB2312" pitchFamily="49" charset="-122"/>
                <a:ea typeface="楷体_GB2312" pitchFamily="49" charset="-122"/>
              </a:rPr>
              <a:t>是一个国家或地区最适宜的人口数量，它实际上是一种理想人口数量。</a:t>
            </a:r>
            <a:endParaRPr lang="zh-CN" altLang="en-US" sz="2400" dirty="0">
              <a:latin typeface="楷体_GB2312" pitchFamily="49" charset="-122"/>
              <a:ea typeface="楷体_GB2312" pitchFamily="49" charset="-122"/>
            </a:endParaRPr>
          </a:p>
          <a:p>
            <a:pPr eaLnBrk="1" hangingPunct="1">
              <a:lnSpc>
                <a:spcPct val="160000"/>
              </a:lnSpc>
              <a:buClr>
                <a:srgbClr val="FF0000"/>
              </a:buClr>
              <a:buSzPct val="80000"/>
            </a:pPr>
            <a:r>
              <a:rPr lang="zh-CN" altLang="en-US" sz="2400" dirty="0">
                <a:latin typeface="楷体_GB2312" pitchFamily="49" charset="-122"/>
                <a:ea typeface="楷体_GB2312" pitchFamily="49" charset="-122"/>
              </a:rPr>
              <a:t>与社会、经济、资源、环境相协调，能带来最大效益的相对稳定人口。</a:t>
            </a:r>
            <a:endParaRPr lang="zh-CN" altLang="en-US" sz="2400" dirty="0">
              <a:latin typeface="楷体_GB2312" pitchFamily="49" charset="-122"/>
              <a:ea typeface="楷体_GB2312" pitchFamily="49" charset="-122"/>
            </a:endParaRPr>
          </a:p>
          <a:p>
            <a:pPr eaLnBrk="1" hangingPunct="1">
              <a:buNone/>
            </a:pPr>
            <a:endParaRPr lang="zh-CN" altLang="en-US" sz="2400" dirty="0">
              <a:latin typeface="楷体_GB2312" pitchFamily="49" charset="-122"/>
              <a:ea typeface="楷体_GB2312" pitchFamily="49" charset="-122"/>
            </a:endParaRPr>
          </a:p>
        </p:txBody>
      </p:sp>
      <p:sp>
        <p:nvSpPr>
          <p:cNvPr id="70660" name="动作按钮: 后退或前一项 537603">
            <a:hlinkClick r:id="rId3" action="ppaction://hlinksldjump"/>
          </p:cNvPr>
          <p:cNvSpPr/>
          <p:nvPr/>
        </p:nvSpPr>
        <p:spPr>
          <a:xfrm>
            <a:off x="7308850" y="5734050"/>
            <a:ext cx="1042988" cy="539750"/>
          </a:xfrm>
          <a:prstGeom prst="actionButtonBackPrevious">
            <a:avLst/>
          </a:prstGeom>
          <a:solidFill>
            <a:srgbClr val="666699"/>
          </a:solidFill>
          <a:ln w="9525">
            <a:noFill/>
          </a:ln>
        </p:spPr>
        <p:txBody>
          <a:bodyPr/>
          <a:p>
            <a:endParaRPr lang="zh-CN" altLang="en-US" dirty="0">
              <a:latin typeface="Tahoma" panose="020B0604030504040204" pitchFamily="34" charset="0"/>
            </a:endParaRPr>
          </a:p>
        </p:txBody>
      </p:sp>
      <p:sp>
        <p:nvSpPr>
          <p:cNvPr id="4" name="文本框 3"/>
          <p:cNvSpPr txBox="1"/>
          <p:nvPr>
            <p:custDataLst>
              <p:tags r:id="rId4"/>
            </p:custDataLst>
          </p:nvPr>
        </p:nvSpPr>
        <p:spPr>
          <a:xfrm>
            <a:off x="251460" y="188595"/>
            <a:ext cx="8874760" cy="713740"/>
          </a:xfrm>
          <a:prstGeom prst="rect">
            <a:avLst/>
          </a:prstGeom>
          <a:noFill/>
        </p:spPr>
        <p:txBody>
          <a:bodyPr wrap="square" rtlCol="0">
            <a:noAutofit/>
          </a:bodyPr>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2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rPr>
              <a:t>（</a:t>
            </a:r>
            <a:r>
              <a:rPr kumimoji="0" lang="zh-CN" altLang="en-US" sz="32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rPr>
              <a:t>三）适度人口及其对经济社会发展战略的意义</a:t>
            </a:r>
            <a:endParaRPr kumimoji="0" lang="zh-CN" altLang="en-US" sz="32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endParaRPr>
          </a:p>
        </p:txBody>
      </p:sp>
    </p:spTree>
  </p:cSld>
  <p:clrMapOvr>
    <a:masterClrMapping/>
  </p:clrMapOvr>
  <p:transition>
    <p:random/>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2" name="图片 51" descr="形状, 圆圈&#10;&#10;描述已自动生成"/>
          <p:cNvPicPr>
            <a:picLocks noChangeAspect="1"/>
          </p:cNvPicPr>
          <p:nvPr>
            <p:custDataLst>
              <p:tags r:id="rId1"/>
            </p:custDataLst>
          </p:nvPr>
        </p:nvPicPr>
        <p:blipFill>
          <a:blip r:embed="rId2">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
        <p:nvSpPr>
          <p:cNvPr id="71683" name="文本占位符 542722"/>
          <p:cNvSpPr>
            <a:spLocks noGrp="1"/>
          </p:cNvSpPr>
          <p:nvPr>
            <p:ph idx="1"/>
          </p:nvPr>
        </p:nvSpPr>
        <p:spPr>
          <a:xfrm>
            <a:off x="251460" y="1196340"/>
            <a:ext cx="8749665" cy="4956810"/>
          </a:xfrm>
        </p:spPr>
        <p:txBody>
          <a:bodyPr vert="horz" wrap="square" lIns="91440" tIns="45720" rIns="91440" bIns="45720" anchor="t" anchorCtr="0"/>
          <a:p>
            <a:pPr eaLnBrk="1" hangingPunct="1">
              <a:lnSpc>
                <a:spcPct val="140000"/>
              </a:lnSpc>
              <a:buNone/>
            </a:pPr>
            <a:r>
              <a:rPr lang="en-US" altLang="zh-CN" sz="2400" dirty="0">
                <a:latin typeface="楷体_GB2312" pitchFamily="49" charset="-122"/>
                <a:ea typeface="楷体_GB2312" pitchFamily="49" charset="-122"/>
              </a:rPr>
              <a:t>3</a:t>
            </a:r>
            <a:r>
              <a:rPr lang="zh-CN" altLang="en-US" sz="2400" dirty="0">
                <a:latin typeface="楷体_GB2312" pitchFamily="49" charset="-122"/>
                <a:ea typeface="楷体_GB2312" pitchFamily="49" charset="-122"/>
              </a:rPr>
              <a:t>、经济适度人口和实力适度人口</a:t>
            </a:r>
            <a:endParaRPr lang="zh-CN" altLang="en-US" sz="2400" dirty="0">
              <a:latin typeface="楷体_GB2312" pitchFamily="49" charset="-122"/>
              <a:ea typeface="楷体_GB2312" pitchFamily="49" charset="-122"/>
            </a:endParaRPr>
          </a:p>
          <a:p>
            <a:pPr eaLnBrk="1" hangingPunct="1">
              <a:lnSpc>
                <a:spcPct val="140000"/>
              </a:lnSpc>
              <a:buClr>
                <a:srgbClr val="FF0000"/>
              </a:buClr>
              <a:buSzPct val="80000"/>
            </a:pPr>
            <a:r>
              <a:rPr lang="zh-CN" altLang="en-US" sz="2400" dirty="0">
                <a:latin typeface="楷体_GB2312" pitchFamily="49" charset="-122"/>
                <a:ea typeface="楷体_GB2312" pitchFamily="49" charset="-122"/>
              </a:rPr>
              <a:t>经济适度人口指在最有利的条件下达到最高生活水平（即按人口平均的最高产量和最高收入）的人口，也即获得最大经济福利的人口。</a:t>
            </a:r>
            <a:endParaRPr lang="zh-CN" altLang="en-US" sz="2400" dirty="0">
              <a:latin typeface="楷体_GB2312" pitchFamily="49" charset="-122"/>
              <a:ea typeface="楷体_GB2312" pitchFamily="49" charset="-122"/>
            </a:endParaRPr>
          </a:p>
          <a:p>
            <a:pPr eaLnBrk="1" hangingPunct="1">
              <a:lnSpc>
                <a:spcPct val="140000"/>
              </a:lnSpc>
              <a:buClr>
                <a:srgbClr val="FF0000"/>
              </a:buClr>
              <a:buSzPct val="80000"/>
            </a:pPr>
            <a:r>
              <a:rPr lang="zh-CN" altLang="en-US" sz="2400" dirty="0">
                <a:latin typeface="楷体_GB2312" pitchFamily="49" charset="-122"/>
                <a:ea typeface="楷体_GB2312" pitchFamily="49" charset="-122"/>
              </a:rPr>
              <a:t>实力适度人口指一个国家达到最大实力时的人口，即指除去考虑每人平均的最高生活水平外，还要考虑国家的政治和军事所需要的人口。</a:t>
            </a:r>
            <a:endParaRPr lang="zh-CN" altLang="en-US" sz="2400" dirty="0">
              <a:latin typeface="楷体_GB2312" pitchFamily="49" charset="-122"/>
              <a:ea typeface="楷体_GB2312" pitchFamily="49" charset="-122"/>
            </a:endParaRPr>
          </a:p>
          <a:p>
            <a:pPr eaLnBrk="1" hangingPunct="1">
              <a:lnSpc>
                <a:spcPct val="140000"/>
              </a:lnSpc>
              <a:buClr>
                <a:srgbClr val="FF0000"/>
              </a:buClr>
              <a:buSzPct val="80000"/>
            </a:pPr>
            <a:r>
              <a:rPr lang="zh-CN" altLang="en-US" sz="2400" dirty="0">
                <a:latin typeface="楷体_GB2312" pitchFamily="49" charset="-122"/>
                <a:ea typeface="楷体_GB2312" pitchFamily="49" charset="-122"/>
              </a:rPr>
              <a:t>实力适度人口在数量上要高于经济适度人口。</a:t>
            </a:r>
            <a:endParaRPr lang="zh-CN" altLang="en-US" sz="2400" dirty="0">
              <a:latin typeface="楷体_GB2312" pitchFamily="49" charset="-122"/>
              <a:ea typeface="楷体_GB2312" pitchFamily="49" charset="-122"/>
            </a:endParaRPr>
          </a:p>
          <a:p>
            <a:pPr eaLnBrk="1" hangingPunct="1">
              <a:buNone/>
            </a:pPr>
            <a:endParaRPr lang="zh-CN" altLang="en-US" sz="2400" dirty="0">
              <a:latin typeface="楷体_GB2312" pitchFamily="49" charset="-122"/>
              <a:ea typeface="楷体_GB2312" pitchFamily="49" charset="-122"/>
            </a:endParaRPr>
          </a:p>
        </p:txBody>
      </p:sp>
      <p:sp>
        <p:nvSpPr>
          <p:cNvPr id="71684" name="动作按钮: 后退或前一项 542723">
            <a:hlinkClick r:id="rId3" action="ppaction://hlinksldjump"/>
          </p:cNvPr>
          <p:cNvSpPr/>
          <p:nvPr/>
        </p:nvSpPr>
        <p:spPr>
          <a:xfrm>
            <a:off x="7308850" y="5734050"/>
            <a:ext cx="1042988" cy="539750"/>
          </a:xfrm>
          <a:prstGeom prst="actionButtonBackPrevious">
            <a:avLst/>
          </a:prstGeom>
          <a:solidFill>
            <a:srgbClr val="666699"/>
          </a:solidFill>
          <a:ln w="9525">
            <a:noFill/>
          </a:ln>
        </p:spPr>
        <p:txBody>
          <a:bodyPr/>
          <a:p>
            <a:endParaRPr lang="zh-CN" altLang="en-US" dirty="0">
              <a:latin typeface="Tahoma" panose="020B0604030504040204" pitchFamily="34" charset="0"/>
            </a:endParaRPr>
          </a:p>
        </p:txBody>
      </p:sp>
      <p:sp>
        <p:nvSpPr>
          <p:cNvPr id="4" name="文本框 3"/>
          <p:cNvSpPr txBox="1"/>
          <p:nvPr>
            <p:custDataLst>
              <p:tags r:id="rId4"/>
            </p:custDataLst>
          </p:nvPr>
        </p:nvSpPr>
        <p:spPr>
          <a:xfrm>
            <a:off x="251460" y="188595"/>
            <a:ext cx="8874760" cy="713740"/>
          </a:xfrm>
          <a:prstGeom prst="rect">
            <a:avLst/>
          </a:prstGeom>
          <a:noFill/>
        </p:spPr>
        <p:txBody>
          <a:bodyPr wrap="square" rtlCol="0">
            <a:noAutofit/>
          </a:bodyPr>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2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rPr>
              <a:t>（</a:t>
            </a:r>
            <a:r>
              <a:rPr kumimoji="0" lang="zh-CN" altLang="en-US" sz="32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rPr>
              <a:t>三）适度人口及其对经济社会发展战略的意义</a:t>
            </a:r>
            <a:endParaRPr kumimoji="0" lang="zh-CN" altLang="en-US" sz="32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endParaRPr>
          </a:p>
        </p:txBody>
      </p:sp>
    </p:spTree>
  </p:cSld>
  <p:clrMapOvr>
    <a:masterClrMapping/>
  </p:clrMapOvr>
  <p:transition>
    <p:random/>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2" name="图片 51" descr="形状, 圆圈&#10;&#10;描述已自动生成"/>
          <p:cNvPicPr>
            <a:picLocks noChangeAspect="1"/>
          </p:cNvPicPr>
          <p:nvPr>
            <p:custDataLst>
              <p:tags r:id="rId1"/>
            </p:custDataLst>
          </p:nvPr>
        </p:nvPicPr>
        <p:blipFill>
          <a:blip r:embed="rId2">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
        <p:nvSpPr>
          <p:cNvPr id="72707" name="文本占位符 543746"/>
          <p:cNvSpPr>
            <a:spLocks noGrp="1"/>
          </p:cNvSpPr>
          <p:nvPr>
            <p:ph idx="1"/>
          </p:nvPr>
        </p:nvSpPr>
        <p:spPr>
          <a:xfrm>
            <a:off x="395605" y="1052830"/>
            <a:ext cx="8638540" cy="4647565"/>
          </a:xfrm>
        </p:spPr>
        <p:txBody>
          <a:bodyPr vert="horz" wrap="square" lIns="91440" tIns="45720" rIns="91440" bIns="45720" anchor="t" anchorCtr="0"/>
          <a:p>
            <a:pPr eaLnBrk="1" hangingPunct="1">
              <a:lnSpc>
                <a:spcPct val="160000"/>
              </a:lnSpc>
              <a:buNone/>
            </a:pPr>
            <a:r>
              <a:rPr lang="en-US" altLang="zh-CN" sz="2400" dirty="0">
                <a:latin typeface="楷体_GB2312" pitchFamily="49" charset="-122"/>
                <a:ea typeface="楷体_GB2312" pitchFamily="49" charset="-122"/>
              </a:rPr>
              <a:t>4</a:t>
            </a:r>
            <a:r>
              <a:rPr lang="zh-CN" altLang="en-US" sz="2400" dirty="0">
                <a:latin typeface="楷体_GB2312" pitchFamily="49" charset="-122"/>
                <a:ea typeface="楷体_GB2312" pitchFamily="49" charset="-122"/>
              </a:rPr>
              <a:t>、适度人口意义</a:t>
            </a:r>
            <a:endParaRPr lang="zh-CN" altLang="en-US" sz="2400" dirty="0">
              <a:latin typeface="楷体_GB2312" pitchFamily="49" charset="-122"/>
              <a:ea typeface="楷体_GB2312" pitchFamily="49" charset="-122"/>
            </a:endParaRPr>
          </a:p>
          <a:p>
            <a:pPr eaLnBrk="1" hangingPunct="1">
              <a:lnSpc>
                <a:spcPct val="160000"/>
              </a:lnSpc>
              <a:buClr>
                <a:srgbClr val="FF0000"/>
              </a:buClr>
              <a:buSzPct val="80000"/>
            </a:pPr>
            <a:r>
              <a:rPr lang="zh-CN" altLang="en-US" sz="2400" dirty="0">
                <a:latin typeface="楷体_GB2312" pitchFamily="49" charset="-122"/>
                <a:ea typeface="楷体_GB2312" pitchFamily="49" charset="-122"/>
              </a:rPr>
              <a:t>对区域经济社会发展战略制定、区域规划和城市规划的修编，区域未来人口预测以及各专项事业的评价是重要的数据基础；</a:t>
            </a:r>
            <a:endParaRPr lang="zh-CN" altLang="en-US" sz="2400" dirty="0">
              <a:latin typeface="楷体_GB2312" pitchFamily="49" charset="-122"/>
              <a:ea typeface="楷体_GB2312" pitchFamily="49" charset="-122"/>
            </a:endParaRPr>
          </a:p>
          <a:p>
            <a:pPr eaLnBrk="1" hangingPunct="1">
              <a:lnSpc>
                <a:spcPct val="160000"/>
              </a:lnSpc>
              <a:buClr>
                <a:srgbClr val="FF0000"/>
              </a:buClr>
              <a:buSzPct val="80000"/>
            </a:pPr>
            <a:r>
              <a:rPr lang="zh-CN" altLang="en-US" sz="2400" dirty="0">
                <a:latin typeface="楷体_GB2312" pitchFamily="49" charset="-122"/>
                <a:ea typeface="楷体_GB2312" pitchFamily="49" charset="-122"/>
              </a:rPr>
              <a:t>制定国家人口战略的基础和出发点；</a:t>
            </a:r>
            <a:endParaRPr lang="zh-CN" altLang="en-US" sz="2400" dirty="0">
              <a:latin typeface="楷体_GB2312" pitchFamily="49" charset="-122"/>
              <a:ea typeface="楷体_GB2312" pitchFamily="49" charset="-122"/>
            </a:endParaRPr>
          </a:p>
          <a:p>
            <a:pPr eaLnBrk="1" hangingPunct="1">
              <a:lnSpc>
                <a:spcPct val="160000"/>
              </a:lnSpc>
              <a:buClr>
                <a:srgbClr val="FF0000"/>
              </a:buClr>
              <a:buSzPct val="80000"/>
            </a:pPr>
            <a:r>
              <a:rPr lang="zh-CN" altLang="en-US" sz="2400" dirty="0">
                <a:latin typeface="楷体_GB2312" pitchFamily="49" charset="-122"/>
                <a:ea typeface="楷体_GB2312" pitchFamily="49" charset="-122"/>
              </a:rPr>
              <a:t>对发展中国家来说，确定科学合理的适度人口，才能采取政策手段，促使人口转变，与人口增长与经济增长相适应。</a:t>
            </a:r>
            <a:endParaRPr lang="zh-CN" altLang="en-US" sz="2400" dirty="0">
              <a:latin typeface="楷体_GB2312" pitchFamily="49" charset="-122"/>
              <a:ea typeface="楷体_GB2312" pitchFamily="49" charset="-122"/>
            </a:endParaRPr>
          </a:p>
          <a:p>
            <a:pPr eaLnBrk="1" hangingPunct="1">
              <a:buNone/>
            </a:pPr>
            <a:endParaRPr lang="zh-CN" altLang="en-US" sz="2400" dirty="0">
              <a:latin typeface="楷体_GB2312" pitchFamily="49" charset="-122"/>
              <a:ea typeface="楷体_GB2312" pitchFamily="49" charset="-122"/>
            </a:endParaRPr>
          </a:p>
        </p:txBody>
      </p:sp>
      <p:sp>
        <p:nvSpPr>
          <p:cNvPr id="72708" name="动作按钮: 后退或前一项 543747">
            <a:hlinkClick r:id="rId3" action="ppaction://hlinksldjump"/>
          </p:cNvPr>
          <p:cNvSpPr/>
          <p:nvPr/>
        </p:nvSpPr>
        <p:spPr>
          <a:xfrm>
            <a:off x="7308850" y="5734050"/>
            <a:ext cx="1042988" cy="539750"/>
          </a:xfrm>
          <a:prstGeom prst="actionButtonBackPrevious">
            <a:avLst/>
          </a:prstGeom>
          <a:solidFill>
            <a:srgbClr val="666699"/>
          </a:solidFill>
          <a:ln w="9525">
            <a:noFill/>
          </a:ln>
        </p:spPr>
        <p:txBody>
          <a:bodyPr/>
          <a:p>
            <a:endParaRPr lang="zh-CN" altLang="en-US" dirty="0">
              <a:latin typeface="Tahoma" panose="020B0604030504040204" pitchFamily="34" charset="0"/>
            </a:endParaRPr>
          </a:p>
        </p:txBody>
      </p:sp>
      <p:sp>
        <p:nvSpPr>
          <p:cNvPr id="4" name="文本框 3"/>
          <p:cNvSpPr txBox="1"/>
          <p:nvPr>
            <p:custDataLst>
              <p:tags r:id="rId4"/>
            </p:custDataLst>
          </p:nvPr>
        </p:nvSpPr>
        <p:spPr>
          <a:xfrm>
            <a:off x="251460" y="188595"/>
            <a:ext cx="8874760" cy="713740"/>
          </a:xfrm>
          <a:prstGeom prst="rect">
            <a:avLst/>
          </a:prstGeom>
          <a:noFill/>
        </p:spPr>
        <p:txBody>
          <a:bodyPr wrap="square" rtlCol="0">
            <a:noAutofit/>
          </a:bodyPr>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2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rPr>
              <a:t>（</a:t>
            </a:r>
            <a:r>
              <a:rPr kumimoji="0" lang="zh-CN" altLang="en-US" sz="32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rPr>
              <a:t>三）适度人口及其对经济社会发展战略的意义</a:t>
            </a:r>
            <a:endParaRPr kumimoji="0" lang="zh-CN" altLang="en-US" sz="32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endParaRPr>
          </a:p>
        </p:txBody>
      </p:sp>
    </p:spTree>
  </p:cSld>
  <p:clrMapOvr>
    <a:masterClrMapping/>
  </p:clrMapOvr>
  <p:transition>
    <p:random/>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图片 51" descr="形状, 圆圈&#10;&#10;描述已自动生成"/>
          <p:cNvPicPr>
            <a:picLocks noChangeAspect="1"/>
          </p:cNvPicPr>
          <p:nvPr>
            <p:custDataLst>
              <p:tags r:id="rId1"/>
            </p:custDataLst>
          </p:nvPr>
        </p:nvPicPr>
        <p:blipFill>
          <a:blip r:embed="rId2">
            <a:extLst>
              <a:ext uri="{28A0092B-C50C-407E-A947-70E740481C1C}">
                <a14:useLocalDpi xmlns:a14="http://schemas.microsoft.com/office/drawing/2010/main" val="0"/>
              </a:ext>
            </a:extLst>
          </a:blip>
          <a:stretch>
            <a:fillRect/>
          </a:stretch>
        </p:blipFill>
        <p:spPr>
          <a:xfrm>
            <a:off x="0" y="1125220"/>
            <a:ext cx="9144000" cy="5143500"/>
          </a:xfrm>
          <a:prstGeom prst="rect">
            <a:avLst/>
          </a:prstGeom>
        </p:spPr>
      </p:pic>
      <p:grpSp>
        <p:nvGrpSpPr>
          <p:cNvPr id="2" name="组合 1"/>
          <p:cNvGrpSpPr/>
          <p:nvPr/>
        </p:nvGrpSpPr>
        <p:grpSpPr>
          <a:xfrm>
            <a:off x="307367" y="404528"/>
            <a:ext cx="7394575" cy="755650"/>
            <a:chOff x="319326" y="83415"/>
            <a:chExt cx="9859433" cy="1007533"/>
          </a:xfrm>
        </p:grpSpPr>
        <p:grpSp>
          <p:nvGrpSpPr>
            <p:cNvPr id="3" name="组合 2"/>
            <p:cNvGrpSpPr/>
            <p:nvPr/>
          </p:nvGrpSpPr>
          <p:grpSpPr>
            <a:xfrm>
              <a:off x="319326" y="304508"/>
              <a:ext cx="575064" cy="575064"/>
              <a:chOff x="263136" y="244750"/>
              <a:chExt cx="603639" cy="603639"/>
            </a:xfrm>
          </p:grpSpPr>
          <p:sp>
            <p:nvSpPr>
              <p:cNvPr id="5" name="泪滴形 4"/>
              <p:cNvSpPr/>
              <p:nvPr/>
            </p:nvSpPr>
            <p:spPr>
              <a:xfrm rot="10800000" flipH="1" flipV="1">
                <a:off x="263136" y="244750"/>
                <a:ext cx="603639" cy="603639"/>
              </a:xfrm>
              <a:prstGeom prst="teardrop">
                <a:avLst/>
              </a:prstGeom>
              <a:solidFill>
                <a:srgbClr val="12B7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latin typeface="思源宋体 CN" panose="02020400000000000000" pitchFamily="18" charset="-122"/>
                  <a:ea typeface="思源宋体 CN" panose="02020400000000000000" pitchFamily="18" charset="-122"/>
                </a:endParaRPr>
              </a:p>
            </p:txBody>
          </p:sp>
          <p:sp>
            <p:nvSpPr>
              <p:cNvPr id="6" name="椭圆 5"/>
              <p:cNvSpPr/>
              <p:nvPr/>
            </p:nvSpPr>
            <p:spPr>
              <a:xfrm rot="10800000" flipH="1" flipV="1">
                <a:off x="363481" y="345095"/>
                <a:ext cx="402949" cy="40294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latin typeface="思源宋体 CN" panose="02020400000000000000" pitchFamily="18" charset="-122"/>
                  <a:ea typeface="思源宋体 CN" panose="02020400000000000000" pitchFamily="18" charset="-122"/>
                </a:endParaRPr>
              </a:p>
            </p:txBody>
          </p:sp>
          <p:sp>
            <p:nvSpPr>
              <p:cNvPr id="7" name="椭圆 6"/>
              <p:cNvSpPr/>
              <p:nvPr/>
            </p:nvSpPr>
            <p:spPr>
              <a:xfrm rot="10800000" flipH="1" flipV="1">
                <a:off x="438741" y="420355"/>
                <a:ext cx="252430" cy="252430"/>
              </a:xfrm>
              <a:prstGeom prst="ellipse">
                <a:avLst/>
              </a:prstGeom>
              <a:solidFill>
                <a:srgbClr val="FF9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latin typeface="思源宋体 CN" panose="02020400000000000000" pitchFamily="18" charset="-122"/>
                  <a:ea typeface="思源宋体 CN" panose="02020400000000000000" pitchFamily="18" charset="-122"/>
                </a:endParaRPr>
              </a:p>
            </p:txBody>
          </p:sp>
        </p:grpSp>
        <p:sp>
          <p:nvSpPr>
            <p:cNvPr id="4" name="文本框 3"/>
            <p:cNvSpPr txBox="1"/>
            <p:nvPr/>
          </p:nvSpPr>
          <p:spPr>
            <a:xfrm>
              <a:off x="1108419" y="83415"/>
              <a:ext cx="9070340" cy="1007533"/>
            </a:xfrm>
            <a:prstGeom prst="rect">
              <a:avLst/>
            </a:prstGeom>
            <a:noFill/>
          </p:spPr>
          <p:txBody>
            <a:bodyPr wrap="square">
              <a:spAutoFit/>
            </a:bodyPr>
            <a:lstStyle/>
            <a:p>
              <a:pPr marL="0" marR="0" lvl="0" indent="0" algn="l" defTabSz="914400" rtl="0" eaLnBrk="1" fontAlgn="auto" latinLnBrk="0" hangingPunct="1">
                <a:lnSpc>
                  <a:spcPct val="120000"/>
                </a:lnSpc>
                <a:spcBef>
                  <a:spcPts val="0"/>
                </a:spcBef>
                <a:spcAft>
                  <a:spcPts val="0"/>
                </a:spcAft>
                <a:buClrTx/>
                <a:buSzTx/>
                <a:buFontTx/>
                <a:buNone/>
                <a:defRPr/>
              </a:pPr>
              <a:r>
                <a:rPr lang="zh-CN" altLang="en-US" sz="3600" b="1" dirty="0">
                  <a:solidFill>
                    <a:srgbClr val="1402BE"/>
                  </a:solidFill>
                  <a:ea typeface="隶书" panose="02010509060101010101" pitchFamily="49" charset="-122"/>
                  <a:sym typeface="+mn-ea"/>
                </a:rPr>
                <a:t>第二节</a:t>
              </a:r>
              <a:r>
                <a:rPr lang="en-US" altLang="zh-CN" sz="3600" b="1" dirty="0">
                  <a:solidFill>
                    <a:srgbClr val="1402BE"/>
                  </a:solidFill>
                  <a:ea typeface="隶书" panose="02010509060101010101" pitchFamily="49" charset="-122"/>
                  <a:sym typeface="+mn-ea"/>
                </a:rPr>
                <a:t>  </a:t>
              </a:r>
              <a:r>
                <a:rPr lang="zh-CN" altLang="en-US" sz="3600" b="1" dirty="0">
                  <a:solidFill>
                    <a:srgbClr val="1402BE"/>
                  </a:solidFill>
                  <a:ea typeface="隶书" panose="02010509060101010101" pitchFamily="49" charset="-122"/>
                  <a:sym typeface="+mn-ea"/>
                </a:rPr>
                <a:t>人口分布与</a:t>
              </a:r>
              <a:r>
                <a:rPr lang="zh-CN" altLang="en-US" sz="3600" b="1" dirty="0">
                  <a:solidFill>
                    <a:srgbClr val="1402BE"/>
                  </a:solidFill>
                  <a:ea typeface="隶书" panose="02010509060101010101" pitchFamily="49" charset="-122"/>
                  <a:sym typeface="+mn-ea"/>
                </a:rPr>
                <a:t>迁移</a:t>
              </a:r>
              <a:endParaRPr lang="zh-CN" altLang="en-US" sz="3600" b="1" dirty="0">
                <a:solidFill>
                  <a:srgbClr val="1402BE"/>
                </a:solidFill>
                <a:ea typeface="隶书" panose="02010509060101010101" pitchFamily="49" charset="-122"/>
                <a:sym typeface="+mn-ea"/>
              </a:endParaRPr>
            </a:p>
          </p:txBody>
        </p:sp>
      </p:grpSp>
      <p:sp>
        <p:nvSpPr>
          <p:cNvPr id="11267" name="文本占位符 5122"/>
          <p:cNvSpPr>
            <a:spLocks noGrp="1"/>
          </p:cNvSpPr>
          <p:nvPr/>
        </p:nvSpPr>
        <p:spPr>
          <a:xfrm>
            <a:off x="539115" y="1772285"/>
            <a:ext cx="5271611" cy="3086100"/>
          </a:xfrm>
          <a:prstGeom prst="rect">
            <a:avLst/>
          </a:prstGeom>
          <a:noFill/>
          <a:ln w="9525">
            <a:noFill/>
          </a:ln>
        </p:spPr>
        <p:txBody>
          <a:bodyPr anchor="t" anchorCtr="0"/>
          <a:lstStyle>
            <a:lvl1pPr marL="342900" lvl="0" indent="-34290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3200" b="0" i="0" u="none" kern="1200" baseline="0">
                <a:solidFill>
                  <a:schemeClr val="tx1"/>
                </a:solidFill>
                <a:latin typeface="+mn-lt"/>
                <a:ea typeface="+mn-ea"/>
                <a:cs typeface="+mn-cs"/>
              </a:defRPr>
            </a:lvl1pPr>
            <a:lvl2pPr marL="742950" lvl="1" indent="-285750" algn="l" defTabSz="914400" rtl="0" eaLnBrk="1" fontAlgn="base" latinLnBrk="0" hangingPunct="1">
              <a:lnSpc>
                <a:spcPct val="100000"/>
              </a:lnSpc>
              <a:spcBef>
                <a:spcPct val="20000"/>
              </a:spcBef>
              <a:spcAft>
                <a:spcPct val="0"/>
              </a:spcAft>
              <a:buClr>
                <a:schemeClr val="hlink"/>
              </a:buClr>
              <a:buSzPct val="55000"/>
              <a:buFont typeface="Wingdings" panose="05000000000000000000" pitchFamily="2" charset="2"/>
              <a:buChar char="n"/>
              <a:defRPr sz="2800" b="0" i="0" u="none" kern="1200" baseline="0">
                <a:solidFill>
                  <a:schemeClr val="tx1"/>
                </a:solidFill>
                <a:latin typeface="+mn-lt"/>
                <a:ea typeface="+mn-ea"/>
                <a:cs typeface="+mn-cs"/>
              </a:defRPr>
            </a:lvl2pPr>
            <a:lvl3pPr marL="1143000" lvl="2" indent="-228600" algn="l" defTabSz="914400" rtl="0" eaLnBrk="1" fontAlgn="base" latinLnBrk="0" hangingPunct="1">
              <a:lnSpc>
                <a:spcPct val="100000"/>
              </a:lnSpc>
              <a:spcBef>
                <a:spcPct val="20000"/>
              </a:spcBef>
              <a:spcAft>
                <a:spcPct val="0"/>
              </a:spcAft>
              <a:buClr>
                <a:schemeClr val="folHlink"/>
              </a:buClr>
              <a:buSzPct val="50000"/>
              <a:buFont typeface="Wingdings" panose="05000000000000000000" pitchFamily="2" charset="2"/>
              <a:buChar char="n"/>
              <a:defRPr sz="2400" b="0" i="0" u="none" kern="1200" baseline="0">
                <a:solidFill>
                  <a:schemeClr val="tx1"/>
                </a:solidFill>
                <a:latin typeface="+mn-lt"/>
                <a:ea typeface="+mn-ea"/>
                <a:cs typeface="+mn-cs"/>
              </a:defRPr>
            </a:lvl3pPr>
            <a:lvl4pPr marL="1600200" lvl="3" indent="-228600" algn="l" defTabSz="914400" rtl="0" eaLnBrk="1" fontAlgn="base" latinLnBrk="0" hangingPunct="1">
              <a:lnSpc>
                <a:spcPct val="100000"/>
              </a:lnSpc>
              <a:spcBef>
                <a:spcPct val="20000"/>
              </a:spcBef>
              <a:spcAft>
                <a:spcPct val="0"/>
              </a:spcAft>
              <a:buClr>
                <a:schemeClr val="accent2"/>
              </a:buClr>
              <a:buSzPct val="55000"/>
              <a:buFont typeface="Wingdings" panose="05000000000000000000" pitchFamily="2" charset="2"/>
              <a:buChar char="n"/>
              <a:defRPr sz="2000" b="0" i="0" u="none" kern="1200" baseline="0">
                <a:solidFill>
                  <a:schemeClr val="tx1"/>
                </a:solidFill>
                <a:latin typeface="+mn-lt"/>
                <a:ea typeface="+mn-ea"/>
                <a:cs typeface="+mn-cs"/>
              </a:defRPr>
            </a:lvl4pPr>
            <a:lvl5pPr marL="2057400" lvl="4" indent="-228600" algn="l"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mn-ea"/>
                <a:cs typeface="+mn-cs"/>
              </a:defRPr>
            </a:lvl5pPr>
            <a:lvl6pPr marL="2514600" lvl="5" indent="-228600" algn="l"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mn-ea"/>
                <a:cs typeface="+mn-cs"/>
              </a:defRPr>
            </a:lvl9pPr>
          </a:lstStyle>
          <a:p>
            <a:pPr>
              <a:lnSpc>
                <a:spcPct val="200000"/>
              </a:lnSpc>
              <a:buNone/>
            </a:pPr>
            <a:r>
              <a:rPr lang="zh-CN" altLang="en-US" dirty="0">
                <a:solidFill>
                  <a:srgbClr val="FF0000"/>
                </a:solidFill>
                <a:latin typeface="华文行楷" panose="02010800040101010101" pitchFamily="2" charset="-122"/>
                <a:ea typeface="华文行楷" panose="02010800040101010101" pitchFamily="2" charset="-122"/>
              </a:rPr>
              <a:t>一、人口分</a:t>
            </a:r>
            <a:r>
              <a:rPr lang="zh-CN" altLang="en-US" dirty="0">
                <a:solidFill>
                  <a:srgbClr val="FF0000"/>
                </a:solidFill>
                <a:latin typeface="华文行楷" panose="02010800040101010101" pitchFamily="2" charset="-122"/>
                <a:ea typeface="华文行楷" panose="02010800040101010101" pitchFamily="2" charset="-122"/>
              </a:rPr>
              <a:t>布</a:t>
            </a:r>
            <a:endParaRPr lang="zh-CN" altLang="en-US" dirty="0">
              <a:solidFill>
                <a:srgbClr val="FF0000"/>
              </a:solidFill>
              <a:latin typeface="华文行楷" panose="02010800040101010101" pitchFamily="2" charset="-122"/>
              <a:ea typeface="华文行楷" panose="02010800040101010101" pitchFamily="2" charset="-122"/>
            </a:endParaRPr>
          </a:p>
          <a:p>
            <a:pPr>
              <a:lnSpc>
                <a:spcPct val="200000"/>
              </a:lnSpc>
              <a:buNone/>
            </a:pPr>
            <a:r>
              <a:rPr lang="zh-CN" altLang="en-US" dirty="0">
                <a:solidFill>
                  <a:srgbClr val="FF0000"/>
                </a:solidFill>
                <a:latin typeface="华文行楷" panose="02010800040101010101" pitchFamily="2" charset="-122"/>
                <a:ea typeface="华文行楷" panose="02010800040101010101" pitchFamily="2" charset="-122"/>
              </a:rPr>
              <a:t>二、人口</a:t>
            </a:r>
            <a:r>
              <a:rPr lang="zh-CN" altLang="en-US" dirty="0">
                <a:solidFill>
                  <a:srgbClr val="FF0000"/>
                </a:solidFill>
                <a:latin typeface="华文行楷" panose="02010800040101010101" pitchFamily="2" charset="-122"/>
                <a:ea typeface="华文行楷" panose="02010800040101010101" pitchFamily="2" charset="-122"/>
              </a:rPr>
              <a:t>迁移</a:t>
            </a:r>
            <a:endParaRPr lang="zh-CN" altLang="en-US" dirty="0">
              <a:solidFill>
                <a:srgbClr val="FF0000"/>
              </a:solidFill>
              <a:latin typeface="华文行楷" panose="02010800040101010101" pitchFamily="2" charset="-122"/>
              <a:ea typeface="华文行楷" panose="02010800040101010101" pitchFamily="2" charset="-122"/>
            </a:endParaRPr>
          </a:p>
          <a:p>
            <a:pPr>
              <a:buNone/>
            </a:pPr>
            <a:r>
              <a:rPr lang="zh-CN" altLang="en-US" sz="2100" dirty="0">
                <a:ea typeface="楷体_GB2312" pitchFamily="49" charset="-122"/>
              </a:rPr>
              <a:t>     </a:t>
            </a:r>
            <a:endParaRPr lang="zh-CN" altLang="en-US" sz="1500">
              <a:ea typeface="华文新魏" panose="02010800040101010101" pitchFamily="2" charset="-122"/>
            </a:endParaRPr>
          </a:p>
        </p:txBody>
      </p:sp>
      <p:pic>
        <p:nvPicPr>
          <p:cNvPr id="9" name="图片 8"/>
          <p:cNvPicPr>
            <a:picLocks noChangeAspect="1"/>
          </p:cNvPicPr>
          <p:nvPr>
            <p:custDataLst>
              <p:tags r:id="rId3"/>
            </p:custDataLst>
          </p:nvPr>
        </p:nvPicPr>
        <p:blipFill>
          <a:blip r:embed="rId4"/>
          <a:stretch>
            <a:fillRect/>
          </a:stretch>
        </p:blipFill>
        <p:spPr>
          <a:xfrm>
            <a:off x="3707765" y="1700530"/>
            <a:ext cx="5286375" cy="41529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500" advClick="0">
        <p:checker/>
      </p:transition>
    </mc:Choice>
    <mc:Fallback>
      <p:transition spd="slow" advClick="0">
        <p:checker/>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2" name="图片 51" descr="形状, 圆圈&#10;&#10;描述已自动生成"/>
          <p:cNvPicPr>
            <a:picLocks noChangeAspect="1"/>
          </p:cNvPicPr>
          <p:nvPr>
            <p:custDataLst>
              <p:tags r:id="rId1"/>
            </p:custDataLst>
          </p:nvPr>
        </p:nvPicPr>
        <p:blipFill>
          <a:blip r:embed="rId2">
            <a:extLst>
              <a:ext uri="{28A0092B-C50C-407E-A947-70E740481C1C}">
                <a14:useLocalDpi xmlns:a14="http://schemas.microsoft.com/office/drawing/2010/main" val="0"/>
              </a:ext>
            </a:extLst>
          </a:blip>
          <a:stretch>
            <a:fillRect/>
          </a:stretch>
        </p:blipFill>
        <p:spPr>
          <a:xfrm>
            <a:off x="0" y="1125220"/>
            <a:ext cx="9144000" cy="5143500"/>
          </a:xfrm>
          <a:prstGeom prst="rect">
            <a:avLst/>
          </a:prstGeom>
        </p:spPr>
      </p:pic>
      <p:sp>
        <p:nvSpPr>
          <p:cNvPr id="74755" name="文本占位符 345090"/>
          <p:cNvSpPr>
            <a:spLocks noGrp="1"/>
          </p:cNvSpPr>
          <p:nvPr>
            <p:ph idx="1"/>
          </p:nvPr>
        </p:nvSpPr>
        <p:spPr>
          <a:xfrm>
            <a:off x="755333" y="2061210"/>
            <a:ext cx="7772400" cy="2563813"/>
          </a:xfrm>
        </p:spPr>
        <p:txBody>
          <a:bodyPr vert="horz" wrap="square" lIns="91440" tIns="45720" rIns="91440" bIns="45720" anchor="t" anchorCtr="0"/>
          <a:p>
            <a:pPr eaLnBrk="1" hangingPunct="1">
              <a:lnSpc>
                <a:spcPct val="170000"/>
              </a:lnSpc>
              <a:buNone/>
            </a:pPr>
            <a:r>
              <a:rPr lang="zh-CN" altLang="en-US" dirty="0">
                <a:ea typeface="楷体_GB2312" pitchFamily="49" charset="-122"/>
              </a:rPr>
              <a:t>（一）</a:t>
            </a:r>
            <a:r>
              <a:rPr lang="zh-CN" altLang="en-US" dirty="0">
                <a:ea typeface="楷体_GB2312" pitchFamily="49" charset="-122"/>
              </a:rPr>
              <a:t>人口分布的测度</a:t>
            </a:r>
            <a:endParaRPr lang="zh-CN" altLang="en-US" dirty="0">
              <a:ea typeface="楷体_GB2312" pitchFamily="49" charset="-122"/>
            </a:endParaRPr>
          </a:p>
          <a:p>
            <a:pPr eaLnBrk="1" hangingPunct="1">
              <a:lnSpc>
                <a:spcPct val="170000"/>
              </a:lnSpc>
              <a:buNone/>
            </a:pPr>
            <a:r>
              <a:rPr lang="zh-CN" altLang="en-US" dirty="0">
                <a:ea typeface="楷体_GB2312" pitchFamily="49" charset="-122"/>
              </a:rPr>
              <a:t>（二）世界人口分布的特征及一般规律</a:t>
            </a:r>
            <a:endParaRPr lang="zh-CN" altLang="en-US" dirty="0">
              <a:ea typeface="楷体_GB2312" pitchFamily="49" charset="-122"/>
            </a:endParaRPr>
          </a:p>
          <a:p>
            <a:pPr eaLnBrk="1" hangingPunct="1">
              <a:lnSpc>
                <a:spcPct val="170000"/>
              </a:lnSpc>
              <a:buNone/>
            </a:pPr>
            <a:r>
              <a:rPr lang="zh-CN" altLang="en-US" dirty="0">
                <a:ea typeface="楷体_GB2312" pitchFamily="49" charset="-122"/>
              </a:rPr>
              <a:t>（三）</a:t>
            </a:r>
            <a:r>
              <a:rPr lang="zh-CN" altLang="en-US" dirty="0">
                <a:ea typeface="楷体_GB2312" pitchFamily="49" charset="-122"/>
              </a:rPr>
              <a:t>世界人口分布的影响因素</a:t>
            </a:r>
            <a:endParaRPr lang="zh-CN" altLang="en-US" dirty="0">
              <a:ea typeface="楷体_GB2312" pitchFamily="49" charset="-122"/>
            </a:endParaRPr>
          </a:p>
        </p:txBody>
      </p:sp>
      <p:sp>
        <p:nvSpPr>
          <p:cNvPr id="74756" name="动作按钮: 后退或前一项 345091">
            <a:hlinkClick r:id="" action="ppaction://hlinkshowjump?jump=previousslide"/>
          </p:cNvPr>
          <p:cNvSpPr/>
          <p:nvPr/>
        </p:nvSpPr>
        <p:spPr>
          <a:xfrm>
            <a:off x="7451725" y="5876925"/>
            <a:ext cx="1042988" cy="611188"/>
          </a:xfrm>
          <a:prstGeom prst="actionButtonBackPrevious">
            <a:avLst/>
          </a:prstGeom>
          <a:solidFill>
            <a:srgbClr val="666699"/>
          </a:solidFill>
          <a:ln w="9525">
            <a:noFill/>
          </a:ln>
        </p:spPr>
        <p:txBody>
          <a:bodyPr/>
          <a:p>
            <a:endParaRPr lang="zh-CN" altLang="en-US" dirty="0">
              <a:latin typeface="Tahoma" panose="020B0604030504040204" pitchFamily="34" charset="0"/>
            </a:endParaRPr>
          </a:p>
        </p:txBody>
      </p:sp>
      <p:grpSp>
        <p:nvGrpSpPr>
          <p:cNvPr id="2" name="组合 1"/>
          <p:cNvGrpSpPr/>
          <p:nvPr/>
        </p:nvGrpSpPr>
        <p:grpSpPr>
          <a:xfrm>
            <a:off x="307367" y="404528"/>
            <a:ext cx="7394575" cy="755650"/>
            <a:chOff x="319326" y="83415"/>
            <a:chExt cx="9859433" cy="1007533"/>
          </a:xfrm>
        </p:grpSpPr>
        <p:grpSp>
          <p:nvGrpSpPr>
            <p:cNvPr id="3" name="组合 2"/>
            <p:cNvGrpSpPr/>
            <p:nvPr/>
          </p:nvGrpSpPr>
          <p:grpSpPr>
            <a:xfrm>
              <a:off x="319326" y="304508"/>
              <a:ext cx="575064" cy="575064"/>
              <a:chOff x="263136" y="244750"/>
              <a:chExt cx="603639" cy="603639"/>
            </a:xfrm>
          </p:grpSpPr>
          <p:sp>
            <p:nvSpPr>
              <p:cNvPr id="5" name="泪滴形 4"/>
              <p:cNvSpPr/>
              <p:nvPr>
                <p:custDataLst>
                  <p:tags r:id="rId3"/>
                </p:custDataLst>
              </p:nvPr>
            </p:nvSpPr>
            <p:spPr>
              <a:xfrm rot="10800000" flipH="1" flipV="1">
                <a:off x="263136" y="244750"/>
                <a:ext cx="603639" cy="603639"/>
              </a:xfrm>
              <a:prstGeom prst="teardrop">
                <a:avLst/>
              </a:prstGeom>
              <a:solidFill>
                <a:srgbClr val="12B7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dirty="0">
                  <a:latin typeface="思源宋体 CN" panose="02020400000000000000" pitchFamily="18" charset="-122"/>
                  <a:ea typeface="思源宋体 CN" panose="02020400000000000000" pitchFamily="18" charset="-122"/>
                </a:endParaRPr>
              </a:p>
            </p:txBody>
          </p:sp>
          <p:sp>
            <p:nvSpPr>
              <p:cNvPr id="6" name="椭圆 5"/>
              <p:cNvSpPr/>
              <p:nvPr>
                <p:custDataLst>
                  <p:tags r:id="rId4"/>
                </p:custDataLst>
              </p:nvPr>
            </p:nvSpPr>
            <p:spPr>
              <a:xfrm rot="10800000" flipH="1" flipV="1">
                <a:off x="363481" y="345095"/>
                <a:ext cx="402949" cy="40294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dirty="0">
                  <a:latin typeface="思源宋体 CN" panose="02020400000000000000" pitchFamily="18" charset="-122"/>
                  <a:ea typeface="思源宋体 CN" panose="02020400000000000000" pitchFamily="18" charset="-122"/>
                </a:endParaRPr>
              </a:p>
            </p:txBody>
          </p:sp>
          <p:sp>
            <p:nvSpPr>
              <p:cNvPr id="7" name="椭圆 6"/>
              <p:cNvSpPr/>
              <p:nvPr>
                <p:custDataLst>
                  <p:tags r:id="rId5"/>
                </p:custDataLst>
              </p:nvPr>
            </p:nvSpPr>
            <p:spPr>
              <a:xfrm rot="10800000" flipH="1" flipV="1">
                <a:off x="438741" y="420355"/>
                <a:ext cx="252430" cy="252430"/>
              </a:xfrm>
              <a:prstGeom prst="ellipse">
                <a:avLst/>
              </a:prstGeom>
              <a:solidFill>
                <a:srgbClr val="FF9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dirty="0">
                  <a:latin typeface="思源宋体 CN" panose="02020400000000000000" pitchFamily="18" charset="-122"/>
                  <a:ea typeface="思源宋体 CN" panose="02020400000000000000" pitchFamily="18" charset="-122"/>
                </a:endParaRPr>
              </a:p>
            </p:txBody>
          </p:sp>
        </p:grpSp>
        <p:sp>
          <p:nvSpPr>
            <p:cNvPr id="4" name="文本框 3"/>
            <p:cNvSpPr txBox="1"/>
            <p:nvPr>
              <p:custDataLst>
                <p:tags r:id="rId6"/>
              </p:custDataLst>
            </p:nvPr>
          </p:nvSpPr>
          <p:spPr>
            <a:xfrm>
              <a:off x="1108419" y="83415"/>
              <a:ext cx="9070340" cy="1007533"/>
            </a:xfrm>
            <a:prstGeom prst="rect">
              <a:avLst/>
            </a:prstGeom>
            <a:noFill/>
          </p:spPr>
          <p:txBody>
            <a:bodyPr wrap="square">
              <a:spAutoFit/>
            </a:bodyPr>
            <a:p>
              <a:pPr marL="0" marR="0" lvl="0" indent="0" algn="l" defTabSz="914400" rtl="0" eaLnBrk="1" fontAlgn="auto" latinLnBrk="0" hangingPunct="1">
                <a:lnSpc>
                  <a:spcPct val="120000"/>
                </a:lnSpc>
                <a:spcBef>
                  <a:spcPts val="0"/>
                </a:spcBef>
                <a:spcAft>
                  <a:spcPts val="0"/>
                </a:spcAft>
                <a:buClrTx/>
                <a:buSzTx/>
                <a:buFontTx/>
                <a:buNone/>
                <a:defRPr/>
              </a:pPr>
              <a:r>
                <a:rPr lang="zh-CN" altLang="en-US" sz="3600" b="1" dirty="0">
                  <a:solidFill>
                    <a:srgbClr val="1402BE"/>
                  </a:solidFill>
                  <a:ea typeface="隶书" panose="02010509060101010101" pitchFamily="49" charset="-122"/>
                  <a:sym typeface="+mn-ea"/>
                </a:rPr>
                <a:t>一、</a:t>
              </a:r>
              <a:r>
                <a:rPr lang="en-US" altLang="zh-CN" sz="3600" b="1" dirty="0">
                  <a:solidFill>
                    <a:srgbClr val="1402BE"/>
                  </a:solidFill>
                  <a:ea typeface="隶书" panose="02010509060101010101" pitchFamily="49" charset="-122"/>
                  <a:sym typeface="+mn-ea"/>
                </a:rPr>
                <a:t> </a:t>
              </a:r>
              <a:r>
                <a:rPr lang="zh-CN" altLang="en-US" sz="3600" b="1" dirty="0">
                  <a:solidFill>
                    <a:srgbClr val="1402BE"/>
                  </a:solidFill>
                  <a:ea typeface="隶书" panose="02010509060101010101" pitchFamily="49" charset="-122"/>
                  <a:sym typeface="+mn-ea"/>
                </a:rPr>
                <a:t>人口分布</a:t>
              </a:r>
              <a:endParaRPr lang="zh-CN" altLang="en-US" sz="3600" b="1" dirty="0">
                <a:solidFill>
                  <a:srgbClr val="1402BE"/>
                </a:solidFill>
                <a:ea typeface="隶书" panose="02010509060101010101" pitchFamily="49" charset="-122"/>
                <a:sym typeface="+mn-ea"/>
              </a:endParaRPr>
            </a:p>
          </p:txBody>
        </p:sp>
      </p:grpSp>
    </p:spTree>
  </p:cSld>
  <p:clrMapOvr>
    <a:masterClrMapping/>
  </p:clrMapOvr>
  <p:transition>
    <p:random/>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图片 51" descr="形状, 圆圈&#10;&#10;描述已自动生成"/>
          <p:cNvPicPr>
            <a:picLocks noChangeAspect="1"/>
          </p:cNvPicPr>
          <p:nvPr>
            <p:custDataLst>
              <p:tags r:id="rId1"/>
            </p:custDataLst>
          </p:nvPr>
        </p:nvPicPr>
        <p:blipFill>
          <a:blip r:embed="rId2">
            <a:extLst>
              <a:ext uri="{28A0092B-C50C-407E-A947-70E740481C1C}">
                <a14:useLocalDpi xmlns:a14="http://schemas.microsoft.com/office/drawing/2010/main" val="0"/>
              </a:ext>
            </a:extLst>
          </a:blip>
          <a:stretch>
            <a:fillRect/>
          </a:stretch>
        </p:blipFill>
        <p:spPr>
          <a:xfrm>
            <a:off x="0" y="1125220"/>
            <a:ext cx="9144000" cy="5143500"/>
          </a:xfrm>
          <a:prstGeom prst="rect">
            <a:avLst/>
          </a:prstGeom>
        </p:spPr>
      </p:pic>
      <p:grpSp>
        <p:nvGrpSpPr>
          <p:cNvPr id="2" name="组合 1"/>
          <p:cNvGrpSpPr/>
          <p:nvPr/>
        </p:nvGrpSpPr>
        <p:grpSpPr>
          <a:xfrm>
            <a:off x="307367" y="404528"/>
            <a:ext cx="7394575" cy="607695"/>
            <a:chOff x="319326" y="83415"/>
            <a:chExt cx="9859433" cy="810260"/>
          </a:xfrm>
        </p:grpSpPr>
        <p:grpSp>
          <p:nvGrpSpPr>
            <p:cNvPr id="3" name="组合 2"/>
            <p:cNvGrpSpPr/>
            <p:nvPr/>
          </p:nvGrpSpPr>
          <p:grpSpPr>
            <a:xfrm>
              <a:off x="319326" y="304508"/>
              <a:ext cx="575064" cy="575064"/>
              <a:chOff x="263136" y="244750"/>
              <a:chExt cx="603639" cy="603639"/>
            </a:xfrm>
          </p:grpSpPr>
          <p:sp>
            <p:nvSpPr>
              <p:cNvPr id="5" name="泪滴形 4"/>
              <p:cNvSpPr/>
              <p:nvPr/>
            </p:nvSpPr>
            <p:spPr>
              <a:xfrm rot="10800000" flipH="1" flipV="1">
                <a:off x="263136" y="244750"/>
                <a:ext cx="603639" cy="603639"/>
              </a:xfrm>
              <a:prstGeom prst="teardrop">
                <a:avLst/>
              </a:prstGeom>
              <a:solidFill>
                <a:srgbClr val="12B7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latin typeface="思源宋体 CN" panose="02020400000000000000" pitchFamily="18" charset="-122"/>
                  <a:ea typeface="思源宋体 CN" panose="02020400000000000000" pitchFamily="18" charset="-122"/>
                </a:endParaRPr>
              </a:p>
            </p:txBody>
          </p:sp>
          <p:sp>
            <p:nvSpPr>
              <p:cNvPr id="6" name="椭圆 5"/>
              <p:cNvSpPr/>
              <p:nvPr/>
            </p:nvSpPr>
            <p:spPr>
              <a:xfrm rot="10800000" flipH="1" flipV="1">
                <a:off x="363481" y="345095"/>
                <a:ext cx="402949" cy="40294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latin typeface="思源宋体 CN" panose="02020400000000000000" pitchFamily="18" charset="-122"/>
                  <a:ea typeface="思源宋体 CN" panose="02020400000000000000" pitchFamily="18" charset="-122"/>
                </a:endParaRPr>
              </a:p>
            </p:txBody>
          </p:sp>
          <p:sp>
            <p:nvSpPr>
              <p:cNvPr id="7" name="椭圆 6"/>
              <p:cNvSpPr/>
              <p:nvPr/>
            </p:nvSpPr>
            <p:spPr>
              <a:xfrm rot="10800000" flipH="1" flipV="1">
                <a:off x="438741" y="420355"/>
                <a:ext cx="252430" cy="252430"/>
              </a:xfrm>
              <a:prstGeom prst="ellipse">
                <a:avLst/>
              </a:prstGeom>
              <a:solidFill>
                <a:srgbClr val="FF9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latin typeface="思源宋体 CN" panose="02020400000000000000" pitchFamily="18" charset="-122"/>
                  <a:ea typeface="思源宋体 CN" panose="02020400000000000000" pitchFamily="18" charset="-122"/>
                </a:endParaRPr>
              </a:p>
            </p:txBody>
          </p:sp>
        </p:grpSp>
        <p:sp>
          <p:nvSpPr>
            <p:cNvPr id="4" name="文本框 3"/>
            <p:cNvSpPr txBox="1"/>
            <p:nvPr/>
          </p:nvSpPr>
          <p:spPr>
            <a:xfrm>
              <a:off x="1108419" y="83415"/>
              <a:ext cx="9070340" cy="810260"/>
            </a:xfrm>
            <a:prstGeom prst="rect">
              <a:avLst/>
            </a:prstGeom>
            <a:noFill/>
          </p:spPr>
          <p:txBody>
            <a:bodyPr wrap="square">
              <a:spAutoFit/>
            </a:bodyPr>
            <a:lstStyle/>
            <a:p>
              <a:pPr marL="0" marR="0" lvl="0" indent="0" algn="l" defTabSz="914400" rtl="0" eaLnBrk="1" fontAlgn="auto" latinLnBrk="0" hangingPunct="1">
                <a:lnSpc>
                  <a:spcPct val="120000"/>
                </a:lnSpc>
                <a:spcBef>
                  <a:spcPts val="0"/>
                </a:spcBef>
                <a:spcAft>
                  <a:spcPts val="0"/>
                </a:spcAft>
                <a:buClrTx/>
                <a:buSzTx/>
                <a:buFontTx/>
                <a:buNone/>
                <a:defRPr/>
              </a:pPr>
              <a:r>
                <a:rPr lang="zh-CN" altLang="en-US" sz="2800" b="1" dirty="0">
                  <a:solidFill>
                    <a:srgbClr val="1402BE"/>
                  </a:solidFill>
                  <a:ea typeface="隶书" panose="02010509060101010101" pitchFamily="49" charset="-122"/>
                  <a:sym typeface="+mn-ea"/>
                </a:rPr>
                <a:t>第一节</a:t>
              </a:r>
              <a:r>
                <a:rPr lang="en-US" altLang="zh-CN" sz="2800" b="1" dirty="0">
                  <a:solidFill>
                    <a:srgbClr val="1402BE"/>
                  </a:solidFill>
                  <a:ea typeface="隶书" panose="02010509060101010101" pitchFamily="49" charset="-122"/>
                  <a:sym typeface="+mn-ea"/>
                </a:rPr>
                <a:t>  </a:t>
              </a:r>
              <a:r>
                <a:rPr lang="zh-CN" altLang="en-US" sz="2800" b="1" dirty="0">
                  <a:solidFill>
                    <a:srgbClr val="1402BE"/>
                  </a:solidFill>
                  <a:ea typeface="隶书" panose="02010509060101010101" pitchFamily="49" charset="-122"/>
                  <a:sym typeface="+mn-ea"/>
                </a:rPr>
                <a:t>人口与</a:t>
              </a:r>
              <a:r>
                <a:rPr lang="zh-CN" altLang="en-US" sz="2800" b="1" dirty="0">
                  <a:solidFill>
                    <a:srgbClr val="1402BE"/>
                  </a:solidFill>
                  <a:ea typeface="隶书" panose="02010509060101010101" pitchFamily="49" charset="-122"/>
                  <a:sym typeface="+mn-ea"/>
                </a:rPr>
                <a:t>发展</a:t>
              </a:r>
              <a:endParaRPr lang="zh-CN" altLang="en-US" sz="2800" b="1" dirty="0">
                <a:solidFill>
                  <a:srgbClr val="1402BE"/>
                </a:solidFill>
                <a:ea typeface="隶书" panose="02010509060101010101" pitchFamily="49" charset="-122"/>
                <a:sym typeface="+mn-ea"/>
              </a:endParaRPr>
            </a:p>
          </p:txBody>
        </p:sp>
      </p:grpSp>
      <p:pic>
        <p:nvPicPr>
          <p:cNvPr id="8" name="图片 7"/>
          <p:cNvPicPr>
            <a:picLocks noChangeAspect="1"/>
          </p:cNvPicPr>
          <p:nvPr/>
        </p:nvPicPr>
        <p:blipFill rotWithShape="1">
          <a:blip r:embed="rId3">
            <a:extLst>
              <a:ext uri="{28A0092B-C50C-407E-A947-70E740481C1C}">
                <a14:useLocalDpi xmlns:a14="http://schemas.microsoft.com/office/drawing/2010/main" val="0"/>
              </a:ext>
            </a:extLst>
          </a:blip>
          <a:srcRect l="15" r="15"/>
          <a:stretch>
            <a:fillRect/>
          </a:stretch>
        </p:blipFill>
        <p:spPr>
          <a:xfrm>
            <a:off x="6093619" y="1833562"/>
            <a:ext cx="2636045" cy="3514726"/>
          </a:xfrm>
          <a:prstGeom prst="round1Rect">
            <a:avLst>
              <a:gd name="adj" fmla="val 26085"/>
            </a:avLst>
          </a:prstGeom>
        </p:spPr>
      </p:pic>
      <p:sp>
        <p:nvSpPr>
          <p:cNvPr id="11267" name="文本占位符 5122"/>
          <p:cNvSpPr>
            <a:spLocks noGrp="1"/>
          </p:cNvSpPr>
          <p:nvPr/>
        </p:nvSpPr>
        <p:spPr>
          <a:xfrm>
            <a:off x="539115" y="1772285"/>
            <a:ext cx="5271611" cy="3086100"/>
          </a:xfrm>
          <a:prstGeom prst="rect">
            <a:avLst/>
          </a:prstGeom>
          <a:noFill/>
          <a:ln w="9525">
            <a:noFill/>
          </a:ln>
        </p:spPr>
        <p:txBody>
          <a:bodyPr anchor="t" anchorCtr="0"/>
          <a:lstStyle>
            <a:lvl1pPr marL="342900" lvl="0" indent="-34290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3200" b="0" i="0" u="none" kern="1200" baseline="0">
                <a:solidFill>
                  <a:schemeClr val="tx1"/>
                </a:solidFill>
                <a:latin typeface="+mn-lt"/>
                <a:ea typeface="+mn-ea"/>
                <a:cs typeface="+mn-cs"/>
              </a:defRPr>
            </a:lvl1pPr>
            <a:lvl2pPr marL="742950" lvl="1" indent="-285750" algn="l" defTabSz="914400" rtl="0" eaLnBrk="1" fontAlgn="base" latinLnBrk="0" hangingPunct="1">
              <a:lnSpc>
                <a:spcPct val="100000"/>
              </a:lnSpc>
              <a:spcBef>
                <a:spcPct val="20000"/>
              </a:spcBef>
              <a:spcAft>
                <a:spcPct val="0"/>
              </a:spcAft>
              <a:buClr>
                <a:schemeClr val="hlink"/>
              </a:buClr>
              <a:buSzPct val="55000"/>
              <a:buFont typeface="Wingdings" panose="05000000000000000000" pitchFamily="2" charset="2"/>
              <a:buChar char="n"/>
              <a:defRPr sz="2800" b="0" i="0" u="none" kern="1200" baseline="0">
                <a:solidFill>
                  <a:schemeClr val="tx1"/>
                </a:solidFill>
                <a:latin typeface="+mn-lt"/>
                <a:ea typeface="+mn-ea"/>
                <a:cs typeface="+mn-cs"/>
              </a:defRPr>
            </a:lvl2pPr>
            <a:lvl3pPr marL="1143000" lvl="2" indent="-228600" algn="l" defTabSz="914400" rtl="0" eaLnBrk="1" fontAlgn="base" latinLnBrk="0" hangingPunct="1">
              <a:lnSpc>
                <a:spcPct val="100000"/>
              </a:lnSpc>
              <a:spcBef>
                <a:spcPct val="20000"/>
              </a:spcBef>
              <a:spcAft>
                <a:spcPct val="0"/>
              </a:spcAft>
              <a:buClr>
                <a:schemeClr val="folHlink"/>
              </a:buClr>
              <a:buSzPct val="50000"/>
              <a:buFont typeface="Wingdings" panose="05000000000000000000" pitchFamily="2" charset="2"/>
              <a:buChar char="n"/>
              <a:defRPr sz="2400" b="0" i="0" u="none" kern="1200" baseline="0">
                <a:solidFill>
                  <a:schemeClr val="tx1"/>
                </a:solidFill>
                <a:latin typeface="+mn-lt"/>
                <a:ea typeface="+mn-ea"/>
                <a:cs typeface="+mn-cs"/>
              </a:defRPr>
            </a:lvl3pPr>
            <a:lvl4pPr marL="1600200" lvl="3" indent="-228600" algn="l" defTabSz="914400" rtl="0" eaLnBrk="1" fontAlgn="base" latinLnBrk="0" hangingPunct="1">
              <a:lnSpc>
                <a:spcPct val="100000"/>
              </a:lnSpc>
              <a:spcBef>
                <a:spcPct val="20000"/>
              </a:spcBef>
              <a:spcAft>
                <a:spcPct val="0"/>
              </a:spcAft>
              <a:buClr>
                <a:schemeClr val="accent2"/>
              </a:buClr>
              <a:buSzPct val="55000"/>
              <a:buFont typeface="Wingdings" panose="05000000000000000000" pitchFamily="2" charset="2"/>
              <a:buChar char="n"/>
              <a:defRPr sz="2000" b="0" i="0" u="none" kern="1200" baseline="0">
                <a:solidFill>
                  <a:schemeClr val="tx1"/>
                </a:solidFill>
                <a:latin typeface="+mn-lt"/>
                <a:ea typeface="+mn-ea"/>
                <a:cs typeface="+mn-cs"/>
              </a:defRPr>
            </a:lvl4pPr>
            <a:lvl5pPr marL="2057400" lvl="4" indent="-228600" algn="l"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mn-ea"/>
                <a:cs typeface="+mn-cs"/>
              </a:defRPr>
            </a:lvl5pPr>
            <a:lvl6pPr marL="2514600" lvl="5" indent="-228600" algn="l"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mn-ea"/>
                <a:cs typeface="+mn-cs"/>
              </a:defRPr>
            </a:lvl9pPr>
          </a:lstStyle>
          <a:p>
            <a:pPr>
              <a:lnSpc>
                <a:spcPct val="200000"/>
              </a:lnSpc>
              <a:buNone/>
            </a:pPr>
            <a:r>
              <a:rPr lang="zh-CN" altLang="en-US" dirty="0">
                <a:solidFill>
                  <a:srgbClr val="FF0000"/>
                </a:solidFill>
                <a:latin typeface="华文行楷" panose="02010800040101010101" pitchFamily="2" charset="-122"/>
                <a:ea typeface="华文行楷" panose="02010800040101010101" pitchFamily="2" charset="-122"/>
              </a:rPr>
              <a:t>一、世界人口增长</a:t>
            </a:r>
            <a:r>
              <a:rPr lang="zh-CN" altLang="en-US" dirty="0">
                <a:solidFill>
                  <a:srgbClr val="FF0000"/>
                </a:solidFill>
                <a:latin typeface="华文行楷" panose="02010800040101010101" pitchFamily="2" charset="-122"/>
                <a:ea typeface="华文行楷" panose="02010800040101010101" pitchFamily="2" charset="-122"/>
              </a:rPr>
              <a:t>过程</a:t>
            </a:r>
            <a:endParaRPr lang="zh-CN" altLang="en-US" dirty="0">
              <a:solidFill>
                <a:srgbClr val="FF0000"/>
              </a:solidFill>
              <a:latin typeface="华文行楷" panose="02010800040101010101" pitchFamily="2" charset="-122"/>
              <a:ea typeface="华文行楷" panose="02010800040101010101" pitchFamily="2" charset="-122"/>
            </a:endParaRPr>
          </a:p>
          <a:p>
            <a:pPr>
              <a:lnSpc>
                <a:spcPct val="200000"/>
              </a:lnSpc>
              <a:buNone/>
            </a:pPr>
            <a:r>
              <a:rPr lang="zh-CN" altLang="en-US" dirty="0">
                <a:solidFill>
                  <a:srgbClr val="FF0000"/>
                </a:solidFill>
                <a:latin typeface="华文行楷" panose="02010800040101010101" pitchFamily="2" charset="-122"/>
                <a:ea typeface="华文行楷" panose="02010800040101010101" pitchFamily="2" charset="-122"/>
              </a:rPr>
              <a:t>二、人口转变理论与</a:t>
            </a:r>
            <a:r>
              <a:rPr lang="zh-CN" altLang="en-US" dirty="0">
                <a:solidFill>
                  <a:srgbClr val="FF0000"/>
                </a:solidFill>
                <a:latin typeface="华文行楷" panose="02010800040101010101" pitchFamily="2" charset="-122"/>
                <a:ea typeface="华文行楷" panose="02010800040101010101" pitchFamily="2" charset="-122"/>
              </a:rPr>
              <a:t>模式</a:t>
            </a:r>
            <a:endParaRPr lang="zh-CN" altLang="en-US" dirty="0">
              <a:solidFill>
                <a:srgbClr val="FF0000"/>
              </a:solidFill>
              <a:latin typeface="华文行楷" panose="02010800040101010101" pitchFamily="2" charset="-122"/>
              <a:ea typeface="华文行楷" panose="02010800040101010101" pitchFamily="2" charset="-122"/>
            </a:endParaRPr>
          </a:p>
          <a:p>
            <a:pPr>
              <a:lnSpc>
                <a:spcPct val="200000"/>
              </a:lnSpc>
              <a:buNone/>
            </a:pPr>
            <a:r>
              <a:rPr lang="zh-CN" altLang="en-US" dirty="0">
                <a:solidFill>
                  <a:srgbClr val="FF0000"/>
                </a:solidFill>
                <a:latin typeface="华文行楷" panose="02010800040101010101" pitchFamily="2" charset="-122"/>
                <a:ea typeface="华文行楷" panose="02010800040101010101" pitchFamily="2" charset="-122"/>
              </a:rPr>
              <a:t>三、人口与</a:t>
            </a:r>
            <a:r>
              <a:rPr lang="zh-CN" altLang="en-US" dirty="0">
                <a:solidFill>
                  <a:srgbClr val="FF0000"/>
                </a:solidFill>
                <a:latin typeface="华文行楷" panose="02010800040101010101" pitchFamily="2" charset="-122"/>
                <a:ea typeface="华文行楷" panose="02010800040101010101" pitchFamily="2" charset="-122"/>
              </a:rPr>
              <a:t>发展</a:t>
            </a:r>
            <a:endParaRPr lang="zh-CN" altLang="en-US" dirty="0">
              <a:solidFill>
                <a:srgbClr val="FF0000"/>
              </a:solidFill>
              <a:latin typeface="华文行楷" panose="02010800040101010101" pitchFamily="2" charset="-122"/>
              <a:ea typeface="华文行楷" panose="02010800040101010101" pitchFamily="2" charset="-122"/>
            </a:endParaRPr>
          </a:p>
          <a:p>
            <a:pPr>
              <a:buNone/>
            </a:pPr>
            <a:r>
              <a:rPr lang="zh-CN" altLang="en-US" sz="2100" dirty="0">
                <a:ea typeface="楷体_GB2312" pitchFamily="49" charset="-122"/>
              </a:rPr>
              <a:t>     </a:t>
            </a:r>
            <a:endParaRPr lang="zh-CN" altLang="en-US" sz="1500">
              <a:ea typeface="华文新魏" panose="0201080004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2500" advClick="0">
        <p:checker/>
      </p:transition>
    </mc:Choice>
    <mc:Fallback>
      <p:transition spd="slow" advClick="0">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250" fill="hold"/>
                                        <p:tgtEl>
                                          <p:spTgt spid="8"/>
                                        </p:tgtEl>
                                        <p:attrNameLst>
                                          <p:attrName>ppt_x</p:attrName>
                                        </p:attrNameLst>
                                      </p:cBhvr>
                                      <p:tavLst>
                                        <p:tav tm="0">
                                          <p:val>
                                            <p:strVal val="1+#ppt_w/2"/>
                                          </p:val>
                                        </p:tav>
                                        <p:tav tm="100000">
                                          <p:val>
                                            <p:strVal val="#ppt_x"/>
                                          </p:val>
                                        </p:tav>
                                      </p:tavLst>
                                    </p:anim>
                                    <p:anim calcmode="lin" valueType="num">
                                      <p:cBhvr additive="base">
                                        <p:cTn id="8" dur="125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2" name="图片 51" descr="形状, 圆圈&#10;&#10;描述已自动生成"/>
          <p:cNvPicPr>
            <a:picLocks noChangeAspect="1"/>
          </p:cNvPicPr>
          <p:nvPr>
            <p:custDataLst>
              <p:tags r:id="rId1"/>
            </p:custDataLst>
          </p:nvPr>
        </p:nvPicPr>
        <p:blipFill>
          <a:blip r:embed="rId2">
            <a:extLst>
              <a:ext uri="{28A0092B-C50C-407E-A947-70E740481C1C}">
                <a14:useLocalDpi xmlns:a14="http://schemas.microsoft.com/office/drawing/2010/main" val="0"/>
              </a:ext>
            </a:extLst>
          </a:blip>
          <a:stretch>
            <a:fillRect/>
          </a:stretch>
        </p:blipFill>
        <p:spPr>
          <a:xfrm>
            <a:off x="0" y="1125220"/>
            <a:ext cx="9144000" cy="5143500"/>
          </a:xfrm>
          <a:prstGeom prst="rect">
            <a:avLst/>
          </a:prstGeom>
        </p:spPr>
      </p:pic>
      <p:sp>
        <p:nvSpPr>
          <p:cNvPr id="75779" name="文本占位符 346114"/>
          <p:cNvSpPr>
            <a:spLocks noGrp="1"/>
          </p:cNvSpPr>
          <p:nvPr>
            <p:ph idx="1"/>
          </p:nvPr>
        </p:nvSpPr>
        <p:spPr>
          <a:xfrm>
            <a:off x="467995" y="1381125"/>
            <a:ext cx="7772400" cy="5173345"/>
          </a:xfrm>
        </p:spPr>
        <p:txBody>
          <a:bodyPr vert="horz" wrap="square" lIns="91440" tIns="45720" rIns="91440" bIns="45720" anchor="t" anchorCtr="0"/>
          <a:p>
            <a:pPr eaLnBrk="1" hangingPunct="1">
              <a:lnSpc>
                <a:spcPct val="90000"/>
              </a:lnSpc>
              <a:buNone/>
            </a:pPr>
            <a:r>
              <a:rPr lang="en-US" altLang="zh-CN" sz="3600" dirty="0"/>
              <a:t>1</a:t>
            </a:r>
            <a:r>
              <a:rPr lang="zh-CN" altLang="en-US" sz="3600" dirty="0"/>
              <a:t>、人口密度</a:t>
            </a:r>
            <a:endParaRPr lang="zh-CN" altLang="en-US" sz="3600" dirty="0"/>
          </a:p>
          <a:p>
            <a:pPr eaLnBrk="1" hangingPunct="1">
              <a:lnSpc>
                <a:spcPct val="90000"/>
              </a:lnSpc>
            </a:pPr>
            <a:r>
              <a:rPr lang="zh-CN" altLang="en-US" sz="3600" dirty="0"/>
              <a:t>  涵义：人口密度指特定区域内单位土地面积上的人口数量。</a:t>
            </a:r>
            <a:endParaRPr lang="zh-CN" altLang="en-US" sz="3600" dirty="0"/>
          </a:p>
          <a:p>
            <a:pPr eaLnBrk="1" hangingPunct="1">
              <a:lnSpc>
                <a:spcPct val="90000"/>
              </a:lnSpc>
            </a:pPr>
            <a:r>
              <a:rPr lang="zh-CN" altLang="en-US" sz="3600" dirty="0"/>
              <a:t>  公式：</a:t>
            </a:r>
            <a:endParaRPr lang="zh-CN" altLang="en-US" sz="3600" dirty="0"/>
          </a:p>
          <a:p>
            <a:pPr eaLnBrk="1" hangingPunct="1">
              <a:lnSpc>
                <a:spcPct val="90000"/>
              </a:lnSpc>
            </a:pPr>
            <a:r>
              <a:rPr lang="zh-CN" altLang="en-US" sz="3600" dirty="0"/>
              <a:t> </a:t>
            </a:r>
            <a:r>
              <a:rPr lang="en-US" altLang="zh-CN" sz="3600" dirty="0"/>
              <a:t>D</a:t>
            </a:r>
            <a:r>
              <a:rPr lang="zh-CN" altLang="en-US" sz="3600" dirty="0"/>
              <a:t>：人口密度，单位常用人</a:t>
            </a:r>
            <a:r>
              <a:rPr lang="en-US" altLang="zh-CN" sz="3600" dirty="0"/>
              <a:t>/ha</a:t>
            </a:r>
            <a:r>
              <a:rPr lang="zh-CN" altLang="en-US" sz="3600" dirty="0"/>
              <a:t>、人</a:t>
            </a:r>
            <a:r>
              <a:rPr lang="en-US" altLang="zh-CN" sz="3600" dirty="0"/>
              <a:t>/</a:t>
            </a:r>
            <a:r>
              <a:rPr lang="zh-CN" altLang="en-US" sz="3600" dirty="0"/>
              <a:t>㎡；</a:t>
            </a:r>
            <a:r>
              <a:rPr lang="en-US" altLang="zh-CN" sz="3600" dirty="0"/>
              <a:t>P</a:t>
            </a:r>
            <a:r>
              <a:rPr lang="zh-CN" altLang="en-US" sz="3600" dirty="0"/>
              <a:t>：人口数；</a:t>
            </a:r>
            <a:r>
              <a:rPr lang="en-US" altLang="zh-CN" sz="3600" dirty="0"/>
              <a:t>S</a:t>
            </a:r>
            <a:r>
              <a:rPr lang="zh-CN" altLang="en-US" sz="3600" dirty="0"/>
              <a:t>：土地面积，单位常用</a:t>
            </a:r>
            <a:r>
              <a:rPr lang="en-US" altLang="zh-CN" sz="3600" dirty="0"/>
              <a:t>ha</a:t>
            </a:r>
            <a:r>
              <a:rPr lang="zh-CN" altLang="en-US" sz="3600" dirty="0"/>
              <a:t>、</a:t>
            </a:r>
            <a:r>
              <a:rPr lang="en-US" altLang="zh-CN" sz="3600" dirty="0"/>
              <a:t>k</a:t>
            </a:r>
            <a:r>
              <a:rPr lang="zh-CN" altLang="en-US" sz="3600" dirty="0"/>
              <a:t>㎡  </a:t>
            </a:r>
            <a:endParaRPr lang="zh-CN" altLang="en-US" sz="3600" dirty="0"/>
          </a:p>
          <a:p>
            <a:pPr eaLnBrk="1" hangingPunct="1">
              <a:lnSpc>
                <a:spcPct val="120000"/>
              </a:lnSpc>
              <a:buNone/>
            </a:pPr>
            <a:endParaRPr lang="zh-CN" altLang="en-US" sz="3600" dirty="0"/>
          </a:p>
        </p:txBody>
      </p:sp>
      <p:sp>
        <p:nvSpPr>
          <p:cNvPr id="75780" name="动作按钮: 后退或前一项 346115">
            <a:hlinkClick r:id="" action="ppaction://hlinkshowjump?jump=previousslide"/>
          </p:cNvPr>
          <p:cNvSpPr/>
          <p:nvPr/>
        </p:nvSpPr>
        <p:spPr>
          <a:xfrm>
            <a:off x="7812088" y="6021388"/>
            <a:ext cx="1042987" cy="611187"/>
          </a:xfrm>
          <a:prstGeom prst="actionButtonBackPrevious">
            <a:avLst/>
          </a:prstGeom>
          <a:solidFill>
            <a:srgbClr val="666699"/>
          </a:solidFill>
          <a:ln w="9525">
            <a:noFill/>
          </a:ln>
        </p:spPr>
        <p:txBody>
          <a:bodyPr/>
          <a:p>
            <a:endParaRPr lang="zh-CN" altLang="en-US" dirty="0">
              <a:latin typeface="Tahoma" panose="020B0604030504040204" pitchFamily="34" charset="0"/>
            </a:endParaRPr>
          </a:p>
        </p:txBody>
      </p:sp>
      <p:pic>
        <p:nvPicPr>
          <p:cNvPr id="75781" name="图片 346116"/>
          <p:cNvPicPr>
            <a:picLocks noChangeAspect="1"/>
          </p:cNvPicPr>
          <p:nvPr/>
        </p:nvPicPr>
        <p:blipFill>
          <a:blip r:embed="rId3"/>
          <a:stretch>
            <a:fillRect/>
          </a:stretch>
        </p:blipFill>
        <p:spPr>
          <a:xfrm>
            <a:off x="2484438" y="3141345"/>
            <a:ext cx="2143125" cy="476250"/>
          </a:xfrm>
          <a:prstGeom prst="rect">
            <a:avLst/>
          </a:prstGeom>
          <a:noFill/>
          <a:ln w="9525">
            <a:noFill/>
          </a:ln>
        </p:spPr>
      </p:pic>
      <p:grpSp>
        <p:nvGrpSpPr>
          <p:cNvPr id="2" name="组合 1"/>
          <p:cNvGrpSpPr/>
          <p:nvPr/>
        </p:nvGrpSpPr>
        <p:grpSpPr>
          <a:xfrm>
            <a:off x="307367" y="404528"/>
            <a:ext cx="7394575" cy="755650"/>
            <a:chOff x="319326" y="83415"/>
            <a:chExt cx="9859433" cy="1007533"/>
          </a:xfrm>
        </p:grpSpPr>
        <p:grpSp>
          <p:nvGrpSpPr>
            <p:cNvPr id="3" name="组合 2"/>
            <p:cNvGrpSpPr/>
            <p:nvPr/>
          </p:nvGrpSpPr>
          <p:grpSpPr>
            <a:xfrm>
              <a:off x="319326" y="304508"/>
              <a:ext cx="575064" cy="575064"/>
              <a:chOff x="263136" y="244750"/>
              <a:chExt cx="603639" cy="603639"/>
            </a:xfrm>
          </p:grpSpPr>
          <p:sp>
            <p:nvSpPr>
              <p:cNvPr id="5" name="泪滴形 4"/>
              <p:cNvSpPr/>
              <p:nvPr>
                <p:custDataLst>
                  <p:tags r:id="rId4"/>
                </p:custDataLst>
              </p:nvPr>
            </p:nvSpPr>
            <p:spPr>
              <a:xfrm rot="10800000" flipH="1" flipV="1">
                <a:off x="263136" y="244750"/>
                <a:ext cx="603639" cy="603639"/>
              </a:xfrm>
              <a:prstGeom prst="teardrop">
                <a:avLst/>
              </a:prstGeom>
              <a:solidFill>
                <a:srgbClr val="12B7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latin typeface="思源宋体 CN" panose="02020400000000000000" pitchFamily="18" charset="-122"/>
                  <a:ea typeface="思源宋体 CN" panose="02020400000000000000" pitchFamily="18" charset="-122"/>
                </a:endParaRPr>
              </a:p>
            </p:txBody>
          </p:sp>
          <p:sp>
            <p:nvSpPr>
              <p:cNvPr id="6" name="椭圆 5"/>
              <p:cNvSpPr/>
              <p:nvPr>
                <p:custDataLst>
                  <p:tags r:id="rId5"/>
                </p:custDataLst>
              </p:nvPr>
            </p:nvSpPr>
            <p:spPr>
              <a:xfrm rot="10800000" flipH="1" flipV="1">
                <a:off x="363481" y="345095"/>
                <a:ext cx="402949" cy="40294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latin typeface="思源宋体 CN" panose="02020400000000000000" pitchFamily="18" charset="-122"/>
                  <a:ea typeface="思源宋体 CN" panose="02020400000000000000" pitchFamily="18" charset="-122"/>
                </a:endParaRPr>
              </a:p>
            </p:txBody>
          </p:sp>
          <p:sp>
            <p:nvSpPr>
              <p:cNvPr id="7" name="椭圆 6"/>
              <p:cNvSpPr/>
              <p:nvPr>
                <p:custDataLst>
                  <p:tags r:id="rId6"/>
                </p:custDataLst>
              </p:nvPr>
            </p:nvSpPr>
            <p:spPr>
              <a:xfrm rot="10800000" flipH="1" flipV="1">
                <a:off x="438741" y="420355"/>
                <a:ext cx="252430" cy="252430"/>
              </a:xfrm>
              <a:prstGeom prst="ellipse">
                <a:avLst/>
              </a:prstGeom>
              <a:solidFill>
                <a:srgbClr val="FF9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latin typeface="思源宋体 CN" panose="02020400000000000000" pitchFamily="18" charset="-122"/>
                  <a:ea typeface="思源宋体 CN" panose="02020400000000000000" pitchFamily="18" charset="-122"/>
                </a:endParaRPr>
              </a:p>
            </p:txBody>
          </p:sp>
        </p:grpSp>
        <p:sp>
          <p:nvSpPr>
            <p:cNvPr id="4" name="文本框 3"/>
            <p:cNvSpPr txBox="1"/>
            <p:nvPr>
              <p:custDataLst>
                <p:tags r:id="rId7"/>
              </p:custDataLst>
            </p:nvPr>
          </p:nvSpPr>
          <p:spPr>
            <a:xfrm>
              <a:off x="1108419" y="83415"/>
              <a:ext cx="9070340" cy="1007533"/>
            </a:xfrm>
            <a:prstGeom prst="rect">
              <a:avLst/>
            </a:prstGeom>
            <a:noFill/>
          </p:spPr>
          <p:txBody>
            <a:bodyPr wrap="square">
              <a:spAutoFit/>
            </a:bodyPr>
            <a:lstStyle/>
            <a:p>
              <a:pPr marL="0" marR="0" lvl="0" indent="0" algn="l" defTabSz="914400" rtl="0" eaLnBrk="1" fontAlgn="auto" latinLnBrk="0" hangingPunct="1">
                <a:lnSpc>
                  <a:spcPct val="120000"/>
                </a:lnSpc>
                <a:spcBef>
                  <a:spcPts val="0"/>
                </a:spcBef>
                <a:spcAft>
                  <a:spcPts val="0"/>
                </a:spcAft>
                <a:buClrTx/>
                <a:buSzTx/>
                <a:buFontTx/>
                <a:buNone/>
                <a:defRPr/>
              </a:pPr>
              <a:r>
                <a:rPr sz="3600" b="1" dirty="0">
                  <a:solidFill>
                    <a:srgbClr val="1402BE"/>
                  </a:solidFill>
                  <a:ea typeface="隶书" panose="02010509060101010101" pitchFamily="49" charset="-122"/>
                  <a:sym typeface="+mn-ea"/>
                </a:rPr>
                <a:t>（一）人口分布的测度</a:t>
              </a:r>
              <a:endParaRPr sz="3600" b="1" dirty="0">
                <a:solidFill>
                  <a:srgbClr val="1402BE"/>
                </a:solidFill>
                <a:ea typeface="隶书" panose="02010509060101010101" pitchFamily="49" charset="-122"/>
                <a:sym typeface="+mn-ea"/>
              </a:endParaRPr>
            </a:p>
          </p:txBody>
        </p:sp>
      </p:grpSp>
    </p:spTree>
  </p:cSld>
  <p:clrMapOvr>
    <a:masterClrMapping/>
  </p:clrMapOvr>
  <p:transition>
    <p:random/>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2" name="图片 51" descr="形状, 圆圈&#10;&#10;描述已自动生成"/>
          <p:cNvPicPr>
            <a:picLocks noChangeAspect="1"/>
          </p:cNvPicPr>
          <p:nvPr>
            <p:custDataLst>
              <p:tags r:id="rId1"/>
            </p:custDataLst>
          </p:nvPr>
        </p:nvPicPr>
        <p:blipFill>
          <a:blip r:embed="rId2">
            <a:extLst>
              <a:ext uri="{28A0092B-C50C-407E-A947-70E740481C1C}">
                <a14:useLocalDpi xmlns:a14="http://schemas.microsoft.com/office/drawing/2010/main" val="0"/>
              </a:ext>
            </a:extLst>
          </a:blip>
          <a:stretch>
            <a:fillRect/>
          </a:stretch>
        </p:blipFill>
        <p:spPr>
          <a:xfrm>
            <a:off x="0" y="1125220"/>
            <a:ext cx="9144000" cy="5143500"/>
          </a:xfrm>
          <a:prstGeom prst="rect">
            <a:avLst/>
          </a:prstGeom>
        </p:spPr>
      </p:pic>
      <p:sp>
        <p:nvSpPr>
          <p:cNvPr id="545794" name="内容占位符 545793"/>
          <p:cNvSpPr>
            <a:spLocks noGrp="1"/>
          </p:cNvSpPr>
          <p:nvPr>
            <p:ph idx="1"/>
          </p:nvPr>
        </p:nvSpPr>
        <p:spPr>
          <a:xfrm>
            <a:off x="304800" y="1390650"/>
            <a:ext cx="8534400" cy="5162550"/>
          </a:xfrm>
        </p:spPr>
        <p:txBody>
          <a:bodyPr vert="horz" wrap="square" lIns="54000" tIns="54000" rIns="54000" bIns="54000" anchor="t" anchorCtr="0"/>
          <a:p>
            <a:pPr marL="0" indent="0" defTabSz="914400" eaLnBrk="1" hangingPunct="1">
              <a:lnSpc>
                <a:spcPct val="130000"/>
              </a:lnSpc>
              <a:spcAft>
                <a:spcPct val="20000"/>
              </a:spcAft>
              <a:buNone/>
              <a:tabLst>
                <a:tab pos="97155" algn="l"/>
              </a:tabLst>
            </a:pPr>
            <a:r>
              <a:rPr lang="en-US" altLang="zh-CN" sz="2800" b="1" dirty="0">
                <a:solidFill>
                  <a:srgbClr val="FF0000"/>
                </a:solidFill>
                <a:latin typeface="黑体" panose="02010609060101010101" charset="-122"/>
                <a:ea typeface="黑体" panose="02010609060101010101" charset="-122"/>
              </a:rPr>
              <a:t> </a:t>
            </a:r>
            <a:r>
              <a:rPr lang="en-US" altLang="zh-CN" b="1" dirty="0">
                <a:latin typeface="楷体_GB2312" pitchFamily="49" charset="-122"/>
                <a:ea typeface="楷体_GB2312" pitchFamily="49" charset="-122"/>
              </a:rPr>
              <a:t>2</a:t>
            </a:r>
            <a:r>
              <a:rPr lang="zh-CN" altLang="en-US" b="1" dirty="0">
                <a:latin typeface="楷体_GB2312" pitchFamily="49" charset="-122"/>
                <a:ea typeface="楷体_GB2312" pitchFamily="49" charset="-122"/>
              </a:rPr>
              <a:t>、广狭度</a:t>
            </a:r>
            <a:endParaRPr lang="zh-CN" altLang="en-US" b="1" dirty="0">
              <a:latin typeface="楷体_GB2312" pitchFamily="49" charset="-122"/>
              <a:ea typeface="楷体_GB2312" pitchFamily="49" charset="-122"/>
            </a:endParaRPr>
          </a:p>
          <a:p>
            <a:pPr marL="190500" lvl="1" indent="0" defTabSz="914400" eaLnBrk="1" hangingPunct="1">
              <a:lnSpc>
                <a:spcPct val="130000"/>
              </a:lnSpc>
              <a:spcAft>
                <a:spcPct val="20000"/>
              </a:spcAft>
              <a:buBlip>
                <a:blip r:embed="rId3"/>
              </a:buBlip>
              <a:tabLst>
                <a:tab pos="97155" algn="l"/>
              </a:tabLst>
            </a:pPr>
            <a:r>
              <a:rPr lang="zh-CN" altLang="en-US" sz="2400" b="1" dirty="0"/>
              <a:t>  </a:t>
            </a:r>
            <a:r>
              <a:rPr lang="zh-CN" altLang="en-US" b="1" dirty="0">
                <a:latin typeface="宋体" panose="02010600030101010101" pitchFamily="2" charset="-122"/>
              </a:rPr>
              <a:t>涵义：广狭度指某一区域内人均占有土地面积的大小。</a:t>
            </a:r>
            <a:endParaRPr lang="zh-CN" altLang="en-US" b="1" dirty="0">
              <a:latin typeface="宋体" panose="02010600030101010101" pitchFamily="2" charset="-122"/>
            </a:endParaRPr>
          </a:p>
          <a:p>
            <a:pPr marL="190500" lvl="1" indent="0" defTabSz="914400" eaLnBrk="1" hangingPunct="1">
              <a:lnSpc>
                <a:spcPct val="130000"/>
              </a:lnSpc>
              <a:spcAft>
                <a:spcPct val="20000"/>
              </a:spcAft>
              <a:buBlip>
                <a:blip r:embed="rId3"/>
              </a:buBlip>
              <a:tabLst>
                <a:tab pos="97155" algn="l"/>
              </a:tabLst>
            </a:pPr>
            <a:r>
              <a:rPr lang="zh-CN" altLang="en-US" b="1" dirty="0">
                <a:latin typeface="宋体" panose="02010600030101010101" pitchFamily="2" charset="-122"/>
              </a:rPr>
              <a:t> 是人口密度的倒数。 </a:t>
            </a:r>
            <a:endParaRPr lang="zh-CN" altLang="en-US" b="1" dirty="0">
              <a:latin typeface="宋体" panose="02010600030101010101" pitchFamily="2" charset="-122"/>
            </a:endParaRPr>
          </a:p>
          <a:p>
            <a:pPr marL="190500" lvl="1" indent="0" defTabSz="914400" eaLnBrk="1" hangingPunct="1">
              <a:lnSpc>
                <a:spcPct val="130000"/>
              </a:lnSpc>
              <a:spcAft>
                <a:spcPct val="20000"/>
              </a:spcAft>
              <a:buBlip>
                <a:blip r:embed="rId3"/>
              </a:buBlip>
              <a:tabLst>
                <a:tab pos="97155" algn="l"/>
              </a:tabLst>
            </a:pPr>
            <a:r>
              <a:rPr lang="zh-CN" altLang="en-US" b="1" dirty="0">
                <a:latin typeface="宋体" panose="02010600030101010101" pitchFamily="2" charset="-122"/>
              </a:rPr>
              <a:t> 公式： </a:t>
            </a:r>
            <a:endParaRPr lang="zh-CN" altLang="en-US" b="1" dirty="0">
              <a:latin typeface="宋体" panose="02010600030101010101" pitchFamily="2" charset="-122"/>
            </a:endParaRPr>
          </a:p>
          <a:p>
            <a:pPr marL="190500" lvl="1" indent="0" defTabSz="914400" eaLnBrk="1" hangingPunct="1">
              <a:lnSpc>
                <a:spcPct val="130000"/>
              </a:lnSpc>
              <a:spcAft>
                <a:spcPct val="20000"/>
              </a:spcAft>
              <a:buBlip>
                <a:blip r:embed="rId3"/>
              </a:buBlip>
              <a:tabLst>
                <a:tab pos="97155" algn="l"/>
              </a:tabLst>
            </a:pPr>
            <a:r>
              <a:rPr lang="zh-CN" altLang="en-US" b="1" dirty="0">
                <a:latin typeface="宋体" panose="02010600030101010101" pitchFamily="2" charset="-122"/>
              </a:rPr>
              <a:t> 单位常用</a:t>
            </a:r>
            <a:r>
              <a:rPr lang="en-US" altLang="zh-CN" b="1" dirty="0">
                <a:latin typeface="宋体" panose="02010600030101010101" pitchFamily="2" charset="-122"/>
              </a:rPr>
              <a:t>ha/</a:t>
            </a:r>
            <a:r>
              <a:rPr lang="zh-CN" altLang="en-US" b="1" dirty="0">
                <a:latin typeface="宋体" panose="02010600030101010101" pitchFamily="2" charset="-122"/>
              </a:rPr>
              <a:t>人、</a:t>
            </a:r>
            <a:r>
              <a:rPr lang="en-US" altLang="zh-CN" b="1" dirty="0">
                <a:latin typeface="宋体" panose="02010600030101010101" pitchFamily="2" charset="-122"/>
              </a:rPr>
              <a:t>k</a:t>
            </a:r>
            <a:r>
              <a:rPr lang="zh-CN" altLang="en-US" b="1" dirty="0">
                <a:latin typeface="宋体" panose="02010600030101010101" pitchFamily="2" charset="-122"/>
              </a:rPr>
              <a:t>㎡</a:t>
            </a:r>
            <a:r>
              <a:rPr lang="en-US" altLang="zh-CN" b="1" dirty="0">
                <a:latin typeface="宋体" panose="02010600030101010101" pitchFamily="2" charset="-122"/>
              </a:rPr>
              <a:t>/</a:t>
            </a:r>
            <a:r>
              <a:rPr lang="zh-CN" altLang="en-US" b="1" dirty="0">
                <a:latin typeface="宋体" panose="02010600030101010101" pitchFamily="2" charset="-122"/>
              </a:rPr>
              <a:t>人和㎡</a:t>
            </a:r>
            <a:r>
              <a:rPr lang="en-US" altLang="zh-CN" b="1" dirty="0">
                <a:latin typeface="宋体" panose="02010600030101010101" pitchFamily="2" charset="-122"/>
              </a:rPr>
              <a:t>/</a:t>
            </a:r>
            <a:r>
              <a:rPr lang="zh-CN" altLang="en-US" b="1" dirty="0">
                <a:latin typeface="宋体" panose="02010600030101010101" pitchFamily="2" charset="-122"/>
              </a:rPr>
              <a:t>人。</a:t>
            </a:r>
            <a:r>
              <a:rPr lang="zh-CN" altLang="en-US" b="1" dirty="0">
                <a:solidFill>
                  <a:schemeClr val="accent2"/>
                </a:solidFill>
                <a:latin typeface="宋体" panose="02010600030101010101" pitchFamily="2" charset="-122"/>
              </a:rPr>
              <a:t> </a:t>
            </a:r>
            <a:endParaRPr lang="zh-CN" altLang="en-US" b="1" dirty="0">
              <a:solidFill>
                <a:schemeClr val="accent2"/>
              </a:solidFill>
              <a:latin typeface="宋体" panose="02010600030101010101" pitchFamily="2" charset="-122"/>
            </a:endParaRPr>
          </a:p>
        </p:txBody>
      </p:sp>
      <p:pic>
        <p:nvPicPr>
          <p:cNvPr id="76803" name="图片 545794" descr="832"/>
          <p:cNvPicPr>
            <a:picLocks noChangeAspect="1"/>
          </p:cNvPicPr>
          <p:nvPr/>
        </p:nvPicPr>
        <p:blipFill>
          <a:blip r:embed="rId4"/>
          <a:stretch>
            <a:fillRect/>
          </a:stretch>
        </p:blipFill>
        <p:spPr>
          <a:xfrm>
            <a:off x="1908175" y="4365308"/>
            <a:ext cx="3649663" cy="552450"/>
          </a:xfrm>
          <a:prstGeom prst="rect">
            <a:avLst/>
          </a:prstGeom>
          <a:noFill/>
          <a:ln w="9525">
            <a:noFill/>
          </a:ln>
        </p:spPr>
      </p:pic>
      <p:grpSp>
        <p:nvGrpSpPr>
          <p:cNvPr id="3" name="组合 2"/>
          <p:cNvGrpSpPr/>
          <p:nvPr/>
        </p:nvGrpSpPr>
        <p:grpSpPr>
          <a:xfrm rot="0">
            <a:off x="307340" y="570230"/>
            <a:ext cx="431165" cy="431165"/>
            <a:chOff x="263136" y="244750"/>
            <a:chExt cx="603639" cy="603639"/>
          </a:xfrm>
        </p:grpSpPr>
        <p:sp>
          <p:nvSpPr>
            <p:cNvPr id="5" name="泪滴形 4"/>
            <p:cNvSpPr/>
            <p:nvPr>
              <p:custDataLst>
                <p:tags r:id="rId5"/>
              </p:custDataLst>
            </p:nvPr>
          </p:nvSpPr>
          <p:spPr>
            <a:xfrm rot="10800000" flipH="1" flipV="1">
              <a:off x="263136" y="244750"/>
              <a:ext cx="603639" cy="603639"/>
            </a:xfrm>
            <a:prstGeom prst="teardrop">
              <a:avLst/>
            </a:prstGeom>
            <a:solidFill>
              <a:srgbClr val="12B7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latin typeface="思源宋体 CN" panose="02020400000000000000" pitchFamily="18" charset="-122"/>
                <a:ea typeface="思源宋体 CN" panose="02020400000000000000" pitchFamily="18" charset="-122"/>
              </a:endParaRPr>
            </a:p>
          </p:txBody>
        </p:sp>
        <p:sp>
          <p:nvSpPr>
            <p:cNvPr id="6" name="椭圆 5"/>
            <p:cNvSpPr/>
            <p:nvPr>
              <p:custDataLst>
                <p:tags r:id="rId6"/>
              </p:custDataLst>
            </p:nvPr>
          </p:nvSpPr>
          <p:spPr>
            <a:xfrm rot="10800000" flipH="1" flipV="1">
              <a:off x="363481" y="345095"/>
              <a:ext cx="402949" cy="40294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latin typeface="思源宋体 CN" panose="02020400000000000000" pitchFamily="18" charset="-122"/>
                <a:ea typeface="思源宋体 CN" panose="02020400000000000000" pitchFamily="18" charset="-122"/>
              </a:endParaRPr>
            </a:p>
          </p:txBody>
        </p:sp>
        <p:sp>
          <p:nvSpPr>
            <p:cNvPr id="7" name="椭圆 6"/>
            <p:cNvSpPr/>
            <p:nvPr>
              <p:custDataLst>
                <p:tags r:id="rId7"/>
              </p:custDataLst>
            </p:nvPr>
          </p:nvSpPr>
          <p:spPr>
            <a:xfrm rot="10800000" flipH="1" flipV="1">
              <a:off x="438741" y="420355"/>
              <a:ext cx="252430" cy="252430"/>
            </a:xfrm>
            <a:prstGeom prst="ellipse">
              <a:avLst/>
            </a:prstGeom>
            <a:solidFill>
              <a:srgbClr val="FF9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latin typeface="思源宋体 CN" panose="02020400000000000000" pitchFamily="18" charset="-122"/>
                <a:ea typeface="思源宋体 CN" panose="02020400000000000000" pitchFamily="18" charset="-122"/>
              </a:endParaRPr>
            </a:p>
          </p:txBody>
        </p:sp>
      </p:grpSp>
      <p:sp>
        <p:nvSpPr>
          <p:cNvPr id="8" name="文本框 7"/>
          <p:cNvSpPr txBox="1"/>
          <p:nvPr>
            <p:custDataLst>
              <p:tags r:id="rId8"/>
            </p:custDataLst>
          </p:nvPr>
        </p:nvSpPr>
        <p:spPr>
          <a:xfrm>
            <a:off x="899187" y="404528"/>
            <a:ext cx="6802755" cy="755650"/>
          </a:xfrm>
          <a:prstGeom prst="rect">
            <a:avLst/>
          </a:prstGeom>
          <a:noFill/>
        </p:spPr>
        <p:txBody>
          <a:bodyPr wrap="square">
            <a:spAutoFit/>
          </a:bodyPr>
          <a:p>
            <a:pPr marL="0" marR="0" lvl="0" indent="0" algn="l" defTabSz="914400" rtl="0" eaLnBrk="1" fontAlgn="auto" latinLnBrk="0" hangingPunct="1">
              <a:lnSpc>
                <a:spcPct val="120000"/>
              </a:lnSpc>
              <a:spcBef>
                <a:spcPts val="0"/>
              </a:spcBef>
              <a:spcAft>
                <a:spcPts val="0"/>
              </a:spcAft>
              <a:buClrTx/>
              <a:buSzTx/>
              <a:buFontTx/>
              <a:buNone/>
              <a:defRPr/>
            </a:pPr>
            <a:r>
              <a:rPr sz="3600" b="1" dirty="0">
                <a:solidFill>
                  <a:srgbClr val="1402BE"/>
                </a:solidFill>
                <a:ea typeface="隶书" panose="02010509060101010101" pitchFamily="49" charset="-122"/>
                <a:sym typeface="+mn-ea"/>
              </a:rPr>
              <a:t>（一）人口分布的测度</a:t>
            </a:r>
            <a:endParaRPr sz="3600" b="1" dirty="0">
              <a:solidFill>
                <a:srgbClr val="1402BE"/>
              </a:solidFill>
              <a:ea typeface="隶书" panose="02010509060101010101" pitchFamily="49" charset="-122"/>
              <a:sym typeface="+mn-ea"/>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45794">
                                            <p:txEl>
                                              <p:charRg st="0" end="7"/>
                                            </p:txEl>
                                          </p:spTgt>
                                        </p:tgtEl>
                                        <p:attrNameLst>
                                          <p:attrName>style.visibility</p:attrName>
                                        </p:attrNameLst>
                                      </p:cBhvr>
                                      <p:to>
                                        <p:strVal val="visible"/>
                                      </p:to>
                                    </p:set>
                                    <p:animEffect transition="in" filter="wipe(down)">
                                      <p:cBhvr>
                                        <p:cTn id="7" dur="500"/>
                                        <p:tgtEl>
                                          <p:spTgt spid="545794">
                                            <p:txEl>
                                              <p:charRg st="0" end="7"/>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545794">
                                            <p:txEl>
                                              <p:charRg st="7" end="34"/>
                                            </p:txEl>
                                          </p:spTgt>
                                        </p:tgtEl>
                                        <p:attrNameLst>
                                          <p:attrName>style.visibility</p:attrName>
                                        </p:attrNameLst>
                                      </p:cBhvr>
                                      <p:to>
                                        <p:strVal val="visible"/>
                                      </p:to>
                                    </p:set>
                                    <p:animEffect transition="in" filter="wipe(down)">
                                      <p:cBhvr>
                                        <p:cTn id="12" dur="500"/>
                                        <p:tgtEl>
                                          <p:spTgt spid="545794">
                                            <p:txEl>
                                              <p:charRg st="7" end="3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545794">
                                            <p:txEl>
                                              <p:charRg st="34" end="46"/>
                                            </p:txEl>
                                          </p:spTgt>
                                        </p:tgtEl>
                                        <p:attrNameLst>
                                          <p:attrName>style.visibility</p:attrName>
                                        </p:attrNameLst>
                                      </p:cBhvr>
                                      <p:to>
                                        <p:strVal val="visible"/>
                                      </p:to>
                                    </p:set>
                                    <p:animEffect transition="in" filter="wipe(down)">
                                      <p:cBhvr>
                                        <p:cTn id="17" dur="500"/>
                                        <p:tgtEl>
                                          <p:spTgt spid="545794">
                                            <p:txEl>
                                              <p:charRg st="34" end="4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545794">
                                            <p:txEl>
                                              <p:charRg st="46" end="52"/>
                                            </p:txEl>
                                          </p:spTgt>
                                        </p:tgtEl>
                                        <p:attrNameLst>
                                          <p:attrName>style.visibility</p:attrName>
                                        </p:attrNameLst>
                                      </p:cBhvr>
                                      <p:to>
                                        <p:strVal val="visible"/>
                                      </p:to>
                                    </p:set>
                                    <p:animEffect transition="in" filter="wipe(down)">
                                      <p:cBhvr>
                                        <p:cTn id="22" dur="500"/>
                                        <p:tgtEl>
                                          <p:spTgt spid="545794">
                                            <p:txEl>
                                              <p:charRg st="46" end="52"/>
                                            </p:txEl>
                                          </p:spTgt>
                                        </p:tgtEl>
                                      </p:cBhvr>
                                    </p:animEffect>
                                  </p:childTnLst>
                                </p:cTn>
                              </p:par>
                              <p:par>
                                <p:cTn id="23" presetID="22" presetClass="entr" presetSubtype="4" fill="hold" nodeType="withEffect">
                                  <p:stCondLst>
                                    <p:cond delay="0"/>
                                  </p:stCondLst>
                                  <p:childTnLst>
                                    <p:set>
                                      <p:cBhvr>
                                        <p:cTn id="24" dur="1" fill="hold">
                                          <p:stCondLst>
                                            <p:cond delay="0"/>
                                          </p:stCondLst>
                                        </p:cTn>
                                        <p:tgtEl>
                                          <p:spTgt spid="545794">
                                            <p:txEl>
                                              <p:charRg st="52" end="73"/>
                                            </p:txEl>
                                          </p:spTgt>
                                        </p:tgtEl>
                                        <p:attrNameLst>
                                          <p:attrName>style.visibility</p:attrName>
                                        </p:attrNameLst>
                                      </p:cBhvr>
                                      <p:to>
                                        <p:strVal val="visible"/>
                                      </p:to>
                                    </p:set>
                                    <p:animEffect transition="in" filter="wipe(down)">
                                      <p:cBhvr>
                                        <p:cTn id="25" dur="500"/>
                                        <p:tgtEl>
                                          <p:spTgt spid="545794">
                                            <p:txEl>
                                              <p:charRg st="52" end="7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2" name="图片 51" descr="形状, 圆圈&#10;&#10;描述已自动生成"/>
          <p:cNvPicPr>
            <a:picLocks noChangeAspect="1"/>
          </p:cNvPicPr>
          <p:nvPr>
            <p:custDataLst>
              <p:tags r:id="rId1"/>
            </p:custDataLst>
          </p:nvPr>
        </p:nvPicPr>
        <p:blipFill>
          <a:blip r:embed="rId2">
            <a:extLst>
              <a:ext uri="{28A0092B-C50C-407E-A947-70E740481C1C}">
                <a14:useLocalDpi xmlns:a14="http://schemas.microsoft.com/office/drawing/2010/main" val="0"/>
              </a:ext>
            </a:extLst>
          </a:blip>
          <a:stretch>
            <a:fillRect/>
          </a:stretch>
        </p:blipFill>
        <p:spPr>
          <a:xfrm>
            <a:off x="0" y="1125220"/>
            <a:ext cx="9144000" cy="5143500"/>
          </a:xfrm>
          <a:prstGeom prst="rect">
            <a:avLst/>
          </a:prstGeom>
        </p:spPr>
      </p:pic>
      <p:sp>
        <p:nvSpPr>
          <p:cNvPr id="546818" name="内容占位符 546817"/>
          <p:cNvSpPr>
            <a:spLocks noGrp="1"/>
          </p:cNvSpPr>
          <p:nvPr>
            <p:ph idx="1"/>
          </p:nvPr>
        </p:nvSpPr>
        <p:spPr>
          <a:xfrm>
            <a:off x="304800" y="1362710"/>
            <a:ext cx="8534400" cy="5190490"/>
          </a:xfrm>
        </p:spPr>
        <p:txBody>
          <a:bodyPr vert="horz" wrap="square" lIns="54000" tIns="54000" rIns="54000" bIns="54000" anchor="t" anchorCtr="0"/>
          <a:p>
            <a:pPr marL="0" indent="0" defTabSz="914400" eaLnBrk="1" hangingPunct="1">
              <a:lnSpc>
                <a:spcPct val="130000"/>
              </a:lnSpc>
              <a:spcAft>
                <a:spcPct val="20000"/>
              </a:spcAft>
              <a:buNone/>
              <a:tabLst>
                <a:tab pos="97155" algn="l"/>
              </a:tabLst>
            </a:pPr>
            <a:r>
              <a:rPr lang="en-US" altLang="zh-CN" sz="2000" b="1" dirty="0">
                <a:solidFill>
                  <a:srgbClr val="FF0000"/>
                </a:solidFill>
                <a:latin typeface="黑体" panose="02010609060101010101" charset="-122"/>
                <a:ea typeface="黑体" panose="02010609060101010101" charset="-122"/>
              </a:rPr>
              <a:t> </a:t>
            </a:r>
            <a:r>
              <a:rPr lang="en-US" altLang="zh-CN" sz="2400" b="1" dirty="0">
                <a:latin typeface="楷体_GB2312" pitchFamily="49" charset="-122"/>
                <a:ea typeface="楷体_GB2312" pitchFamily="49" charset="-122"/>
              </a:rPr>
              <a:t>3</a:t>
            </a:r>
            <a:r>
              <a:rPr lang="zh-CN" altLang="en-US" sz="2400" b="1" dirty="0">
                <a:latin typeface="楷体_GB2312" pitchFamily="49" charset="-122"/>
                <a:ea typeface="楷体_GB2312" pitchFamily="49" charset="-122"/>
              </a:rPr>
              <a:t>、接近度</a:t>
            </a:r>
            <a:endParaRPr lang="zh-CN" altLang="en-US" sz="2400" b="1" dirty="0">
              <a:latin typeface="楷体_GB2312" pitchFamily="49" charset="-122"/>
              <a:ea typeface="楷体_GB2312" pitchFamily="49" charset="-122"/>
            </a:endParaRPr>
          </a:p>
          <a:p>
            <a:pPr marL="190500" lvl="1" indent="0" defTabSz="914400" eaLnBrk="1" hangingPunct="1">
              <a:lnSpc>
                <a:spcPct val="150000"/>
              </a:lnSpc>
              <a:spcAft>
                <a:spcPct val="20000"/>
              </a:spcAft>
              <a:buBlip>
                <a:blip r:embed="rId3"/>
              </a:buBlip>
              <a:tabLst>
                <a:tab pos="97155" algn="l"/>
              </a:tabLst>
            </a:pPr>
            <a:r>
              <a:rPr lang="zh-CN" altLang="en-US" sz="2000" b="1" dirty="0"/>
              <a:t>  涵义：</a:t>
            </a:r>
            <a:r>
              <a:rPr lang="zh-CN" altLang="en-US" sz="2000" b="1" dirty="0">
                <a:latin typeface="宋体" panose="02010600030101010101" pitchFamily="2" charset="-122"/>
              </a:rPr>
              <a:t>假设某一区域内人口呈等距离分布，则其人均距离即为接近度。 </a:t>
            </a:r>
            <a:endParaRPr lang="zh-CN" altLang="en-US" sz="2000" b="1" dirty="0"/>
          </a:p>
          <a:p>
            <a:pPr marL="190500" lvl="1" indent="0" defTabSz="914400" eaLnBrk="1" hangingPunct="1">
              <a:lnSpc>
                <a:spcPct val="150000"/>
              </a:lnSpc>
              <a:spcAft>
                <a:spcPct val="20000"/>
              </a:spcAft>
              <a:buBlip>
                <a:blip r:embed="rId3"/>
              </a:buBlip>
              <a:tabLst>
                <a:tab pos="97155" algn="l"/>
              </a:tabLst>
            </a:pPr>
            <a:r>
              <a:rPr lang="zh-CN" altLang="en-US" sz="2000" b="1" dirty="0"/>
              <a:t> </a:t>
            </a:r>
            <a:r>
              <a:rPr lang="zh-CN" altLang="en-US" sz="2000" b="1" dirty="0">
                <a:latin typeface="宋体" panose="02010600030101010101" pitchFamily="2" charset="-122"/>
              </a:rPr>
              <a:t>公式：</a:t>
            </a:r>
            <a:endParaRPr lang="zh-CN" altLang="en-US" sz="2000" b="1" dirty="0">
              <a:latin typeface="宋体" panose="02010600030101010101" pitchFamily="2" charset="-122"/>
            </a:endParaRPr>
          </a:p>
          <a:p>
            <a:pPr marL="1244600" lvl="2" indent="-388620" defTabSz="914400" eaLnBrk="1" hangingPunct="1">
              <a:lnSpc>
                <a:spcPct val="150000"/>
              </a:lnSpc>
              <a:spcAft>
                <a:spcPct val="20000"/>
              </a:spcAft>
              <a:buBlip>
                <a:blip r:embed="rId4"/>
              </a:buBlip>
              <a:tabLst>
                <a:tab pos="97155" algn="l"/>
              </a:tabLst>
            </a:pPr>
            <a:r>
              <a:rPr lang="zh-CN" altLang="en-US" sz="2000" b="1" dirty="0"/>
              <a:t>呈等边正方形分布：</a:t>
            </a:r>
            <a:endParaRPr lang="zh-CN" altLang="en-US" sz="2000" b="1" dirty="0">
              <a:latin typeface="黑体" panose="02010609060101010101" charset="-122"/>
            </a:endParaRPr>
          </a:p>
          <a:p>
            <a:pPr marL="1244600" lvl="2" indent="-388620" defTabSz="914400" eaLnBrk="1" hangingPunct="1">
              <a:lnSpc>
                <a:spcPct val="150000"/>
              </a:lnSpc>
              <a:spcAft>
                <a:spcPct val="20000"/>
              </a:spcAft>
              <a:buBlip>
                <a:blip r:embed="rId4"/>
              </a:buBlip>
              <a:tabLst>
                <a:tab pos="97155" algn="l"/>
              </a:tabLst>
            </a:pPr>
            <a:r>
              <a:rPr lang="zh-CN" altLang="en-US" sz="2000" b="1" dirty="0">
                <a:latin typeface="宋体" panose="02010600030101010101" pitchFamily="2" charset="-122"/>
              </a:rPr>
              <a:t>呈正六边形分布：</a:t>
            </a:r>
            <a:endParaRPr lang="zh-CN" altLang="en-US" sz="2000" b="1" dirty="0">
              <a:latin typeface="宋体" panose="02010600030101010101" pitchFamily="2" charset="-122"/>
            </a:endParaRPr>
          </a:p>
          <a:p>
            <a:pPr marL="190500" lvl="1" indent="0" defTabSz="914400" eaLnBrk="1" hangingPunct="1">
              <a:lnSpc>
                <a:spcPct val="150000"/>
              </a:lnSpc>
              <a:spcAft>
                <a:spcPct val="20000"/>
              </a:spcAft>
              <a:buBlip>
                <a:blip r:embed="rId3"/>
              </a:buBlip>
              <a:tabLst>
                <a:tab pos="97155" algn="l"/>
              </a:tabLst>
            </a:pPr>
            <a:r>
              <a:rPr lang="zh-CN" altLang="en-US" sz="2400" b="1" dirty="0">
                <a:latin typeface="黑体" panose="02010609060101010101" charset="-122"/>
              </a:rPr>
              <a:t> </a:t>
            </a:r>
            <a:r>
              <a:rPr lang="en-US" altLang="zh-CN" sz="2000" b="1" dirty="0">
                <a:latin typeface="宋体" panose="02010600030101010101" pitchFamily="2" charset="-122"/>
              </a:rPr>
              <a:t>H</a:t>
            </a:r>
            <a:r>
              <a:rPr lang="zh-CN" altLang="en-US" sz="2000" b="1" dirty="0">
                <a:latin typeface="宋体" panose="02010600030101010101" pitchFamily="2" charset="-122"/>
              </a:rPr>
              <a:t>常用</a:t>
            </a:r>
            <a:r>
              <a:rPr lang="en-US" altLang="zh-CN" sz="2000" b="1" dirty="0">
                <a:latin typeface="宋体" panose="02010600030101010101" pitchFamily="2" charset="-122"/>
              </a:rPr>
              <a:t>m</a:t>
            </a:r>
            <a:r>
              <a:rPr lang="zh-CN" altLang="en-US" sz="2000" b="1" dirty="0">
                <a:latin typeface="宋体" panose="02010600030101010101" pitchFamily="2" charset="-122"/>
              </a:rPr>
              <a:t>，</a:t>
            </a:r>
            <a:r>
              <a:rPr lang="en-US" altLang="zh-CN" sz="2000" b="1" dirty="0">
                <a:latin typeface="宋体" panose="02010600030101010101" pitchFamily="2" charset="-122"/>
              </a:rPr>
              <a:t>F</a:t>
            </a:r>
            <a:r>
              <a:rPr lang="zh-CN" altLang="en-US" sz="2000" b="1" dirty="0">
                <a:latin typeface="宋体" panose="02010600030101010101" pitchFamily="2" charset="-122"/>
              </a:rPr>
              <a:t>为人均占有多少㎡的土地。</a:t>
            </a:r>
            <a:r>
              <a:rPr lang="zh-CN" altLang="en-US" sz="2400" b="1" dirty="0">
                <a:latin typeface="黑体" panose="02010609060101010101" charset="-122"/>
              </a:rPr>
              <a:t> </a:t>
            </a:r>
            <a:endParaRPr lang="zh-CN" altLang="en-US" sz="2400" b="1" dirty="0">
              <a:latin typeface="黑体" panose="02010609060101010101" charset="-122"/>
            </a:endParaRPr>
          </a:p>
        </p:txBody>
      </p:sp>
      <p:pic>
        <p:nvPicPr>
          <p:cNvPr id="77827" name="图片 546818" descr="811"/>
          <p:cNvPicPr>
            <a:picLocks noChangeAspect="1"/>
          </p:cNvPicPr>
          <p:nvPr/>
        </p:nvPicPr>
        <p:blipFill>
          <a:blip r:embed="rId5"/>
          <a:stretch>
            <a:fillRect/>
          </a:stretch>
        </p:blipFill>
        <p:spPr>
          <a:xfrm>
            <a:off x="3996055" y="3213100"/>
            <a:ext cx="1701800" cy="527050"/>
          </a:xfrm>
          <a:prstGeom prst="rect">
            <a:avLst/>
          </a:prstGeom>
          <a:noFill/>
          <a:ln w="9525">
            <a:noFill/>
          </a:ln>
        </p:spPr>
      </p:pic>
      <p:pic>
        <p:nvPicPr>
          <p:cNvPr id="77828" name="图片 546819" descr="812"/>
          <p:cNvPicPr>
            <a:picLocks noChangeAspect="1"/>
          </p:cNvPicPr>
          <p:nvPr/>
        </p:nvPicPr>
        <p:blipFill>
          <a:blip r:embed="rId6"/>
          <a:stretch>
            <a:fillRect/>
          </a:stretch>
        </p:blipFill>
        <p:spPr>
          <a:xfrm>
            <a:off x="3708400" y="3789045"/>
            <a:ext cx="3098800" cy="458788"/>
          </a:xfrm>
          <a:prstGeom prst="rect">
            <a:avLst/>
          </a:prstGeom>
          <a:noFill/>
          <a:ln w="9525">
            <a:noFill/>
          </a:ln>
        </p:spPr>
      </p:pic>
      <p:grpSp>
        <p:nvGrpSpPr>
          <p:cNvPr id="3" name="组合 2"/>
          <p:cNvGrpSpPr/>
          <p:nvPr/>
        </p:nvGrpSpPr>
        <p:grpSpPr>
          <a:xfrm rot="0">
            <a:off x="307340" y="570230"/>
            <a:ext cx="431165" cy="431165"/>
            <a:chOff x="263136" y="244750"/>
            <a:chExt cx="603639" cy="603639"/>
          </a:xfrm>
        </p:grpSpPr>
        <p:sp>
          <p:nvSpPr>
            <p:cNvPr id="5" name="泪滴形 4"/>
            <p:cNvSpPr/>
            <p:nvPr>
              <p:custDataLst>
                <p:tags r:id="rId7"/>
              </p:custDataLst>
            </p:nvPr>
          </p:nvSpPr>
          <p:spPr>
            <a:xfrm rot="10800000" flipH="1" flipV="1">
              <a:off x="263136" y="244750"/>
              <a:ext cx="603639" cy="603639"/>
            </a:xfrm>
            <a:prstGeom prst="teardrop">
              <a:avLst/>
            </a:prstGeom>
            <a:solidFill>
              <a:srgbClr val="12B7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latin typeface="思源宋体 CN" panose="02020400000000000000" pitchFamily="18" charset="-122"/>
                <a:ea typeface="思源宋体 CN" panose="02020400000000000000" pitchFamily="18" charset="-122"/>
              </a:endParaRPr>
            </a:p>
          </p:txBody>
        </p:sp>
        <p:sp>
          <p:nvSpPr>
            <p:cNvPr id="6" name="椭圆 5"/>
            <p:cNvSpPr/>
            <p:nvPr>
              <p:custDataLst>
                <p:tags r:id="rId8"/>
              </p:custDataLst>
            </p:nvPr>
          </p:nvSpPr>
          <p:spPr>
            <a:xfrm rot="10800000" flipH="1" flipV="1">
              <a:off x="363481" y="345095"/>
              <a:ext cx="402949" cy="40294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latin typeface="思源宋体 CN" panose="02020400000000000000" pitchFamily="18" charset="-122"/>
                <a:ea typeface="思源宋体 CN" panose="02020400000000000000" pitchFamily="18" charset="-122"/>
              </a:endParaRPr>
            </a:p>
          </p:txBody>
        </p:sp>
        <p:sp>
          <p:nvSpPr>
            <p:cNvPr id="7" name="椭圆 6"/>
            <p:cNvSpPr/>
            <p:nvPr>
              <p:custDataLst>
                <p:tags r:id="rId9"/>
              </p:custDataLst>
            </p:nvPr>
          </p:nvSpPr>
          <p:spPr>
            <a:xfrm rot="10800000" flipH="1" flipV="1">
              <a:off x="438741" y="420355"/>
              <a:ext cx="252430" cy="252430"/>
            </a:xfrm>
            <a:prstGeom prst="ellipse">
              <a:avLst/>
            </a:prstGeom>
            <a:solidFill>
              <a:srgbClr val="FF9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latin typeface="思源宋体 CN" panose="02020400000000000000" pitchFamily="18" charset="-122"/>
                <a:ea typeface="思源宋体 CN" panose="02020400000000000000" pitchFamily="18" charset="-122"/>
              </a:endParaRPr>
            </a:p>
          </p:txBody>
        </p:sp>
      </p:grpSp>
      <p:sp>
        <p:nvSpPr>
          <p:cNvPr id="9" name="文本框 8"/>
          <p:cNvSpPr txBox="1"/>
          <p:nvPr>
            <p:custDataLst>
              <p:tags r:id="rId10"/>
            </p:custDataLst>
          </p:nvPr>
        </p:nvSpPr>
        <p:spPr>
          <a:xfrm>
            <a:off x="899187" y="404528"/>
            <a:ext cx="6802755" cy="755650"/>
          </a:xfrm>
          <a:prstGeom prst="rect">
            <a:avLst/>
          </a:prstGeom>
          <a:noFill/>
        </p:spPr>
        <p:txBody>
          <a:bodyPr wrap="square">
            <a:spAutoFit/>
          </a:bodyPr>
          <a:lstStyle/>
          <a:p>
            <a:pPr marL="0" marR="0" lvl="0" indent="0" algn="l" defTabSz="914400" rtl="0" eaLnBrk="1" fontAlgn="auto" latinLnBrk="0" hangingPunct="1">
              <a:lnSpc>
                <a:spcPct val="120000"/>
              </a:lnSpc>
              <a:spcBef>
                <a:spcPts val="0"/>
              </a:spcBef>
              <a:spcAft>
                <a:spcPts val="0"/>
              </a:spcAft>
              <a:buClrTx/>
              <a:buSzTx/>
              <a:buFontTx/>
              <a:buNone/>
              <a:defRPr/>
            </a:pPr>
            <a:r>
              <a:rPr sz="3600" b="1" dirty="0">
                <a:solidFill>
                  <a:srgbClr val="1402BE"/>
                </a:solidFill>
                <a:ea typeface="隶书" panose="02010509060101010101" pitchFamily="49" charset="-122"/>
                <a:sym typeface="+mn-ea"/>
              </a:rPr>
              <a:t>（一）人口分布的测度</a:t>
            </a:r>
            <a:endParaRPr sz="3600" b="1" dirty="0">
              <a:solidFill>
                <a:srgbClr val="1402BE"/>
              </a:solidFill>
              <a:ea typeface="隶书" panose="02010509060101010101" pitchFamily="49" charset="-122"/>
              <a:sym typeface="+mn-ea"/>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46818">
                                            <p:txEl>
                                              <p:charRg st="0" end="7"/>
                                            </p:txEl>
                                          </p:spTgt>
                                        </p:tgtEl>
                                        <p:attrNameLst>
                                          <p:attrName>style.visibility</p:attrName>
                                        </p:attrNameLst>
                                      </p:cBhvr>
                                      <p:to>
                                        <p:strVal val="visible"/>
                                      </p:to>
                                    </p:set>
                                    <p:animEffect transition="in" filter="wipe(down)">
                                      <p:cBhvr>
                                        <p:cTn id="7" dur="500"/>
                                        <p:tgtEl>
                                          <p:spTgt spid="546818">
                                            <p:txEl>
                                              <p:charRg st="0" end="7"/>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546818">
                                            <p:txEl>
                                              <p:charRg st="7" end="42"/>
                                            </p:txEl>
                                          </p:spTgt>
                                        </p:tgtEl>
                                        <p:attrNameLst>
                                          <p:attrName>style.visibility</p:attrName>
                                        </p:attrNameLst>
                                      </p:cBhvr>
                                      <p:to>
                                        <p:strVal val="visible"/>
                                      </p:to>
                                    </p:set>
                                    <p:animEffect transition="in" filter="wipe(down)">
                                      <p:cBhvr>
                                        <p:cTn id="12" dur="500"/>
                                        <p:tgtEl>
                                          <p:spTgt spid="546818">
                                            <p:txEl>
                                              <p:charRg st="7" end="4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546818">
                                            <p:txEl>
                                              <p:charRg st="42" end="47"/>
                                            </p:txEl>
                                          </p:spTgt>
                                        </p:tgtEl>
                                        <p:attrNameLst>
                                          <p:attrName>style.visibility</p:attrName>
                                        </p:attrNameLst>
                                      </p:cBhvr>
                                      <p:to>
                                        <p:strVal val="visible"/>
                                      </p:to>
                                    </p:set>
                                    <p:animEffect transition="in" filter="wipe(down)">
                                      <p:cBhvr>
                                        <p:cTn id="17" dur="500"/>
                                        <p:tgtEl>
                                          <p:spTgt spid="546818">
                                            <p:txEl>
                                              <p:charRg st="42" end="47"/>
                                            </p:txEl>
                                          </p:spTgt>
                                        </p:tgtEl>
                                      </p:cBhvr>
                                    </p:animEffect>
                                  </p:childTnLst>
                                </p:cTn>
                              </p:par>
                              <p:par>
                                <p:cTn id="18" presetID="22" presetClass="entr" presetSubtype="4" fill="hold" nodeType="withEffect">
                                  <p:stCondLst>
                                    <p:cond delay="0"/>
                                  </p:stCondLst>
                                  <p:childTnLst>
                                    <p:set>
                                      <p:cBhvr>
                                        <p:cTn id="19" dur="1" fill="hold">
                                          <p:stCondLst>
                                            <p:cond delay="0"/>
                                          </p:stCondLst>
                                        </p:cTn>
                                        <p:tgtEl>
                                          <p:spTgt spid="546818">
                                            <p:txEl>
                                              <p:charRg st="47" end="57"/>
                                            </p:txEl>
                                          </p:spTgt>
                                        </p:tgtEl>
                                        <p:attrNameLst>
                                          <p:attrName>style.visibility</p:attrName>
                                        </p:attrNameLst>
                                      </p:cBhvr>
                                      <p:to>
                                        <p:strVal val="visible"/>
                                      </p:to>
                                    </p:set>
                                    <p:animEffect transition="in" filter="wipe(down)">
                                      <p:cBhvr>
                                        <p:cTn id="20" dur="500"/>
                                        <p:tgtEl>
                                          <p:spTgt spid="546818">
                                            <p:txEl>
                                              <p:charRg st="47" end="57"/>
                                            </p:txEl>
                                          </p:spTgt>
                                        </p:tgtEl>
                                      </p:cBhvr>
                                    </p:animEffect>
                                  </p:childTnLst>
                                </p:cTn>
                              </p:par>
                              <p:par>
                                <p:cTn id="21" presetID="22" presetClass="entr" presetSubtype="4" fill="hold" nodeType="withEffect">
                                  <p:stCondLst>
                                    <p:cond delay="0"/>
                                  </p:stCondLst>
                                  <p:childTnLst>
                                    <p:set>
                                      <p:cBhvr>
                                        <p:cTn id="22" dur="1" fill="hold">
                                          <p:stCondLst>
                                            <p:cond delay="0"/>
                                          </p:stCondLst>
                                        </p:cTn>
                                        <p:tgtEl>
                                          <p:spTgt spid="546818">
                                            <p:txEl>
                                              <p:charRg st="57" end="66"/>
                                            </p:txEl>
                                          </p:spTgt>
                                        </p:tgtEl>
                                        <p:attrNameLst>
                                          <p:attrName>style.visibility</p:attrName>
                                        </p:attrNameLst>
                                      </p:cBhvr>
                                      <p:to>
                                        <p:strVal val="visible"/>
                                      </p:to>
                                    </p:set>
                                    <p:animEffect transition="in" filter="wipe(down)">
                                      <p:cBhvr>
                                        <p:cTn id="23" dur="500"/>
                                        <p:tgtEl>
                                          <p:spTgt spid="546818">
                                            <p:txEl>
                                              <p:charRg st="57" end="66"/>
                                            </p:txEl>
                                          </p:spTgt>
                                        </p:tgtEl>
                                      </p:cBhvr>
                                    </p:animEffect>
                                  </p:childTnLst>
                                </p:cTn>
                              </p:par>
                              <p:par>
                                <p:cTn id="24" presetID="22" presetClass="entr" presetSubtype="4" fill="hold" nodeType="withEffect">
                                  <p:stCondLst>
                                    <p:cond delay="0"/>
                                  </p:stCondLst>
                                  <p:childTnLst>
                                    <p:set>
                                      <p:cBhvr>
                                        <p:cTn id="25" dur="1" fill="hold">
                                          <p:stCondLst>
                                            <p:cond delay="0"/>
                                          </p:stCondLst>
                                        </p:cTn>
                                        <p:tgtEl>
                                          <p:spTgt spid="546818">
                                            <p:txEl>
                                              <p:charRg st="66" end="87"/>
                                            </p:txEl>
                                          </p:spTgt>
                                        </p:tgtEl>
                                        <p:attrNameLst>
                                          <p:attrName>style.visibility</p:attrName>
                                        </p:attrNameLst>
                                      </p:cBhvr>
                                      <p:to>
                                        <p:strVal val="visible"/>
                                      </p:to>
                                    </p:set>
                                    <p:animEffect transition="in" filter="wipe(down)">
                                      <p:cBhvr>
                                        <p:cTn id="26" dur="500"/>
                                        <p:tgtEl>
                                          <p:spTgt spid="546818">
                                            <p:txEl>
                                              <p:charRg st="66" end="8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2" name="图片 51" descr="形状, 圆圈&#10;&#10;描述已自动生成"/>
          <p:cNvPicPr>
            <a:picLocks noChangeAspect="1"/>
          </p:cNvPicPr>
          <p:nvPr>
            <p:custDataLst>
              <p:tags r:id="rId1"/>
            </p:custDataLst>
          </p:nvPr>
        </p:nvPicPr>
        <p:blipFill>
          <a:blip r:embed="rId2">
            <a:extLst>
              <a:ext uri="{28A0092B-C50C-407E-A947-70E740481C1C}">
                <a14:useLocalDpi xmlns:a14="http://schemas.microsoft.com/office/drawing/2010/main" val="0"/>
              </a:ext>
            </a:extLst>
          </a:blip>
          <a:stretch>
            <a:fillRect/>
          </a:stretch>
        </p:blipFill>
        <p:spPr>
          <a:xfrm>
            <a:off x="0" y="1125220"/>
            <a:ext cx="9144000" cy="5143500"/>
          </a:xfrm>
          <a:prstGeom prst="rect">
            <a:avLst/>
          </a:prstGeom>
        </p:spPr>
      </p:pic>
      <p:sp>
        <p:nvSpPr>
          <p:cNvPr id="78850" name="文本占位符 544769"/>
          <p:cNvSpPr>
            <a:spLocks noGrp="1"/>
          </p:cNvSpPr>
          <p:nvPr>
            <p:ph idx="1"/>
          </p:nvPr>
        </p:nvSpPr>
        <p:spPr>
          <a:xfrm>
            <a:off x="0" y="1773238"/>
            <a:ext cx="9144000" cy="5084762"/>
          </a:xfrm>
        </p:spPr>
        <p:txBody>
          <a:bodyPr vert="horz" wrap="square" lIns="54000" tIns="54000" rIns="54000" bIns="54000" anchor="t" anchorCtr="0"/>
          <a:p>
            <a:pPr marL="0" indent="0" defTabSz="914400" eaLnBrk="1" hangingPunct="1">
              <a:lnSpc>
                <a:spcPct val="140000"/>
              </a:lnSpc>
              <a:spcAft>
                <a:spcPct val="20000"/>
              </a:spcAft>
              <a:buNone/>
              <a:tabLst>
                <a:tab pos="97155" algn="l"/>
              </a:tabLst>
            </a:pPr>
            <a:r>
              <a:rPr lang="zh-CN" altLang="en-US" sz="2400" b="1" dirty="0">
                <a:latin typeface="宋体" panose="02010600030101010101" pitchFamily="2" charset="-122"/>
              </a:rPr>
              <a:t>这</a:t>
            </a:r>
            <a:r>
              <a:rPr lang="en-US" altLang="zh-CN" sz="2400" b="1" dirty="0">
                <a:latin typeface="宋体" panose="02010600030101010101" pitchFamily="2" charset="-122"/>
              </a:rPr>
              <a:t>3</a:t>
            </a:r>
            <a:r>
              <a:rPr lang="zh-CN" altLang="en-US" sz="2400" b="1" dirty="0">
                <a:latin typeface="宋体" panose="02010600030101010101" pitchFamily="2" charset="-122"/>
              </a:rPr>
              <a:t>个指标从比较的角度简单清晰地反映了不同国家或地区之间人口分布的差异性，稀疏稠密一目了然。</a:t>
            </a:r>
            <a:r>
              <a:rPr lang="zh-CN" altLang="en-US" sz="2800" b="1" dirty="0">
                <a:solidFill>
                  <a:schemeClr val="accent2"/>
                </a:solidFill>
                <a:latin typeface="宋体" panose="02010600030101010101" pitchFamily="2" charset="-122"/>
              </a:rPr>
              <a:t>  </a:t>
            </a:r>
            <a:endParaRPr lang="zh-CN" altLang="en-US" sz="2800" b="1" dirty="0">
              <a:solidFill>
                <a:schemeClr val="accent2"/>
              </a:solidFill>
              <a:latin typeface="宋体" panose="02010600030101010101" pitchFamily="2" charset="-122"/>
            </a:endParaRPr>
          </a:p>
        </p:txBody>
      </p:sp>
      <p:pic>
        <p:nvPicPr>
          <p:cNvPr id="78851" name="图片 544770" descr="813"/>
          <p:cNvPicPr>
            <a:picLocks noChangeAspect="1"/>
          </p:cNvPicPr>
          <p:nvPr/>
        </p:nvPicPr>
        <p:blipFill>
          <a:blip r:embed="rId3"/>
          <a:stretch>
            <a:fillRect/>
          </a:stretch>
        </p:blipFill>
        <p:spPr>
          <a:xfrm>
            <a:off x="179388" y="2997200"/>
            <a:ext cx="8785225" cy="3605213"/>
          </a:xfrm>
          <a:prstGeom prst="rect">
            <a:avLst/>
          </a:prstGeom>
          <a:noFill/>
          <a:ln w="9525">
            <a:noFill/>
          </a:ln>
        </p:spPr>
      </p:pic>
      <p:grpSp>
        <p:nvGrpSpPr>
          <p:cNvPr id="3" name="组合 2"/>
          <p:cNvGrpSpPr/>
          <p:nvPr/>
        </p:nvGrpSpPr>
        <p:grpSpPr>
          <a:xfrm rot="0">
            <a:off x="307340" y="570230"/>
            <a:ext cx="431165" cy="431165"/>
            <a:chOff x="263136" y="244750"/>
            <a:chExt cx="603639" cy="603639"/>
          </a:xfrm>
        </p:grpSpPr>
        <p:sp>
          <p:nvSpPr>
            <p:cNvPr id="5" name="泪滴形 4"/>
            <p:cNvSpPr/>
            <p:nvPr>
              <p:custDataLst>
                <p:tags r:id="rId4"/>
              </p:custDataLst>
            </p:nvPr>
          </p:nvSpPr>
          <p:spPr>
            <a:xfrm rot="10800000" flipH="1" flipV="1">
              <a:off x="263136" y="244750"/>
              <a:ext cx="603639" cy="603639"/>
            </a:xfrm>
            <a:prstGeom prst="teardrop">
              <a:avLst/>
            </a:prstGeom>
            <a:solidFill>
              <a:srgbClr val="12B7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latin typeface="思源宋体 CN" panose="02020400000000000000" pitchFamily="18" charset="-122"/>
                <a:ea typeface="思源宋体 CN" panose="02020400000000000000" pitchFamily="18" charset="-122"/>
              </a:endParaRPr>
            </a:p>
          </p:txBody>
        </p:sp>
        <p:sp>
          <p:nvSpPr>
            <p:cNvPr id="6" name="椭圆 5"/>
            <p:cNvSpPr/>
            <p:nvPr>
              <p:custDataLst>
                <p:tags r:id="rId5"/>
              </p:custDataLst>
            </p:nvPr>
          </p:nvSpPr>
          <p:spPr>
            <a:xfrm rot="10800000" flipH="1" flipV="1">
              <a:off x="363481" y="345095"/>
              <a:ext cx="402949" cy="40294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latin typeface="思源宋体 CN" panose="02020400000000000000" pitchFamily="18" charset="-122"/>
                <a:ea typeface="思源宋体 CN" panose="02020400000000000000" pitchFamily="18" charset="-122"/>
              </a:endParaRPr>
            </a:p>
          </p:txBody>
        </p:sp>
        <p:sp>
          <p:nvSpPr>
            <p:cNvPr id="7" name="椭圆 6"/>
            <p:cNvSpPr/>
            <p:nvPr>
              <p:custDataLst>
                <p:tags r:id="rId6"/>
              </p:custDataLst>
            </p:nvPr>
          </p:nvSpPr>
          <p:spPr>
            <a:xfrm rot="10800000" flipH="1" flipV="1">
              <a:off x="438741" y="420355"/>
              <a:ext cx="252430" cy="252430"/>
            </a:xfrm>
            <a:prstGeom prst="ellipse">
              <a:avLst/>
            </a:prstGeom>
            <a:solidFill>
              <a:srgbClr val="FF9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latin typeface="思源宋体 CN" panose="02020400000000000000" pitchFamily="18" charset="-122"/>
                <a:ea typeface="思源宋体 CN" panose="02020400000000000000" pitchFamily="18" charset="-122"/>
              </a:endParaRPr>
            </a:p>
          </p:txBody>
        </p:sp>
      </p:grpSp>
      <p:sp>
        <p:nvSpPr>
          <p:cNvPr id="9" name="文本框 8"/>
          <p:cNvSpPr txBox="1"/>
          <p:nvPr>
            <p:custDataLst>
              <p:tags r:id="rId7"/>
            </p:custDataLst>
          </p:nvPr>
        </p:nvSpPr>
        <p:spPr>
          <a:xfrm>
            <a:off x="899187" y="404528"/>
            <a:ext cx="6802755" cy="755650"/>
          </a:xfrm>
          <a:prstGeom prst="rect">
            <a:avLst/>
          </a:prstGeom>
          <a:noFill/>
        </p:spPr>
        <p:txBody>
          <a:bodyPr wrap="square">
            <a:spAutoFit/>
          </a:bodyPr>
          <a:lstStyle/>
          <a:p>
            <a:pPr marL="0" marR="0" lvl="0" indent="0" algn="l" defTabSz="914400" rtl="0" eaLnBrk="1" fontAlgn="auto" latinLnBrk="0" hangingPunct="1">
              <a:lnSpc>
                <a:spcPct val="120000"/>
              </a:lnSpc>
              <a:spcBef>
                <a:spcPts val="0"/>
              </a:spcBef>
              <a:spcAft>
                <a:spcPts val="0"/>
              </a:spcAft>
              <a:buClrTx/>
              <a:buSzTx/>
              <a:buFontTx/>
              <a:buNone/>
              <a:defRPr/>
            </a:pPr>
            <a:r>
              <a:rPr sz="3600" b="1" dirty="0">
                <a:solidFill>
                  <a:srgbClr val="1402BE"/>
                </a:solidFill>
                <a:ea typeface="隶书" panose="02010509060101010101" pitchFamily="49" charset="-122"/>
                <a:sym typeface="+mn-ea"/>
              </a:rPr>
              <a:t>（一）人口分布的测度</a:t>
            </a:r>
            <a:endParaRPr sz="3600" b="1" dirty="0">
              <a:solidFill>
                <a:srgbClr val="1402BE"/>
              </a:solidFill>
              <a:ea typeface="隶书" panose="02010509060101010101" pitchFamily="49" charset="-122"/>
              <a:sym typeface="+mn-ea"/>
            </a:endParaRPr>
          </a:p>
        </p:txBody>
      </p:sp>
    </p:spTree>
  </p:cSld>
  <p:clrMapOvr>
    <a:masterClrMapping/>
  </p:clrMapOvr>
  <p:transition>
    <p:random/>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2" name="图片 51" descr="形状, 圆圈&#10;&#10;描述已自动生成"/>
          <p:cNvPicPr>
            <a:picLocks noChangeAspect="1"/>
          </p:cNvPicPr>
          <p:nvPr>
            <p:custDataLst>
              <p:tags r:id="rId1"/>
            </p:custDataLst>
          </p:nvPr>
        </p:nvPicPr>
        <p:blipFill>
          <a:blip r:embed="rId2">
            <a:extLst>
              <a:ext uri="{28A0092B-C50C-407E-A947-70E740481C1C}">
                <a14:useLocalDpi xmlns:a14="http://schemas.microsoft.com/office/drawing/2010/main" val="0"/>
              </a:ext>
            </a:extLst>
          </a:blip>
          <a:stretch>
            <a:fillRect/>
          </a:stretch>
        </p:blipFill>
        <p:spPr>
          <a:xfrm>
            <a:off x="0" y="1125220"/>
            <a:ext cx="9144000" cy="5143500"/>
          </a:xfrm>
          <a:prstGeom prst="rect">
            <a:avLst/>
          </a:prstGeom>
        </p:spPr>
      </p:pic>
      <p:sp>
        <p:nvSpPr>
          <p:cNvPr id="547842" name="内容占位符 547841"/>
          <p:cNvSpPr>
            <a:spLocks noGrp="1"/>
          </p:cNvSpPr>
          <p:nvPr>
            <p:ph idx="1"/>
          </p:nvPr>
        </p:nvSpPr>
        <p:spPr>
          <a:xfrm>
            <a:off x="304800" y="1299210"/>
            <a:ext cx="8534400" cy="5253990"/>
          </a:xfrm>
        </p:spPr>
        <p:txBody>
          <a:bodyPr vert="horz" wrap="square" lIns="54000" tIns="54000" rIns="54000" bIns="54000" anchor="t" anchorCtr="0"/>
          <a:p>
            <a:pPr marL="0" indent="0" defTabSz="914400" eaLnBrk="1" hangingPunct="1">
              <a:lnSpc>
                <a:spcPct val="140000"/>
              </a:lnSpc>
              <a:spcAft>
                <a:spcPct val="20000"/>
              </a:spcAft>
              <a:buNone/>
              <a:tabLst>
                <a:tab pos="97155" algn="l"/>
              </a:tabLst>
            </a:pPr>
            <a:r>
              <a:rPr lang="zh-CN" altLang="en-US" sz="2400" b="1" dirty="0">
                <a:latin typeface="黑体" panose="02010609060101010101" charset="-122"/>
                <a:ea typeface="黑体" panose="02010609060101010101" charset="-122"/>
              </a:rPr>
              <a:t>问题</a:t>
            </a:r>
            <a:endParaRPr lang="zh-CN" altLang="en-US" sz="2400" b="1" dirty="0">
              <a:latin typeface="黑体" panose="02010609060101010101" charset="-122"/>
              <a:ea typeface="黑体" panose="02010609060101010101" charset="-122"/>
            </a:endParaRPr>
          </a:p>
          <a:p>
            <a:pPr marL="0" indent="0" defTabSz="914400" eaLnBrk="1" hangingPunct="1">
              <a:lnSpc>
                <a:spcPct val="140000"/>
              </a:lnSpc>
              <a:spcAft>
                <a:spcPct val="20000"/>
              </a:spcAft>
              <a:buClr>
                <a:schemeClr val="accent2"/>
              </a:buClr>
              <a:buBlip>
                <a:blip r:embed="rId3"/>
              </a:buBlip>
              <a:tabLst>
                <a:tab pos="97155" algn="l"/>
              </a:tabLst>
            </a:pPr>
            <a:r>
              <a:rPr lang="zh-CN" altLang="en-US" sz="1800" b="1" dirty="0">
                <a:latin typeface="黑体" panose="02010609060101010101" charset="-122"/>
                <a:ea typeface="黑体" panose="02010609060101010101" charset="-122"/>
              </a:rPr>
              <a:t> </a:t>
            </a:r>
            <a:r>
              <a:rPr lang="zh-CN" altLang="en-US" sz="1800" b="1" dirty="0">
                <a:latin typeface="宋体" panose="02010600030101010101" pitchFamily="2" charset="-122"/>
              </a:rPr>
              <a:t>人口密度等指标提供的只是一个平均数，它不能反映所计算地区的内部差异，地理环境的差异性越大，平均人口密度就越难以反映人口分布的真实面貌。 </a:t>
            </a:r>
            <a:endParaRPr lang="zh-CN" altLang="en-US" sz="1800" b="1" dirty="0">
              <a:latin typeface="宋体" panose="02010600030101010101" pitchFamily="2" charset="-122"/>
            </a:endParaRPr>
          </a:p>
          <a:p>
            <a:pPr marL="0" indent="0" defTabSz="914400" eaLnBrk="1" hangingPunct="1">
              <a:lnSpc>
                <a:spcPct val="140000"/>
              </a:lnSpc>
              <a:spcAft>
                <a:spcPct val="20000"/>
              </a:spcAft>
              <a:buClr>
                <a:schemeClr val="accent2"/>
              </a:buClr>
              <a:buBlip>
                <a:blip r:embed="rId3"/>
              </a:buBlip>
              <a:tabLst>
                <a:tab pos="97155" algn="l"/>
              </a:tabLst>
            </a:pPr>
            <a:r>
              <a:rPr lang="zh-CN" altLang="en-US" sz="1800" b="1" dirty="0">
                <a:latin typeface="宋体" panose="02010600030101010101" pitchFamily="2" charset="-122"/>
              </a:rPr>
              <a:t> 在一定程度上改善这种缺陷，应缩小计算范围，根据研究需要，选取恰当的计算范围。</a:t>
            </a:r>
            <a:endParaRPr lang="zh-CN" altLang="en-US" sz="1800" b="1" dirty="0">
              <a:latin typeface="宋体" panose="02010600030101010101" pitchFamily="2" charset="-122"/>
            </a:endParaRPr>
          </a:p>
          <a:p>
            <a:pPr marL="0" indent="0" defTabSz="914400" eaLnBrk="1" hangingPunct="1">
              <a:lnSpc>
                <a:spcPct val="140000"/>
              </a:lnSpc>
              <a:spcAft>
                <a:spcPct val="20000"/>
              </a:spcAft>
              <a:buClr>
                <a:schemeClr val="accent2"/>
              </a:buClr>
              <a:buBlip>
                <a:blip r:embed="rId3"/>
              </a:buBlip>
              <a:tabLst>
                <a:tab pos="97155" algn="l"/>
              </a:tabLst>
            </a:pPr>
            <a:r>
              <a:rPr lang="zh-CN" altLang="en-US" sz="1800" b="1" dirty="0">
                <a:latin typeface="宋体" panose="02010600030101010101" pitchFamily="2" charset="-122"/>
              </a:rPr>
              <a:t> 城镇人口与乡村人口差异极大，城镇人口具有高度的集中性；乡村人口以分散为特点。</a:t>
            </a:r>
            <a:endParaRPr lang="zh-CN" altLang="en-US" sz="1800" b="1" dirty="0">
              <a:latin typeface="宋体" panose="02010600030101010101" pitchFamily="2" charset="-122"/>
            </a:endParaRPr>
          </a:p>
          <a:p>
            <a:pPr marL="0" indent="0" defTabSz="914400" eaLnBrk="1" hangingPunct="1">
              <a:lnSpc>
                <a:spcPct val="140000"/>
              </a:lnSpc>
              <a:spcAft>
                <a:spcPct val="20000"/>
              </a:spcAft>
              <a:buClr>
                <a:schemeClr val="accent2"/>
              </a:buClr>
              <a:buBlip>
                <a:blip r:embed="rId3"/>
              </a:buBlip>
              <a:tabLst>
                <a:tab pos="97155" algn="l"/>
              </a:tabLst>
            </a:pPr>
            <a:r>
              <a:rPr lang="zh-CN" altLang="en-US" sz="1800" b="1" dirty="0">
                <a:latin typeface="宋体" panose="02010600030101010101" pitchFamily="2" charset="-122"/>
              </a:rPr>
              <a:t> 以总人口计算的人口密度，难以反映这种人口分布的差异，弥补这一不足，引入农业人口密度等更具有实际意义的指标。</a:t>
            </a:r>
            <a:endParaRPr lang="zh-CN" altLang="en-US" sz="1800" b="1" dirty="0">
              <a:latin typeface="宋体" panose="02010600030101010101" pitchFamily="2" charset="-122"/>
            </a:endParaRPr>
          </a:p>
        </p:txBody>
      </p:sp>
      <p:grpSp>
        <p:nvGrpSpPr>
          <p:cNvPr id="3" name="组合 2"/>
          <p:cNvGrpSpPr/>
          <p:nvPr/>
        </p:nvGrpSpPr>
        <p:grpSpPr>
          <a:xfrm rot="0">
            <a:off x="307340" y="570230"/>
            <a:ext cx="431165" cy="431165"/>
            <a:chOff x="263136" y="244750"/>
            <a:chExt cx="603639" cy="603639"/>
          </a:xfrm>
        </p:grpSpPr>
        <p:sp>
          <p:nvSpPr>
            <p:cNvPr id="5" name="泪滴形 4"/>
            <p:cNvSpPr/>
            <p:nvPr>
              <p:custDataLst>
                <p:tags r:id="rId4"/>
              </p:custDataLst>
            </p:nvPr>
          </p:nvSpPr>
          <p:spPr>
            <a:xfrm rot="10800000" flipH="1" flipV="1">
              <a:off x="263136" y="244750"/>
              <a:ext cx="603639" cy="603639"/>
            </a:xfrm>
            <a:prstGeom prst="teardrop">
              <a:avLst/>
            </a:prstGeom>
            <a:solidFill>
              <a:srgbClr val="12B7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latin typeface="思源宋体 CN" panose="02020400000000000000" pitchFamily="18" charset="-122"/>
                <a:ea typeface="思源宋体 CN" panose="02020400000000000000" pitchFamily="18" charset="-122"/>
              </a:endParaRPr>
            </a:p>
          </p:txBody>
        </p:sp>
        <p:sp>
          <p:nvSpPr>
            <p:cNvPr id="6" name="椭圆 5"/>
            <p:cNvSpPr/>
            <p:nvPr>
              <p:custDataLst>
                <p:tags r:id="rId5"/>
              </p:custDataLst>
            </p:nvPr>
          </p:nvSpPr>
          <p:spPr>
            <a:xfrm rot="10800000" flipH="1" flipV="1">
              <a:off x="363481" y="345095"/>
              <a:ext cx="402949" cy="40294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latin typeface="思源宋体 CN" panose="02020400000000000000" pitchFamily="18" charset="-122"/>
                <a:ea typeface="思源宋体 CN" panose="02020400000000000000" pitchFamily="18" charset="-122"/>
              </a:endParaRPr>
            </a:p>
          </p:txBody>
        </p:sp>
        <p:sp>
          <p:nvSpPr>
            <p:cNvPr id="7" name="椭圆 6"/>
            <p:cNvSpPr/>
            <p:nvPr>
              <p:custDataLst>
                <p:tags r:id="rId6"/>
              </p:custDataLst>
            </p:nvPr>
          </p:nvSpPr>
          <p:spPr>
            <a:xfrm rot="10800000" flipH="1" flipV="1">
              <a:off x="438741" y="420355"/>
              <a:ext cx="252430" cy="252430"/>
            </a:xfrm>
            <a:prstGeom prst="ellipse">
              <a:avLst/>
            </a:prstGeom>
            <a:solidFill>
              <a:srgbClr val="FF9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latin typeface="思源宋体 CN" panose="02020400000000000000" pitchFamily="18" charset="-122"/>
                <a:ea typeface="思源宋体 CN" panose="02020400000000000000" pitchFamily="18" charset="-122"/>
              </a:endParaRPr>
            </a:p>
          </p:txBody>
        </p:sp>
      </p:grpSp>
      <p:sp>
        <p:nvSpPr>
          <p:cNvPr id="9" name="文本框 8"/>
          <p:cNvSpPr txBox="1"/>
          <p:nvPr>
            <p:custDataLst>
              <p:tags r:id="rId7"/>
            </p:custDataLst>
          </p:nvPr>
        </p:nvSpPr>
        <p:spPr>
          <a:xfrm>
            <a:off x="899187" y="404528"/>
            <a:ext cx="6802755" cy="755650"/>
          </a:xfrm>
          <a:prstGeom prst="rect">
            <a:avLst/>
          </a:prstGeom>
          <a:noFill/>
        </p:spPr>
        <p:txBody>
          <a:bodyPr wrap="square">
            <a:spAutoFit/>
          </a:bodyPr>
          <a:lstStyle/>
          <a:p>
            <a:pPr marL="0" marR="0" lvl="0" indent="0" algn="l" defTabSz="914400" rtl="0" eaLnBrk="1" fontAlgn="auto" latinLnBrk="0" hangingPunct="1">
              <a:lnSpc>
                <a:spcPct val="120000"/>
              </a:lnSpc>
              <a:spcBef>
                <a:spcPts val="0"/>
              </a:spcBef>
              <a:spcAft>
                <a:spcPts val="0"/>
              </a:spcAft>
              <a:buClrTx/>
              <a:buSzTx/>
              <a:buFontTx/>
              <a:buNone/>
              <a:defRPr/>
            </a:pPr>
            <a:r>
              <a:rPr sz="3600" b="1" dirty="0">
                <a:solidFill>
                  <a:srgbClr val="1402BE"/>
                </a:solidFill>
                <a:ea typeface="隶书" panose="02010509060101010101" pitchFamily="49" charset="-122"/>
                <a:sym typeface="+mn-ea"/>
              </a:rPr>
              <a:t>（一）人口分布的测度</a:t>
            </a:r>
            <a:endParaRPr sz="3600" b="1" dirty="0">
              <a:solidFill>
                <a:srgbClr val="1402BE"/>
              </a:solidFill>
              <a:ea typeface="隶书" panose="02010509060101010101" pitchFamily="49" charset="-122"/>
              <a:sym typeface="+mn-ea"/>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47842">
                                            <p:txEl>
                                              <p:charRg st="0" end="3"/>
                                            </p:txEl>
                                          </p:spTgt>
                                        </p:tgtEl>
                                        <p:attrNameLst>
                                          <p:attrName>style.visibility</p:attrName>
                                        </p:attrNameLst>
                                      </p:cBhvr>
                                      <p:to>
                                        <p:strVal val="visible"/>
                                      </p:to>
                                    </p:set>
                                    <p:animEffect transition="in" filter="wipe(down)">
                                      <p:cBhvr>
                                        <p:cTn id="7" dur="500"/>
                                        <p:tgtEl>
                                          <p:spTgt spid="547842">
                                            <p:txEl>
                                              <p:charRg st="0"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547842">
                                            <p:txEl>
                                              <p:charRg st="3" end="73"/>
                                            </p:txEl>
                                          </p:spTgt>
                                        </p:tgtEl>
                                        <p:attrNameLst>
                                          <p:attrName>style.visibility</p:attrName>
                                        </p:attrNameLst>
                                      </p:cBhvr>
                                      <p:to>
                                        <p:strVal val="visible"/>
                                      </p:to>
                                    </p:set>
                                    <p:animEffect transition="in" filter="wipe(down)">
                                      <p:cBhvr>
                                        <p:cTn id="12" dur="500"/>
                                        <p:tgtEl>
                                          <p:spTgt spid="547842">
                                            <p:txEl>
                                              <p:charRg st="3" end="7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547842">
                                            <p:txEl>
                                              <p:charRg st="73" end="113"/>
                                            </p:txEl>
                                          </p:spTgt>
                                        </p:tgtEl>
                                        <p:attrNameLst>
                                          <p:attrName>style.visibility</p:attrName>
                                        </p:attrNameLst>
                                      </p:cBhvr>
                                      <p:to>
                                        <p:strVal val="visible"/>
                                      </p:to>
                                    </p:set>
                                    <p:animEffect transition="in" filter="wipe(down)">
                                      <p:cBhvr>
                                        <p:cTn id="17" dur="500"/>
                                        <p:tgtEl>
                                          <p:spTgt spid="547842">
                                            <p:txEl>
                                              <p:charRg st="73" end="11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547842">
                                            <p:txEl>
                                              <p:charRg st="113" end="153"/>
                                            </p:txEl>
                                          </p:spTgt>
                                        </p:tgtEl>
                                        <p:attrNameLst>
                                          <p:attrName>style.visibility</p:attrName>
                                        </p:attrNameLst>
                                      </p:cBhvr>
                                      <p:to>
                                        <p:strVal val="visible"/>
                                      </p:to>
                                    </p:set>
                                    <p:animEffect transition="in" filter="wipe(down)">
                                      <p:cBhvr>
                                        <p:cTn id="22" dur="500"/>
                                        <p:tgtEl>
                                          <p:spTgt spid="547842">
                                            <p:txEl>
                                              <p:charRg st="113" end="15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547842">
                                            <p:txEl>
                                              <p:charRg st="153" end="208"/>
                                            </p:txEl>
                                          </p:spTgt>
                                        </p:tgtEl>
                                        <p:attrNameLst>
                                          <p:attrName>style.visibility</p:attrName>
                                        </p:attrNameLst>
                                      </p:cBhvr>
                                      <p:to>
                                        <p:strVal val="visible"/>
                                      </p:to>
                                    </p:set>
                                    <p:animEffect transition="in" filter="wipe(down)">
                                      <p:cBhvr>
                                        <p:cTn id="27" dur="500"/>
                                        <p:tgtEl>
                                          <p:spTgt spid="547842">
                                            <p:txEl>
                                              <p:charRg st="153" end="20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80899" name="内容占位符 44035" descr="无标题"/>
          <p:cNvPicPr>
            <a:picLocks noGrp="1" noChangeAspect="1"/>
          </p:cNvPicPr>
          <p:nvPr>
            <p:ph idx="1"/>
          </p:nvPr>
        </p:nvPicPr>
        <p:blipFill>
          <a:blip r:embed="rId1"/>
          <a:srcRect/>
          <a:stretch>
            <a:fillRect/>
          </a:stretch>
        </p:blipFill>
        <p:spPr>
          <a:xfrm>
            <a:off x="1446213" y="19050"/>
            <a:ext cx="6088062" cy="6816725"/>
          </a:xfrm>
        </p:spPr>
      </p:pic>
      <p:grpSp>
        <p:nvGrpSpPr>
          <p:cNvPr id="3" name="组合 2"/>
          <p:cNvGrpSpPr/>
          <p:nvPr/>
        </p:nvGrpSpPr>
        <p:grpSpPr>
          <a:xfrm rot="0">
            <a:off x="307340" y="570230"/>
            <a:ext cx="431165" cy="431165"/>
            <a:chOff x="263136" y="244750"/>
            <a:chExt cx="603639" cy="603639"/>
          </a:xfrm>
        </p:grpSpPr>
        <p:sp>
          <p:nvSpPr>
            <p:cNvPr id="5" name="泪滴形 4"/>
            <p:cNvSpPr/>
            <p:nvPr>
              <p:custDataLst>
                <p:tags r:id="rId2"/>
              </p:custDataLst>
            </p:nvPr>
          </p:nvSpPr>
          <p:spPr>
            <a:xfrm rot="10800000" flipH="1" flipV="1">
              <a:off x="263136" y="244750"/>
              <a:ext cx="603639" cy="603639"/>
            </a:xfrm>
            <a:prstGeom prst="teardrop">
              <a:avLst/>
            </a:prstGeom>
            <a:solidFill>
              <a:srgbClr val="12B7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latin typeface="思源宋体 CN" panose="02020400000000000000" pitchFamily="18" charset="-122"/>
                <a:ea typeface="思源宋体 CN" panose="02020400000000000000" pitchFamily="18" charset="-122"/>
              </a:endParaRPr>
            </a:p>
          </p:txBody>
        </p:sp>
        <p:sp>
          <p:nvSpPr>
            <p:cNvPr id="6" name="椭圆 5"/>
            <p:cNvSpPr/>
            <p:nvPr>
              <p:custDataLst>
                <p:tags r:id="rId3"/>
              </p:custDataLst>
            </p:nvPr>
          </p:nvSpPr>
          <p:spPr>
            <a:xfrm rot="10800000" flipH="1" flipV="1">
              <a:off x="363481" y="345095"/>
              <a:ext cx="402949" cy="40294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latin typeface="思源宋体 CN" panose="02020400000000000000" pitchFamily="18" charset="-122"/>
                <a:ea typeface="思源宋体 CN" panose="02020400000000000000" pitchFamily="18" charset="-122"/>
              </a:endParaRPr>
            </a:p>
          </p:txBody>
        </p:sp>
        <p:sp>
          <p:nvSpPr>
            <p:cNvPr id="7" name="椭圆 6"/>
            <p:cNvSpPr/>
            <p:nvPr>
              <p:custDataLst>
                <p:tags r:id="rId4"/>
              </p:custDataLst>
            </p:nvPr>
          </p:nvSpPr>
          <p:spPr>
            <a:xfrm rot="10800000" flipH="1" flipV="1">
              <a:off x="438741" y="420355"/>
              <a:ext cx="252430" cy="252430"/>
            </a:xfrm>
            <a:prstGeom prst="ellipse">
              <a:avLst/>
            </a:prstGeom>
            <a:solidFill>
              <a:srgbClr val="FF9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latin typeface="思源宋体 CN" panose="02020400000000000000" pitchFamily="18" charset="-122"/>
                <a:ea typeface="思源宋体 CN" panose="02020400000000000000" pitchFamily="18" charset="-122"/>
              </a:endParaRPr>
            </a:p>
          </p:txBody>
        </p:sp>
      </p:grpSp>
    </p:spTree>
  </p:cSld>
  <p:clrMapOvr>
    <a:masterClrMapping/>
  </p:clrMapOvr>
  <p:transition>
    <p:random/>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2" name="图片 51" descr="形状, 圆圈&#10;&#10;描述已自动生成"/>
          <p:cNvPicPr>
            <a:picLocks noChangeAspect="1"/>
          </p:cNvPicPr>
          <p:nvPr>
            <p:custDataLst>
              <p:tags r:id="rId1"/>
            </p:custDataLst>
          </p:nvPr>
        </p:nvPicPr>
        <p:blipFill>
          <a:blip r:embed="rId2">
            <a:extLst>
              <a:ext uri="{28A0092B-C50C-407E-A947-70E740481C1C}">
                <a14:useLocalDpi xmlns:a14="http://schemas.microsoft.com/office/drawing/2010/main" val="0"/>
              </a:ext>
            </a:extLst>
          </a:blip>
          <a:stretch>
            <a:fillRect/>
          </a:stretch>
        </p:blipFill>
        <p:spPr>
          <a:xfrm>
            <a:off x="0" y="1125220"/>
            <a:ext cx="9144000" cy="5143500"/>
          </a:xfrm>
          <a:prstGeom prst="rect">
            <a:avLst/>
          </a:prstGeom>
        </p:spPr>
      </p:pic>
      <p:sp>
        <p:nvSpPr>
          <p:cNvPr id="549890" name="内容占位符 549889"/>
          <p:cNvSpPr>
            <a:spLocks noGrp="1"/>
          </p:cNvSpPr>
          <p:nvPr>
            <p:ph idx="1"/>
          </p:nvPr>
        </p:nvSpPr>
        <p:spPr>
          <a:xfrm>
            <a:off x="323850" y="1556703"/>
            <a:ext cx="8534400" cy="4564062"/>
          </a:xfrm>
        </p:spPr>
        <p:txBody>
          <a:bodyPr vert="horz" wrap="square" lIns="54000" tIns="54000" rIns="54000" bIns="54000" anchor="t" anchorCtr="0"/>
          <a:p>
            <a:pPr marL="0" indent="0" defTabSz="914400" eaLnBrk="1" hangingPunct="1">
              <a:lnSpc>
                <a:spcPct val="180000"/>
              </a:lnSpc>
              <a:spcAft>
                <a:spcPct val="20000"/>
              </a:spcAft>
              <a:buNone/>
              <a:tabLst>
                <a:tab pos="97155" algn="l"/>
              </a:tabLst>
            </a:pPr>
            <a:r>
              <a:rPr lang="en-US" altLang="zh-CN" sz="2000" b="1" dirty="0">
                <a:solidFill>
                  <a:srgbClr val="FF0000"/>
                </a:solidFill>
                <a:latin typeface="黑体" panose="02010609060101010101" charset="-122"/>
                <a:ea typeface="黑体" panose="02010609060101010101" charset="-122"/>
              </a:rPr>
              <a:t> </a:t>
            </a:r>
            <a:r>
              <a:rPr lang="en-US" altLang="zh-CN" sz="2000" b="1" dirty="0">
                <a:latin typeface="黑体" panose="02010609060101010101" charset="-122"/>
                <a:ea typeface="黑体" panose="02010609060101010101" charset="-122"/>
              </a:rPr>
              <a:t>4</a:t>
            </a:r>
            <a:r>
              <a:rPr lang="zh-CN" altLang="en-US" sz="2000" b="1" dirty="0">
                <a:latin typeface="黑体" panose="02010609060101010101" charset="-122"/>
                <a:ea typeface="黑体" panose="02010609060101010101" charset="-122"/>
              </a:rPr>
              <a:t>、农业人口密度、营养密度和比较密度</a:t>
            </a:r>
            <a:endParaRPr lang="zh-CN" altLang="en-US" sz="2000" b="1" dirty="0">
              <a:latin typeface="黑体" panose="02010609060101010101" charset="-122"/>
              <a:ea typeface="黑体" panose="02010609060101010101" charset="-122"/>
            </a:endParaRPr>
          </a:p>
          <a:p>
            <a:pPr marL="0" indent="0" defTabSz="914400" eaLnBrk="1" hangingPunct="1">
              <a:lnSpc>
                <a:spcPct val="130000"/>
              </a:lnSpc>
              <a:spcAft>
                <a:spcPct val="20000"/>
              </a:spcAft>
              <a:buNone/>
              <a:tabLst>
                <a:tab pos="97155" algn="l"/>
              </a:tabLst>
            </a:pPr>
            <a:r>
              <a:rPr lang="zh-CN" altLang="en-US" sz="2000" b="1" dirty="0">
                <a:latin typeface="黑体" panose="02010609060101010101" charset="-122"/>
                <a:ea typeface="黑体" panose="02010609060101010101" charset="-122"/>
              </a:rPr>
              <a:t> </a:t>
            </a:r>
            <a:r>
              <a:rPr lang="zh-CN" altLang="en-US" sz="2000" b="1" dirty="0">
                <a:latin typeface="楷体_GB2312" pitchFamily="49" charset="-122"/>
                <a:ea typeface="楷体_GB2312" pitchFamily="49" charset="-122"/>
              </a:rPr>
              <a:t>（</a:t>
            </a:r>
            <a:r>
              <a:rPr lang="en-US" altLang="zh-CN" sz="2000" b="1" dirty="0">
                <a:latin typeface="楷体_GB2312" pitchFamily="49" charset="-122"/>
                <a:ea typeface="楷体_GB2312" pitchFamily="49" charset="-122"/>
              </a:rPr>
              <a:t>1</a:t>
            </a:r>
            <a:r>
              <a:rPr lang="zh-CN" altLang="en-US" sz="2000" b="1" dirty="0">
                <a:latin typeface="楷体_GB2312" pitchFamily="49" charset="-122"/>
                <a:ea typeface="楷体_GB2312" pitchFamily="49" charset="-122"/>
              </a:rPr>
              <a:t>）农业人口密度</a:t>
            </a:r>
            <a:endParaRPr lang="zh-CN" altLang="en-US" sz="2000" b="1" dirty="0">
              <a:latin typeface="楷体_GB2312" pitchFamily="49" charset="-122"/>
              <a:ea typeface="楷体_GB2312" pitchFamily="49" charset="-122"/>
            </a:endParaRPr>
          </a:p>
          <a:p>
            <a:pPr marL="190500" lvl="1" indent="0" defTabSz="914400" eaLnBrk="1" hangingPunct="1">
              <a:lnSpc>
                <a:spcPct val="180000"/>
              </a:lnSpc>
              <a:spcAft>
                <a:spcPct val="20000"/>
              </a:spcAft>
              <a:buBlip>
                <a:blip r:embed="rId3"/>
              </a:buBlip>
              <a:tabLst>
                <a:tab pos="97155" algn="l"/>
              </a:tabLst>
            </a:pPr>
            <a:r>
              <a:rPr lang="zh-CN" altLang="en-US" sz="1800" b="1" dirty="0"/>
              <a:t>  涵义：</a:t>
            </a:r>
            <a:r>
              <a:rPr lang="zh-CN" altLang="en-US" sz="1800" b="1" dirty="0">
                <a:latin typeface="宋体" panose="02010600030101010101" pitchFamily="2" charset="-122"/>
              </a:rPr>
              <a:t>指一个地区单位土地面积上的农业人口数量。</a:t>
            </a:r>
            <a:r>
              <a:rPr lang="zh-CN" altLang="en-US" sz="1800" b="1" dirty="0"/>
              <a:t> </a:t>
            </a:r>
            <a:endParaRPr lang="zh-CN" altLang="en-US" sz="1800" b="1" dirty="0"/>
          </a:p>
          <a:p>
            <a:pPr marL="190500" lvl="1" indent="0" defTabSz="914400" eaLnBrk="1" hangingPunct="1">
              <a:lnSpc>
                <a:spcPct val="180000"/>
              </a:lnSpc>
              <a:spcAft>
                <a:spcPct val="20000"/>
              </a:spcAft>
              <a:buBlip>
                <a:blip r:embed="rId3"/>
              </a:buBlip>
              <a:tabLst>
                <a:tab pos="97155" algn="l"/>
              </a:tabLst>
            </a:pPr>
            <a:r>
              <a:rPr lang="zh-CN" altLang="en-US" sz="1800" b="1" dirty="0"/>
              <a:t>  </a:t>
            </a:r>
            <a:r>
              <a:rPr lang="zh-CN" altLang="en-US" sz="1800" b="1" dirty="0">
                <a:latin typeface="宋体" panose="02010600030101010101" pitchFamily="2" charset="-122"/>
              </a:rPr>
              <a:t>公式：农业人口密度 ＝ 农业人口数 </a:t>
            </a:r>
            <a:r>
              <a:rPr lang="en-US" altLang="zh-CN" sz="1800" b="1" dirty="0">
                <a:latin typeface="宋体" panose="02010600030101010101" pitchFamily="2" charset="-122"/>
              </a:rPr>
              <a:t>÷ </a:t>
            </a:r>
            <a:r>
              <a:rPr lang="zh-CN" altLang="en-US" sz="1800" b="1" dirty="0">
                <a:latin typeface="宋体" panose="02010600030101010101" pitchFamily="2" charset="-122"/>
              </a:rPr>
              <a:t>土地总面积</a:t>
            </a:r>
            <a:endParaRPr lang="zh-CN" altLang="en-US" sz="1800" b="1" dirty="0">
              <a:latin typeface="宋体" panose="02010600030101010101" pitchFamily="2" charset="-122"/>
            </a:endParaRPr>
          </a:p>
          <a:p>
            <a:pPr marL="190500" lvl="1" indent="0" defTabSz="914400" eaLnBrk="1" hangingPunct="1">
              <a:lnSpc>
                <a:spcPct val="180000"/>
              </a:lnSpc>
              <a:spcAft>
                <a:spcPct val="20000"/>
              </a:spcAft>
              <a:buBlip>
                <a:blip r:embed="rId3"/>
              </a:buBlip>
              <a:tabLst>
                <a:tab pos="97155" algn="l"/>
              </a:tabLst>
            </a:pPr>
            <a:r>
              <a:rPr lang="zh-CN" altLang="en-US" sz="1800" b="1" dirty="0">
                <a:latin typeface="宋体" panose="02010600030101010101" pitchFamily="2" charset="-122"/>
              </a:rPr>
              <a:t> 特点：不仅有地理意义，也有经济意义，助于更深层次上理解人口分布现象。</a:t>
            </a:r>
            <a:endParaRPr lang="zh-CN" altLang="en-US" sz="1800" b="1" dirty="0">
              <a:latin typeface="宋体" panose="02010600030101010101" pitchFamily="2" charset="-122"/>
            </a:endParaRPr>
          </a:p>
          <a:p>
            <a:pPr marL="190500" lvl="1" indent="0" defTabSz="914400" eaLnBrk="1" hangingPunct="1">
              <a:lnSpc>
                <a:spcPct val="180000"/>
              </a:lnSpc>
              <a:spcAft>
                <a:spcPct val="20000"/>
              </a:spcAft>
              <a:buBlip>
                <a:blip r:embed="rId3"/>
              </a:buBlip>
              <a:tabLst>
                <a:tab pos="97155" algn="l"/>
              </a:tabLst>
            </a:pPr>
            <a:r>
              <a:rPr lang="zh-CN" altLang="en-US" sz="1800" b="1" dirty="0">
                <a:latin typeface="宋体" panose="02010600030101010101" pitchFamily="2" charset="-122"/>
              </a:rPr>
              <a:t> 不足：以土地总面积为基数计算，包括了难以利用的土地。</a:t>
            </a:r>
            <a:endParaRPr lang="zh-CN" altLang="en-US" sz="1800" b="1" dirty="0">
              <a:latin typeface="宋体" panose="02010600030101010101" pitchFamily="2" charset="-122"/>
            </a:endParaRPr>
          </a:p>
          <a:p>
            <a:pPr marL="190500" lvl="1" indent="0" defTabSz="914400" eaLnBrk="1" hangingPunct="1">
              <a:lnSpc>
                <a:spcPct val="180000"/>
              </a:lnSpc>
              <a:spcAft>
                <a:spcPct val="20000"/>
              </a:spcAft>
              <a:buBlip>
                <a:blip r:embed="rId3"/>
              </a:buBlip>
              <a:tabLst>
                <a:tab pos="97155" algn="l"/>
              </a:tabLst>
            </a:pPr>
            <a:r>
              <a:rPr lang="zh-CN" altLang="en-US" sz="1800" b="1" dirty="0">
                <a:latin typeface="宋体" panose="02010600030101010101" pitchFamily="2" charset="-122"/>
              </a:rPr>
              <a:t> 解决：引入营养密度和比较密度的概念。</a:t>
            </a:r>
            <a:r>
              <a:rPr lang="zh-CN" altLang="en-US" sz="1800" b="1" dirty="0">
                <a:solidFill>
                  <a:schemeClr val="accent2"/>
                </a:solidFill>
                <a:latin typeface="黑体" panose="02010609060101010101" charset="-122"/>
              </a:rPr>
              <a:t>  </a:t>
            </a:r>
            <a:endParaRPr lang="zh-CN" altLang="en-US" sz="1800" b="1" dirty="0">
              <a:solidFill>
                <a:schemeClr val="accent2"/>
              </a:solidFill>
              <a:latin typeface="黑体" panose="02010609060101010101" charset="-122"/>
              <a:ea typeface="黑体" panose="02010609060101010101" charset="-122"/>
            </a:endParaRPr>
          </a:p>
        </p:txBody>
      </p:sp>
      <p:grpSp>
        <p:nvGrpSpPr>
          <p:cNvPr id="3" name="组合 2"/>
          <p:cNvGrpSpPr/>
          <p:nvPr/>
        </p:nvGrpSpPr>
        <p:grpSpPr>
          <a:xfrm rot="0">
            <a:off x="307340" y="570230"/>
            <a:ext cx="431165" cy="431165"/>
            <a:chOff x="263136" y="244750"/>
            <a:chExt cx="603639" cy="603639"/>
          </a:xfrm>
        </p:grpSpPr>
        <p:sp>
          <p:nvSpPr>
            <p:cNvPr id="5" name="泪滴形 4"/>
            <p:cNvSpPr/>
            <p:nvPr>
              <p:custDataLst>
                <p:tags r:id="rId4"/>
              </p:custDataLst>
            </p:nvPr>
          </p:nvSpPr>
          <p:spPr>
            <a:xfrm rot="10800000" flipH="1" flipV="1">
              <a:off x="263136" y="244750"/>
              <a:ext cx="603639" cy="603639"/>
            </a:xfrm>
            <a:prstGeom prst="teardrop">
              <a:avLst/>
            </a:prstGeom>
            <a:solidFill>
              <a:srgbClr val="12B7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latin typeface="思源宋体 CN" panose="02020400000000000000" pitchFamily="18" charset="-122"/>
                <a:ea typeface="思源宋体 CN" panose="02020400000000000000" pitchFamily="18" charset="-122"/>
              </a:endParaRPr>
            </a:p>
          </p:txBody>
        </p:sp>
        <p:sp>
          <p:nvSpPr>
            <p:cNvPr id="6" name="椭圆 5"/>
            <p:cNvSpPr/>
            <p:nvPr>
              <p:custDataLst>
                <p:tags r:id="rId5"/>
              </p:custDataLst>
            </p:nvPr>
          </p:nvSpPr>
          <p:spPr>
            <a:xfrm rot="10800000" flipH="1" flipV="1">
              <a:off x="363481" y="345095"/>
              <a:ext cx="402949" cy="40294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latin typeface="思源宋体 CN" panose="02020400000000000000" pitchFamily="18" charset="-122"/>
                <a:ea typeface="思源宋体 CN" panose="02020400000000000000" pitchFamily="18" charset="-122"/>
              </a:endParaRPr>
            </a:p>
          </p:txBody>
        </p:sp>
        <p:sp>
          <p:nvSpPr>
            <p:cNvPr id="7" name="椭圆 6"/>
            <p:cNvSpPr/>
            <p:nvPr>
              <p:custDataLst>
                <p:tags r:id="rId6"/>
              </p:custDataLst>
            </p:nvPr>
          </p:nvSpPr>
          <p:spPr>
            <a:xfrm rot="10800000" flipH="1" flipV="1">
              <a:off x="438741" y="420355"/>
              <a:ext cx="252430" cy="252430"/>
            </a:xfrm>
            <a:prstGeom prst="ellipse">
              <a:avLst/>
            </a:prstGeom>
            <a:solidFill>
              <a:srgbClr val="FF9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latin typeface="思源宋体 CN" panose="02020400000000000000" pitchFamily="18" charset="-122"/>
                <a:ea typeface="思源宋体 CN" panose="02020400000000000000" pitchFamily="18" charset="-122"/>
              </a:endParaRPr>
            </a:p>
          </p:txBody>
        </p:sp>
      </p:grpSp>
      <p:sp>
        <p:nvSpPr>
          <p:cNvPr id="9" name="文本框 8"/>
          <p:cNvSpPr txBox="1"/>
          <p:nvPr>
            <p:custDataLst>
              <p:tags r:id="rId7"/>
            </p:custDataLst>
          </p:nvPr>
        </p:nvSpPr>
        <p:spPr>
          <a:xfrm>
            <a:off x="899187" y="404528"/>
            <a:ext cx="6802755" cy="755650"/>
          </a:xfrm>
          <a:prstGeom prst="rect">
            <a:avLst/>
          </a:prstGeom>
          <a:noFill/>
        </p:spPr>
        <p:txBody>
          <a:bodyPr wrap="square">
            <a:spAutoFit/>
          </a:bodyPr>
          <a:lstStyle/>
          <a:p>
            <a:pPr marL="0" marR="0" lvl="0" indent="0" algn="l" defTabSz="914400" rtl="0" eaLnBrk="1" fontAlgn="auto" latinLnBrk="0" hangingPunct="1">
              <a:lnSpc>
                <a:spcPct val="120000"/>
              </a:lnSpc>
              <a:spcBef>
                <a:spcPts val="0"/>
              </a:spcBef>
              <a:spcAft>
                <a:spcPts val="0"/>
              </a:spcAft>
              <a:buClrTx/>
              <a:buSzTx/>
              <a:buFontTx/>
              <a:buNone/>
              <a:defRPr/>
            </a:pPr>
            <a:r>
              <a:rPr sz="3600" b="1" dirty="0">
                <a:solidFill>
                  <a:srgbClr val="1402BE"/>
                </a:solidFill>
                <a:ea typeface="隶书" panose="02010509060101010101" pitchFamily="49" charset="-122"/>
                <a:sym typeface="+mn-ea"/>
              </a:rPr>
              <a:t>（一）人口分布的测度</a:t>
            </a:r>
            <a:endParaRPr sz="3600" b="1" dirty="0">
              <a:solidFill>
                <a:srgbClr val="1402BE"/>
              </a:solidFill>
              <a:ea typeface="隶书" panose="02010509060101010101" pitchFamily="49" charset="-122"/>
              <a:sym typeface="+mn-ea"/>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49890">
                                            <p:txEl>
                                              <p:charRg st="0" end="20"/>
                                            </p:txEl>
                                          </p:spTgt>
                                        </p:tgtEl>
                                        <p:attrNameLst>
                                          <p:attrName>style.visibility</p:attrName>
                                        </p:attrNameLst>
                                      </p:cBhvr>
                                      <p:to>
                                        <p:strVal val="visible"/>
                                      </p:to>
                                    </p:set>
                                    <p:animEffect transition="in" filter="wipe(down)">
                                      <p:cBhvr>
                                        <p:cTn id="7" dur="500"/>
                                        <p:tgtEl>
                                          <p:spTgt spid="549890">
                                            <p:txEl>
                                              <p:charRg st="0" end="2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549890">
                                            <p:txEl>
                                              <p:charRg st="20" end="31"/>
                                            </p:txEl>
                                          </p:spTgt>
                                        </p:tgtEl>
                                        <p:attrNameLst>
                                          <p:attrName>style.visibility</p:attrName>
                                        </p:attrNameLst>
                                      </p:cBhvr>
                                      <p:to>
                                        <p:strVal val="visible"/>
                                      </p:to>
                                    </p:set>
                                    <p:animEffect transition="in" filter="wipe(down)">
                                      <p:cBhvr>
                                        <p:cTn id="12" dur="500"/>
                                        <p:tgtEl>
                                          <p:spTgt spid="549890">
                                            <p:txEl>
                                              <p:charRg st="20" end="3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549890">
                                            <p:txEl>
                                              <p:charRg st="31" end="58"/>
                                            </p:txEl>
                                          </p:spTgt>
                                        </p:tgtEl>
                                        <p:attrNameLst>
                                          <p:attrName>style.visibility</p:attrName>
                                        </p:attrNameLst>
                                      </p:cBhvr>
                                      <p:to>
                                        <p:strVal val="visible"/>
                                      </p:to>
                                    </p:set>
                                    <p:animEffect transition="in" filter="wipe(down)">
                                      <p:cBhvr>
                                        <p:cTn id="17" dur="500"/>
                                        <p:tgtEl>
                                          <p:spTgt spid="549890">
                                            <p:txEl>
                                              <p:charRg st="31" end="58"/>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549890">
                                            <p:txEl>
                                              <p:charRg st="58" end="86"/>
                                            </p:txEl>
                                          </p:spTgt>
                                        </p:tgtEl>
                                        <p:attrNameLst>
                                          <p:attrName>style.visibility</p:attrName>
                                        </p:attrNameLst>
                                      </p:cBhvr>
                                      <p:to>
                                        <p:strVal val="visible"/>
                                      </p:to>
                                    </p:set>
                                    <p:animEffect transition="in" filter="wipe(down)">
                                      <p:cBhvr>
                                        <p:cTn id="22" dur="500"/>
                                        <p:tgtEl>
                                          <p:spTgt spid="549890">
                                            <p:txEl>
                                              <p:charRg st="58" end="8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549890">
                                            <p:txEl>
                                              <p:charRg st="86" end="122"/>
                                            </p:txEl>
                                          </p:spTgt>
                                        </p:tgtEl>
                                        <p:attrNameLst>
                                          <p:attrName>style.visibility</p:attrName>
                                        </p:attrNameLst>
                                      </p:cBhvr>
                                      <p:to>
                                        <p:strVal val="visible"/>
                                      </p:to>
                                    </p:set>
                                    <p:animEffect transition="in" filter="wipe(down)">
                                      <p:cBhvr>
                                        <p:cTn id="27" dur="500"/>
                                        <p:tgtEl>
                                          <p:spTgt spid="549890">
                                            <p:txEl>
                                              <p:charRg st="86" end="12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549890">
                                            <p:txEl>
                                              <p:charRg st="122" end="150"/>
                                            </p:txEl>
                                          </p:spTgt>
                                        </p:tgtEl>
                                        <p:attrNameLst>
                                          <p:attrName>style.visibility</p:attrName>
                                        </p:attrNameLst>
                                      </p:cBhvr>
                                      <p:to>
                                        <p:strVal val="visible"/>
                                      </p:to>
                                    </p:set>
                                    <p:animEffect transition="in" filter="wipe(down)">
                                      <p:cBhvr>
                                        <p:cTn id="32" dur="500"/>
                                        <p:tgtEl>
                                          <p:spTgt spid="549890">
                                            <p:txEl>
                                              <p:charRg st="122" end="15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549890">
                                            <p:txEl>
                                              <p:charRg st="150" end="172"/>
                                            </p:txEl>
                                          </p:spTgt>
                                        </p:tgtEl>
                                        <p:attrNameLst>
                                          <p:attrName>style.visibility</p:attrName>
                                        </p:attrNameLst>
                                      </p:cBhvr>
                                      <p:to>
                                        <p:strVal val="visible"/>
                                      </p:to>
                                    </p:set>
                                    <p:animEffect transition="in" filter="wipe(down)">
                                      <p:cBhvr>
                                        <p:cTn id="37" dur="500"/>
                                        <p:tgtEl>
                                          <p:spTgt spid="549890">
                                            <p:txEl>
                                              <p:charRg st="150" end="17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2" name="图片 51" descr="形状, 圆圈&#10;&#10;描述已自动生成"/>
          <p:cNvPicPr>
            <a:picLocks noChangeAspect="1"/>
          </p:cNvPicPr>
          <p:nvPr>
            <p:custDataLst>
              <p:tags r:id="rId1"/>
            </p:custDataLst>
          </p:nvPr>
        </p:nvPicPr>
        <p:blipFill>
          <a:blip r:embed="rId2">
            <a:extLst>
              <a:ext uri="{28A0092B-C50C-407E-A947-70E740481C1C}">
                <a14:useLocalDpi xmlns:a14="http://schemas.microsoft.com/office/drawing/2010/main" val="0"/>
              </a:ext>
            </a:extLst>
          </a:blip>
          <a:stretch>
            <a:fillRect/>
          </a:stretch>
        </p:blipFill>
        <p:spPr>
          <a:xfrm>
            <a:off x="0" y="1125220"/>
            <a:ext cx="9144000" cy="5143500"/>
          </a:xfrm>
          <a:prstGeom prst="rect">
            <a:avLst/>
          </a:prstGeom>
        </p:spPr>
      </p:pic>
      <p:sp>
        <p:nvSpPr>
          <p:cNvPr id="550914" name="内容占位符 550913"/>
          <p:cNvSpPr>
            <a:spLocks noGrp="1"/>
          </p:cNvSpPr>
          <p:nvPr>
            <p:ph idx="1"/>
          </p:nvPr>
        </p:nvSpPr>
        <p:spPr>
          <a:xfrm>
            <a:off x="304800" y="1363345"/>
            <a:ext cx="8534400" cy="5189855"/>
          </a:xfrm>
        </p:spPr>
        <p:txBody>
          <a:bodyPr vert="horz" wrap="square" lIns="54000" tIns="54000" rIns="54000" bIns="54000" anchor="t" anchorCtr="0"/>
          <a:p>
            <a:pPr marL="0" indent="0" defTabSz="914400" eaLnBrk="1" hangingPunct="1">
              <a:lnSpc>
                <a:spcPct val="140000"/>
              </a:lnSpc>
              <a:spcAft>
                <a:spcPct val="20000"/>
              </a:spcAft>
              <a:buNone/>
              <a:tabLst>
                <a:tab pos="97155" algn="l"/>
              </a:tabLst>
            </a:pPr>
            <a:r>
              <a:rPr lang="zh-CN" altLang="en-US" sz="1800" b="1" dirty="0">
                <a:latin typeface="楷体_GB2312" pitchFamily="49" charset="-122"/>
                <a:ea typeface="楷体_GB2312" pitchFamily="49" charset="-122"/>
              </a:rPr>
              <a:t>（</a:t>
            </a:r>
            <a:r>
              <a:rPr lang="en-US" altLang="zh-CN" sz="1800" b="1" dirty="0">
                <a:latin typeface="楷体_GB2312" pitchFamily="49" charset="-122"/>
                <a:ea typeface="楷体_GB2312" pitchFamily="49" charset="-122"/>
              </a:rPr>
              <a:t>2</a:t>
            </a:r>
            <a:r>
              <a:rPr lang="zh-CN" altLang="en-US" sz="1800" b="1" dirty="0">
                <a:latin typeface="楷体_GB2312" pitchFamily="49" charset="-122"/>
                <a:ea typeface="楷体_GB2312" pitchFamily="49" charset="-122"/>
              </a:rPr>
              <a:t>）营养密度</a:t>
            </a:r>
            <a:endParaRPr lang="zh-CN" altLang="en-US" sz="1800" b="1" dirty="0">
              <a:latin typeface="楷体_GB2312" pitchFamily="49" charset="-122"/>
              <a:ea typeface="楷体_GB2312" pitchFamily="49" charset="-122"/>
            </a:endParaRPr>
          </a:p>
          <a:p>
            <a:pPr marL="190500" lvl="1" indent="0" defTabSz="914400" eaLnBrk="1" hangingPunct="1">
              <a:lnSpc>
                <a:spcPct val="140000"/>
              </a:lnSpc>
              <a:spcAft>
                <a:spcPct val="20000"/>
              </a:spcAft>
              <a:buBlip>
                <a:blip r:embed="rId3"/>
              </a:buBlip>
              <a:tabLst>
                <a:tab pos="97155" algn="l"/>
              </a:tabLst>
            </a:pPr>
            <a:r>
              <a:rPr lang="zh-CN" altLang="en-US" sz="1600" b="1" dirty="0"/>
              <a:t>  涵义：</a:t>
            </a:r>
            <a:r>
              <a:rPr lang="zh-CN" altLang="en-US" sz="1600" b="1" dirty="0">
                <a:latin typeface="宋体" panose="02010600030101010101" pitchFamily="2" charset="-122"/>
              </a:rPr>
              <a:t>指一个地区和国家单位耕地面积上的人口数量。</a:t>
            </a:r>
            <a:r>
              <a:rPr lang="zh-CN" altLang="en-US" sz="1600" b="1" dirty="0"/>
              <a:t>  </a:t>
            </a:r>
            <a:endParaRPr lang="zh-CN" altLang="en-US" sz="1600" b="1" dirty="0"/>
          </a:p>
          <a:p>
            <a:pPr marL="190500" lvl="1" indent="0" defTabSz="914400" eaLnBrk="1" hangingPunct="1">
              <a:lnSpc>
                <a:spcPct val="140000"/>
              </a:lnSpc>
              <a:spcAft>
                <a:spcPct val="20000"/>
              </a:spcAft>
              <a:buBlip>
                <a:blip r:embed="rId3"/>
              </a:buBlip>
              <a:tabLst>
                <a:tab pos="97155" algn="l"/>
              </a:tabLst>
            </a:pPr>
            <a:r>
              <a:rPr lang="zh-CN" altLang="en-US" sz="1600" b="1" dirty="0"/>
              <a:t>  </a:t>
            </a:r>
            <a:r>
              <a:rPr lang="zh-CN" altLang="en-US" sz="1600" b="1" dirty="0">
                <a:latin typeface="宋体" panose="02010600030101010101" pitchFamily="2" charset="-122"/>
              </a:rPr>
              <a:t>公式：营养密度 ＝ 总人口数 </a:t>
            </a:r>
            <a:r>
              <a:rPr lang="en-US" altLang="zh-CN" sz="1600" b="1" dirty="0">
                <a:latin typeface="宋体" panose="02010600030101010101" pitchFamily="2" charset="-122"/>
              </a:rPr>
              <a:t>÷ </a:t>
            </a:r>
            <a:r>
              <a:rPr lang="zh-CN" altLang="en-US" sz="1600" b="1" dirty="0">
                <a:latin typeface="宋体" panose="02010600030101010101" pitchFamily="2" charset="-122"/>
              </a:rPr>
              <a:t>耕地面积</a:t>
            </a:r>
            <a:endParaRPr lang="zh-CN" altLang="en-US" sz="1600" b="1" dirty="0">
              <a:latin typeface="宋体" panose="02010600030101010101" pitchFamily="2" charset="-122"/>
            </a:endParaRPr>
          </a:p>
          <a:p>
            <a:pPr marL="0" indent="0" defTabSz="914400" eaLnBrk="1" hangingPunct="1">
              <a:lnSpc>
                <a:spcPct val="140000"/>
              </a:lnSpc>
              <a:spcAft>
                <a:spcPct val="20000"/>
              </a:spcAft>
              <a:buNone/>
              <a:tabLst>
                <a:tab pos="97155" algn="l"/>
              </a:tabLst>
            </a:pPr>
            <a:r>
              <a:rPr lang="zh-CN" altLang="en-US" sz="1800" b="1" dirty="0">
                <a:latin typeface="楷体_GB2312" pitchFamily="49" charset="-122"/>
                <a:ea typeface="楷体_GB2312" pitchFamily="49" charset="-122"/>
              </a:rPr>
              <a:t>（</a:t>
            </a:r>
            <a:r>
              <a:rPr lang="en-US" altLang="zh-CN" sz="1800" b="1" dirty="0">
                <a:latin typeface="楷体_GB2312" pitchFamily="49" charset="-122"/>
                <a:ea typeface="楷体_GB2312" pitchFamily="49" charset="-122"/>
              </a:rPr>
              <a:t>3</a:t>
            </a:r>
            <a:r>
              <a:rPr lang="zh-CN" altLang="en-US" sz="1800" b="1" dirty="0">
                <a:latin typeface="楷体_GB2312" pitchFamily="49" charset="-122"/>
                <a:ea typeface="楷体_GB2312" pitchFamily="49" charset="-122"/>
              </a:rPr>
              <a:t>）比较密度</a:t>
            </a:r>
            <a:endParaRPr lang="zh-CN" altLang="en-US" sz="1800" b="1" dirty="0">
              <a:latin typeface="楷体_GB2312" pitchFamily="49" charset="-122"/>
              <a:ea typeface="楷体_GB2312" pitchFamily="49" charset="-122"/>
            </a:endParaRPr>
          </a:p>
          <a:p>
            <a:pPr marL="190500" lvl="1" indent="0" defTabSz="914400" eaLnBrk="1" hangingPunct="1">
              <a:lnSpc>
                <a:spcPct val="140000"/>
              </a:lnSpc>
              <a:spcAft>
                <a:spcPct val="20000"/>
              </a:spcAft>
              <a:buBlip>
                <a:blip r:embed="rId3"/>
              </a:buBlip>
              <a:tabLst>
                <a:tab pos="97155" algn="l"/>
              </a:tabLst>
            </a:pPr>
            <a:r>
              <a:rPr lang="zh-CN" altLang="en-US" sz="1600" b="1" dirty="0"/>
              <a:t>  涵义：将农用地折算成一定生产率的标准耕地后，单位标准耕地面积上的人口数量。   </a:t>
            </a:r>
            <a:endParaRPr lang="zh-CN" altLang="en-US" sz="1600" b="1" dirty="0"/>
          </a:p>
          <a:p>
            <a:pPr marL="190500" lvl="1" indent="0" defTabSz="914400" eaLnBrk="1" hangingPunct="1">
              <a:lnSpc>
                <a:spcPct val="140000"/>
              </a:lnSpc>
              <a:spcAft>
                <a:spcPct val="20000"/>
              </a:spcAft>
              <a:buBlip>
                <a:blip r:embed="rId3"/>
              </a:buBlip>
              <a:tabLst>
                <a:tab pos="97155" algn="l"/>
              </a:tabLst>
            </a:pPr>
            <a:r>
              <a:rPr lang="zh-CN" altLang="en-US" sz="1600" b="1" dirty="0"/>
              <a:t>  </a:t>
            </a:r>
            <a:r>
              <a:rPr lang="zh-CN" altLang="en-US" sz="1600" b="1" dirty="0">
                <a:latin typeface="宋体" panose="02010600030101010101" pitchFamily="2" charset="-122"/>
              </a:rPr>
              <a:t>公式：营养密度 ＝ 总人口数 </a:t>
            </a:r>
            <a:r>
              <a:rPr lang="en-US" altLang="zh-CN" sz="1600" b="1" dirty="0">
                <a:latin typeface="宋体" panose="02010600030101010101" pitchFamily="2" charset="-122"/>
              </a:rPr>
              <a:t>÷ </a:t>
            </a:r>
            <a:r>
              <a:rPr lang="zh-CN" altLang="en-US" sz="1600" b="1" dirty="0">
                <a:latin typeface="宋体" panose="02010600030101010101" pitchFamily="2" charset="-122"/>
              </a:rPr>
              <a:t>单位标准耕地面积</a:t>
            </a:r>
            <a:endParaRPr lang="zh-CN" altLang="en-US" sz="1600" b="1" dirty="0">
              <a:latin typeface="宋体" panose="02010600030101010101" pitchFamily="2" charset="-122"/>
            </a:endParaRPr>
          </a:p>
          <a:p>
            <a:pPr marL="190500" lvl="1" indent="0" defTabSz="914400" eaLnBrk="1" hangingPunct="1">
              <a:lnSpc>
                <a:spcPct val="140000"/>
              </a:lnSpc>
              <a:spcAft>
                <a:spcPct val="20000"/>
              </a:spcAft>
              <a:buBlip>
                <a:blip r:embed="rId3"/>
              </a:buBlip>
              <a:tabLst>
                <a:tab pos="97155" algn="l"/>
              </a:tabLst>
            </a:pPr>
            <a:r>
              <a:rPr lang="zh-CN" altLang="en-US" sz="1600" b="1" dirty="0">
                <a:latin typeface="宋体" panose="02010600030101010101" pitchFamily="2" charset="-122"/>
              </a:rPr>
              <a:t> 以某一标准耕地的生产率为标准，将各类农用地按其生产率加权折算成标准耕地，如</a:t>
            </a:r>
            <a:r>
              <a:rPr lang="en-US" altLang="zh-CN" sz="1600" b="1" dirty="0">
                <a:latin typeface="宋体" panose="02010600030101010101" pitchFamily="2" charset="-122"/>
              </a:rPr>
              <a:t>3</a:t>
            </a:r>
            <a:r>
              <a:rPr lang="zh-CN" altLang="en-US" sz="1600" b="1" dirty="0">
                <a:latin typeface="宋体" panose="02010600030101010101" pitchFamily="2" charset="-122"/>
              </a:rPr>
              <a:t>公顷可垦荒地或牧草场折</a:t>
            </a:r>
            <a:r>
              <a:rPr lang="en-US" altLang="zh-CN" sz="1600" b="1" dirty="0">
                <a:latin typeface="宋体" panose="02010600030101010101" pitchFamily="2" charset="-122"/>
              </a:rPr>
              <a:t>1</a:t>
            </a:r>
            <a:r>
              <a:rPr lang="zh-CN" altLang="en-US" sz="1600" b="1" dirty="0">
                <a:latin typeface="宋体" panose="02010600030101010101" pitchFamily="2" charset="-122"/>
              </a:rPr>
              <a:t>公顷耕地等，不同等级耕地也按标准生产率加权折算成标准耕地。</a:t>
            </a:r>
            <a:endParaRPr lang="zh-CN" altLang="en-US" sz="1600" b="1" dirty="0">
              <a:latin typeface="黑体" panose="02010609060101010101" charset="-122"/>
            </a:endParaRPr>
          </a:p>
        </p:txBody>
      </p:sp>
      <p:grpSp>
        <p:nvGrpSpPr>
          <p:cNvPr id="3" name="组合 2"/>
          <p:cNvGrpSpPr/>
          <p:nvPr/>
        </p:nvGrpSpPr>
        <p:grpSpPr>
          <a:xfrm rot="0">
            <a:off x="307340" y="570230"/>
            <a:ext cx="431165" cy="431165"/>
            <a:chOff x="263136" y="244750"/>
            <a:chExt cx="603639" cy="603639"/>
          </a:xfrm>
        </p:grpSpPr>
        <p:sp>
          <p:nvSpPr>
            <p:cNvPr id="5" name="泪滴形 4"/>
            <p:cNvSpPr/>
            <p:nvPr>
              <p:custDataLst>
                <p:tags r:id="rId4"/>
              </p:custDataLst>
            </p:nvPr>
          </p:nvSpPr>
          <p:spPr>
            <a:xfrm rot="10800000" flipH="1" flipV="1">
              <a:off x="263136" y="244750"/>
              <a:ext cx="603639" cy="603639"/>
            </a:xfrm>
            <a:prstGeom prst="teardrop">
              <a:avLst/>
            </a:prstGeom>
            <a:solidFill>
              <a:srgbClr val="12B7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latin typeface="思源宋体 CN" panose="02020400000000000000" pitchFamily="18" charset="-122"/>
                <a:ea typeface="思源宋体 CN" panose="02020400000000000000" pitchFamily="18" charset="-122"/>
              </a:endParaRPr>
            </a:p>
          </p:txBody>
        </p:sp>
        <p:sp>
          <p:nvSpPr>
            <p:cNvPr id="6" name="椭圆 5"/>
            <p:cNvSpPr/>
            <p:nvPr>
              <p:custDataLst>
                <p:tags r:id="rId5"/>
              </p:custDataLst>
            </p:nvPr>
          </p:nvSpPr>
          <p:spPr>
            <a:xfrm rot="10800000" flipH="1" flipV="1">
              <a:off x="363481" y="345095"/>
              <a:ext cx="402949" cy="40294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latin typeface="思源宋体 CN" panose="02020400000000000000" pitchFamily="18" charset="-122"/>
                <a:ea typeface="思源宋体 CN" panose="02020400000000000000" pitchFamily="18" charset="-122"/>
              </a:endParaRPr>
            </a:p>
          </p:txBody>
        </p:sp>
        <p:sp>
          <p:nvSpPr>
            <p:cNvPr id="7" name="椭圆 6"/>
            <p:cNvSpPr/>
            <p:nvPr>
              <p:custDataLst>
                <p:tags r:id="rId6"/>
              </p:custDataLst>
            </p:nvPr>
          </p:nvSpPr>
          <p:spPr>
            <a:xfrm rot="10800000" flipH="1" flipV="1">
              <a:off x="438741" y="420355"/>
              <a:ext cx="252430" cy="252430"/>
            </a:xfrm>
            <a:prstGeom prst="ellipse">
              <a:avLst/>
            </a:prstGeom>
            <a:solidFill>
              <a:srgbClr val="FF9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latin typeface="思源宋体 CN" panose="02020400000000000000" pitchFamily="18" charset="-122"/>
                <a:ea typeface="思源宋体 CN" panose="02020400000000000000" pitchFamily="18" charset="-122"/>
              </a:endParaRPr>
            </a:p>
          </p:txBody>
        </p:sp>
      </p:grpSp>
      <p:sp>
        <p:nvSpPr>
          <p:cNvPr id="8" name="文本框 7"/>
          <p:cNvSpPr txBox="1"/>
          <p:nvPr>
            <p:custDataLst>
              <p:tags r:id="rId7"/>
            </p:custDataLst>
          </p:nvPr>
        </p:nvSpPr>
        <p:spPr>
          <a:xfrm>
            <a:off x="899187" y="404528"/>
            <a:ext cx="6802755" cy="755650"/>
          </a:xfrm>
          <a:prstGeom prst="rect">
            <a:avLst/>
          </a:prstGeom>
          <a:noFill/>
        </p:spPr>
        <p:txBody>
          <a:bodyPr wrap="square">
            <a:spAutoFit/>
          </a:bodyPr>
          <a:lstStyle/>
          <a:p>
            <a:pPr marL="0" marR="0" lvl="0" indent="0" algn="l" defTabSz="914400" rtl="0" eaLnBrk="1" fontAlgn="auto" latinLnBrk="0" hangingPunct="1">
              <a:lnSpc>
                <a:spcPct val="120000"/>
              </a:lnSpc>
              <a:spcBef>
                <a:spcPts val="0"/>
              </a:spcBef>
              <a:spcAft>
                <a:spcPts val="0"/>
              </a:spcAft>
              <a:buClrTx/>
              <a:buSzTx/>
              <a:buFontTx/>
              <a:buNone/>
              <a:defRPr/>
            </a:pPr>
            <a:r>
              <a:rPr sz="3600" b="1" dirty="0">
                <a:solidFill>
                  <a:srgbClr val="1402BE"/>
                </a:solidFill>
                <a:ea typeface="隶书" panose="02010509060101010101" pitchFamily="49" charset="-122"/>
                <a:sym typeface="+mn-ea"/>
              </a:rPr>
              <a:t>（一）人口分布的测度</a:t>
            </a:r>
            <a:endParaRPr sz="3600" b="1" dirty="0">
              <a:solidFill>
                <a:srgbClr val="1402BE"/>
              </a:solidFill>
              <a:ea typeface="隶书" panose="02010509060101010101" pitchFamily="49" charset="-122"/>
              <a:sym typeface="+mn-ea"/>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50914">
                                            <p:txEl>
                                              <p:charRg st="0" end="8"/>
                                            </p:txEl>
                                          </p:spTgt>
                                        </p:tgtEl>
                                        <p:attrNameLst>
                                          <p:attrName>style.visibility</p:attrName>
                                        </p:attrNameLst>
                                      </p:cBhvr>
                                      <p:to>
                                        <p:strVal val="visible"/>
                                      </p:to>
                                    </p:set>
                                    <p:animEffect transition="in" filter="wipe(down)">
                                      <p:cBhvr>
                                        <p:cTn id="7" dur="500"/>
                                        <p:tgtEl>
                                          <p:spTgt spid="550914">
                                            <p:txEl>
                                              <p:charRg st="0" end="8"/>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550914">
                                            <p:txEl>
                                              <p:charRg st="8" end="37"/>
                                            </p:txEl>
                                          </p:spTgt>
                                        </p:tgtEl>
                                        <p:attrNameLst>
                                          <p:attrName>style.visibility</p:attrName>
                                        </p:attrNameLst>
                                      </p:cBhvr>
                                      <p:to>
                                        <p:strVal val="visible"/>
                                      </p:to>
                                    </p:set>
                                    <p:animEffect transition="in" filter="wipe(down)">
                                      <p:cBhvr>
                                        <p:cTn id="12" dur="500"/>
                                        <p:tgtEl>
                                          <p:spTgt spid="550914">
                                            <p:txEl>
                                              <p:charRg st="8" end="37"/>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550914">
                                            <p:txEl>
                                              <p:charRg st="37" end="61"/>
                                            </p:txEl>
                                          </p:spTgt>
                                        </p:tgtEl>
                                        <p:attrNameLst>
                                          <p:attrName>style.visibility</p:attrName>
                                        </p:attrNameLst>
                                      </p:cBhvr>
                                      <p:to>
                                        <p:strVal val="visible"/>
                                      </p:to>
                                    </p:set>
                                    <p:animEffect transition="in" filter="wipe(down)">
                                      <p:cBhvr>
                                        <p:cTn id="17" dur="500"/>
                                        <p:tgtEl>
                                          <p:spTgt spid="550914">
                                            <p:txEl>
                                              <p:charRg st="37" end="6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550914">
                                            <p:txEl>
                                              <p:charRg st="61" end="69"/>
                                            </p:txEl>
                                          </p:spTgt>
                                        </p:tgtEl>
                                        <p:attrNameLst>
                                          <p:attrName>style.visibility</p:attrName>
                                        </p:attrNameLst>
                                      </p:cBhvr>
                                      <p:to>
                                        <p:strVal val="visible"/>
                                      </p:to>
                                    </p:set>
                                    <p:animEffect transition="in" filter="wipe(down)">
                                      <p:cBhvr>
                                        <p:cTn id="22" dur="500"/>
                                        <p:tgtEl>
                                          <p:spTgt spid="550914">
                                            <p:txEl>
                                              <p:charRg st="61" end="69"/>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550914">
                                            <p:txEl>
                                              <p:charRg st="69" end="112"/>
                                            </p:txEl>
                                          </p:spTgt>
                                        </p:tgtEl>
                                        <p:attrNameLst>
                                          <p:attrName>style.visibility</p:attrName>
                                        </p:attrNameLst>
                                      </p:cBhvr>
                                      <p:to>
                                        <p:strVal val="visible"/>
                                      </p:to>
                                    </p:set>
                                    <p:animEffect transition="in" filter="wipe(down)">
                                      <p:cBhvr>
                                        <p:cTn id="27" dur="500"/>
                                        <p:tgtEl>
                                          <p:spTgt spid="550914">
                                            <p:txEl>
                                              <p:charRg st="69" end="11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550914">
                                            <p:txEl>
                                              <p:charRg st="112" end="140"/>
                                            </p:txEl>
                                          </p:spTgt>
                                        </p:tgtEl>
                                        <p:attrNameLst>
                                          <p:attrName>style.visibility</p:attrName>
                                        </p:attrNameLst>
                                      </p:cBhvr>
                                      <p:to>
                                        <p:strVal val="visible"/>
                                      </p:to>
                                    </p:set>
                                    <p:animEffect transition="in" filter="wipe(down)">
                                      <p:cBhvr>
                                        <p:cTn id="32" dur="500"/>
                                        <p:tgtEl>
                                          <p:spTgt spid="550914">
                                            <p:txEl>
                                              <p:charRg st="112" end="14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550914">
                                            <p:txEl>
                                              <p:charRg st="140" end="221"/>
                                            </p:txEl>
                                          </p:spTgt>
                                        </p:tgtEl>
                                        <p:attrNameLst>
                                          <p:attrName>style.visibility</p:attrName>
                                        </p:attrNameLst>
                                      </p:cBhvr>
                                      <p:to>
                                        <p:strVal val="visible"/>
                                      </p:to>
                                    </p:set>
                                    <p:animEffect transition="in" filter="wipe(down)">
                                      <p:cBhvr>
                                        <p:cTn id="37" dur="500"/>
                                        <p:tgtEl>
                                          <p:spTgt spid="550914">
                                            <p:txEl>
                                              <p:charRg st="140" end="22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2" name="图片 51" descr="形状, 圆圈&#10;&#10;描述已自动生成"/>
          <p:cNvPicPr>
            <a:picLocks noChangeAspect="1"/>
          </p:cNvPicPr>
          <p:nvPr>
            <p:custDataLst>
              <p:tags r:id="rId1"/>
            </p:custDataLst>
          </p:nvPr>
        </p:nvPicPr>
        <p:blipFill>
          <a:blip r:embed="rId2">
            <a:extLst>
              <a:ext uri="{28A0092B-C50C-407E-A947-70E740481C1C}">
                <a14:useLocalDpi xmlns:a14="http://schemas.microsoft.com/office/drawing/2010/main" val="0"/>
              </a:ext>
            </a:extLst>
          </a:blip>
          <a:stretch>
            <a:fillRect/>
          </a:stretch>
        </p:blipFill>
        <p:spPr>
          <a:xfrm>
            <a:off x="0" y="1125220"/>
            <a:ext cx="9144000" cy="5143500"/>
          </a:xfrm>
          <a:prstGeom prst="rect">
            <a:avLst/>
          </a:prstGeom>
        </p:spPr>
      </p:pic>
      <p:sp>
        <p:nvSpPr>
          <p:cNvPr id="551938" name="内容占位符 551937"/>
          <p:cNvSpPr>
            <a:spLocks noGrp="1"/>
          </p:cNvSpPr>
          <p:nvPr>
            <p:ph idx="1"/>
          </p:nvPr>
        </p:nvSpPr>
        <p:spPr>
          <a:xfrm>
            <a:off x="304800" y="1353185"/>
            <a:ext cx="8534400" cy="5200015"/>
          </a:xfrm>
        </p:spPr>
        <p:txBody>
          <a:bodyPr vert="horz" wrap="square" lIns="54000" tIns="54000" rIns="54000" bIns="54000" anchor="t" anchorCtr="0"/>
          <a:p>
            <a:pPr marL="0" indent="0" defTabSz="914400" eaLnBrk="1" hangingPunct="1">
              <a:lnSpc>
                <a:spcPct val="180000"/>
              </a:lnSpc>
              <a:spcAft>
                <a:spcPct val="20000"/>
              </a:spcAft>
              <a:buNone/>
              <a:tabLst>
                <a:tab pos="97155" algn="l"/>
              </a:tabLst>
            </a:pPr>
            <a:r>
              <a:rPr lang="zh-CN" altLang="en-US" sz="2400" b="1" dirty="0">
                <a:latin typeface="楷体_GB2312" pitchFamily="49" charset="-122"/>
                <a:ea typeface="楷体_GB2312" pitchFamily="49" charset="-122"/>
              </a:rPr>
              <a:t>（</a:t>
            </a:r>
            <a:r>
              <a:rPr lang="en-US" altLang="zh-CN" sz="2400" b="1" dirty="0">
                <a:latin typeface="楷体_GB2312" pitchFamily="49" charset="-122"/>
                <a:ea typeface="楷体_GB2312" pitchFamily="49" charset="-122"/>
              </a:rPr>
              <a:t>4</a:t>
            </a:r>
            <a:r>
              <a:rPr lang="zh-CN" altLang="en-US" sz="2400" b="1" dirty="0">
                <a:latin typeface="楷体_GB2312" pitchFamily="49" charset="-122"/>
                <a:ea typeface="楷体_GB2312" pitchFamily="49" charset="-122"/>
              </a:rPr>
              <a:t>）可居住面积人口密度</a:t>
            </a:r>
            <a:endParaRPr lang="zh-CN" altLang="en-US" sz="2400" b="1" dirty="0">
              <a:latin typeface="楷体_GB2312" pitchFamily="49" charset="-122"/>
              <a:ea typeface="楷体_GB2312" pitchFamily="49" charset="-122"/>
            </a:endParaRPr>
          </a:p>
          <a:p>
            <a:pPr marL="190500" lvl="1" indent="0" defTabSz="914400" eaLnBrk="1" hangingPunct="1">
              <a:lnSpc>
                <a:spcPct val="180000"/>
              </a:lnSpc>
              <a:spcAft>
                <a:spcPct val="20000"/>
              </a:spcAft>
              <a:buBlip>
                <a:blip r:embed="rId3"/>
              </a:buBlip>
              <a:tabLst>
                <a:tab pos="97155" algn="l"/>
              </a:tabLst>
            </a:pPr>
            <a:r>
              <a:rPr lang="zh-CN" altLang="en-US" sz="2000" b="1" dirty="0"/>
              <a:t>  涵义：</a:t>
            </a:r>
            <a:r>
              <a:rPr lang="zh-CN" altLang="en-US" sz="2000" b="1" dirty="0">
                <a:latin typeface="宋体" panose="02010600030101010101" pitchFamily="2" charset="-122"/>
              </a:rPr>
              <a:t>指一个地区和国家可居住单位面积上的人口数量。</a:t>
            </a:r>
            <a:r>
              <a:rPr lang="zh-CN" altLang="en-US" sz="2000" b="1" dirty="0"/>
              <a:t>  </a:t>
            </a:r>
            <a:endParaRPr lang="zh-CN" altLang="en-US" sz="2000" b="1" dirty="0"/>
          </a:p>
          <a:p>
            <a:pPr marL="190500" lvl="1" indent="0" defTabSz="914400" eaLnBrk="1" hangingPunct="1">
              <a:lnSpc>
                <a:spcPct val="180000"/>
              </a:lnSpc>
              <a:spcAft>
                <a:spcPct val="20000"/>
              </a:spcAft>
              <a:buBlip>
                <a:blip r:embed="rId3"/>
              </a:buBlip>
              <a:tabLst>
                <a:tab pos="97155" algn="l"/>
              </a:tabLst>
            </a:pPr>
            <a:r>
              <a:rPr lang="zh-CN" altLang="en-US" sz="2000" b="1" dirty="0"/>
              <a:t>  </a:t>
            </a:r>
            <a:r>
              <a:rPr lang="zh-CN" altLang="en-US" sz="2000" b="1" dirty="0">
                <a:latin typeface="宋体" panose="02010600030101010101" pitchFamily="2" charset="-122"/>
              </a:rPr>
              <a:t>公式：可居住面积人口密度 ＝ 总人口数 </a:t>
            </a:r>
            <a:r>
              <a:rPr lang="en-US" altLang="zh-CN" sz="2000" b="1" dirty="0">
                <a:latin typeface="宋体" panose="02010600030101010101" pitchFamily="2" charset="-122"/>
              </a:rPr>
              <a:t>÷ </a:t>
            </a:r>
            <a:r>
              <a:rPr lang="zh-CN" altLang="en-US" sz="2000" b="1" dirty="0">
                <a:latin typeface="宋体" panose="02010600030101010101" pitchFamily="2" charset="-122"/>
              </a:rPr>
              <a:t>可居住面积</a:t>
            </a:r>
            <a:endParaRPr lang="zh-CN" altLang="en-US" sz="2000" b="1" dirty="0">
              <a:latin typeface="宋体" panose="02010600030101010101" pitchFamily="2" charset="-122"/>
            </a:endParaRPr>
          </a:p>
          <a:p>
            <a:pPr marL="190500" lvl="1" indent="0" defTabSz="914400" eaLnBrk="1" hangingPunct="1">
              <a:lnSpc>
                <a:spcPct val="180000"/>
              </a:lnSpc>
              <a:spcAft>
                <a:spcPct val="20000"/>
              </a:spcAft>
              <a:buNone/>
              <a:tabLst>
                <a:tab pos="97155" algn="l"/>
              </a:tabLst>
            </a:pPr>
            <a:r>
              <a:rPr lang="en-US" altLang="zh-CN" sz="3200" b="1" dirty="0">
                <a:solidFill>
                  <a:srgbClr val="FFFF66"/>
                </a:solidFill>
                <a:latin typeface="黑体" panose="02010609060101010101" charset="-122"/>
                <a:sym typeface="Webdings" panose="05030102010509060703" pitchFamily="18" charset="2"/>
              </a:rPr>
              <a:t></a:t>
            </a:r>
            <a:r>
              <a:rPr lang="en-US" altLang="zh-CN" sz="3200" b="1" dirty="0">
                <a:latin typeface="黑体" panose="02010609060101010101" charset="-122"/>
                <a:sym typeface="Webdings" panose="05030102010509060703" pitchFamily="18" charset="2"/>
              </a:rPr>
              <a:t> </a:t>
            </a:r>
            <a:r>
              <a:rPr lang="zh-CN" altLang="en-US" sz="2000" b="1" dirty="0">
                <a:latin typeface="黑体" panose="02010609060101010101" charset="-122"/>
              </a:rPr>
              <a:t>课本上讲到的人口密度概念均为人口土地密度，对人口地域分布的度量指标常用的还可以有：人口资源密度、人口经济密度。 </a:t>
            </a:r>
            <a:endParaRPr lang="zh-CN" altLang="en-US" sz="2000" b="1" dirty="0">
              <a:latin typeface="黑体" panose="02010609060101010101" charset="-122"/>
            </a:endParaRPr>
          </a:p>
        </p:txBody>
      </p:sp>
      <p:grpSp>
        <p:nvGrpSpPr>
          <p:cNvPr id="3" name="组合 2"/>
          <p:cNvGrpSpPr/>
          <p:nvPr/>
        </p:nvGrpSpPr>
        <p:grpSpPr>
          <a:xfrm rot="0">
            <a:off x="307340" y="570230"/>
            <a:ext cx="431165" cy="431165"/>
            <a:chOff x="263136" y="244750"/>
            <a:chExt cx="603639" cy="603639"/>
          </a:xfrm>
        </p:grpSpPr>
        <p:sp>
          <p:nvSpPr>
            <p:cNvPr id="5" name="泪滴形 4"/>
            <p:cNvSpPr/>
            <p:nvPr>
              <p:custDataLst>
                <p:tags r:id="rId4"/>
              </p:custDataLst>
            </p:nvPr>
          </p:nvSpPr>
          <p:spPr>
            <a:xfrm rot="10800000" flipH="1" flipV="1">
              <a:off x="263136" y="244750"/>
              <a:ext cx="603639" cy="603639"/>
            </a:xfrm>
            <a:prstGeom prst="teardrop">
              <a:avLst/>
            </a:prstGeom>
            <a:solidFill>
              <a:srgbClr val="12B7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latin typeface="思源宋体 CN" panose="02020400000000000000" pitchFamily="18" charset="-122"/>
                <a:ea typeface="思源宋体 CN" panose="02020400000000000000" pitchFamily="18" charset="-122"/>
              </a:endParaRPr>
            </a:p>
          </p:txBody>
        </p:sp>
        <p:sp>
          <p:nvSpPr>
            <p:cNvPr id="6" name="椭圆 5"/>
            <p:cNvSpPr/>
            <p:nvPr>
              <p:custDataLst>
                <p:tags r:id="rId5"/>
              </p:custDataLst>
            </p:nvPr>
          </p:nvSpPr>
          <p:spPr>
            <a:xfrm rot="10800000" flipH="1" flipV="1">
              <a:off x="363481" y="345095"/>
              <a:ext cx="402949" cy="40294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latin typeface="思源宋体 CN" panose="02020400000000000000" pitchFamily="18" charset="-122"/>
                <a:ea typeface="思源宋体 CN" panose="02020400000000000000" pitchFamily="18" charset="-122"/>
              </a:endParaRPr>
            </a:p>
          </p:txBody>
        </p:sp>
        <p:sp>
          <p:nvSpPr>
            <p:cNvPr id="7" name="椭圆 6"/>
            <p:cNvSpPr/>
            <p:nvPr>
              <p:custDataLst>
                <p:tags r:id="rId6"/>
              </p:custDataLst>
            </p:nvPr>
          </p:nvSpPr>
          <p:spPr>
            <a:xfrm rot="10800000" flipH="1" flipV="1">
              <a:off x="438741" y="420355"/>
              <a:ext cx="252430" cy="252430"/>
            </a:xfrm>
            <a:prstGeom prst="ellipse">
              <a:avLst/>
            </a:prstGeom>
            <a:solidFill>
              <a:srgbClr val="FF9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latin typeface="思源宋体 CN" panose="02020400000000000000" pitchFamily="18" charset="-122"/>
                <a:ea typeface="思源宋体 CN" panose="02020400000000000000" pitchFamily="18" charset="-122"/>
              </a:endParaRPr>
            </a:p>
          </p:txBody>
        </p:sp>
      </p:grpSp>
      <p:sp>
        <p:nvSpPr>
          <p:cNvPr id="8" name="文本框 7"/>
          <p:cNvSpPr txBox="1"/>
          <p:nvPr>
            <p:custDataLst>
              <p:tags r:id="rId7"/>
            </p:custDataLst>
          </p:nvPr>
        </p:nvSpPr>
        <p:spPr>
          <a:xfrm>
            <a:off x="899187" y="404528"/>
            <a:ext cx="6802755" cy="755650"/>
          </a:xfrm>
          <a:prstGeom prst="rect">
            <a:avLst/>
          </a:prstGeom>
          <a:noFill/>
        </p:spPr>
        <p:txBody>
          <a:bodyPr wrap="square">
            <a:spAutoFit/>
          </a:bodyPr>
          <a:lstStyle/>
          <a:p>
            <a:pPr marL="0" marR="0" lvl="0" indent="0" algn="l" defTabSz="914400" rtl="0" eaLnBrk="1" fontAlgn="auto" latinLnBrk="0" hangingPunct="1">
              <a:lnSpc>
                <a:spcPct val="120000"/>
              </a:lnSpc>
              <a:spcBef>
                <a:spcPts val="0"/>
              </a:spcBef>
              <a:spcAft>
                <a:spcPts val="0"/>
              </a:spcAft>
              <a:buClrTx/>
              <a:buSzTx/>
              <a:buFontTx/>
              <a:buNone/>
              <a:defRPr/>
            </a:pPr>
            <a:r>
              <a:rPr sz="3600" b="1" dirty="0">
                <a:solidFill>
                  <a:srgbClr val="1402BE"/>
                </a:solidFill>
                <a:ea typeface="隶书" panose="02010509060101010101" pitchFamily="49" charset="-122"/>
                <a:sym typeface="+mn-ea"/>
              </a:rPr>
              <a:t>（一）人口分布的测度</a:t>
            </a:r>
            <a:endParaRPr sz="3600" b="1" dirty="0">
              <a:solidFill>
                <a:srgbClr val="1402BE"/>
              </a:solidFill>
              <a:ea typeface="隶书" panose="02010509060101010101" pitchFamily="49" charset="-122"/>
              <a:sym typeface="+mn-ea"/>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51938">
                                            <p:txEl>
                                              <p:charRg st="0" end="13"/>
                                            </p:txEl>
                                          </p:spTgt>
                                        </p:tgtEl>
                                        <p:attrNameLst>
                                          <p:attrName>style.visibility</p:attrName>
                                        </p:attrNameLst>
                                      </p:cBhvr>
                                      <p:to>
                                        <p:strVal val="visible"/>
                                      </p:to>
                                    </p:set>
                                    <p:animEffect transition="in" filter="wipe(down)">
                                      <p:cBhvr>
                                        <p:cTn id="7" dur="500"/>
                                        <p:tgtEl>
                                          <p:spTgt spid="551938">
                                            <p:txEl>
                                              <p:charRg st="0" end="13"/>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551938">
                                            <p:txEl>
                                              <p:charRg st="13" end="43"/>
                                            </p:txEl>
                                          </p:spTgt>
                                        </p:tgtEl>
                                        <p:attrNameLst>
                                          <p:attrName>style.visibility</p:attrName>
                                        </p:attrNameLst>
                                      </p:cBhvr>
                                      <p:to>
                                        <p:strVal val="visible"/>
                                      </p:to>
                                    </p:set>
                                    <p:animEffect transition="in" filter="wipe(down)">
                                      <p:cBhvr>
                                        <p:cTn id="12" dur="500"/>
                                        <p:tgtEl>
                                          <p:spTgt spid="551938">
                                            <p:txEl>
                                              <p:charRg st="13" end="4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551938">
                                            <p:txEl>
                                              <p:charRg st="43" end="73"/>
                                            </p:txEl>
                                          </p:spTgt>
                                        </p:tgtEl>
                                        <p:attrNameLst>
                                          <p:attrName>style.visibility</p:attrName>
                                        </p:attrNameLst>
                                      </p:cBhvr>
                                      <p:to>
                                        <p:strVal val="visible"/>
                                      </p:to>
                                    </p:set>
                                    <p:animEffect transition="in" filter="wipe(down)">
                                      <p:cBhvr>
                                        <p:cTn id="17" dur="500"/>
                                        <p:tgtEl>
                                          <p:spTgt spid="551938">
                                            <p:txEl>
                                              <p:charRg st="43" end="7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551938">
                                            <p:txEl>
                                              <p:charRg st="73" end="132"/>
                                            </p:txEl>
                                          </p:spTgt>
                                        </p:tgtEl>
                                        <p:attrNameLst>
                                          <p:attrName>style.visibility</p:attrName>
                                        </p:attrNameLst>
                                      </p:cBhvr>
                                      <p:to>
                                        <p:strVal val="visible"/>
                                      </p:to>
                                    </p:set>
                                    <p:animEffect transition="in" filter="wipe(down)">
                                      <p:cBhvr>
                                        <p:cTn id="22" dur="500"/>
                                        <p:tgtEl>
                                          <p:spTgt spid="551938">
                                            <p:txEl>
                                              <p:charRg st="73" end="13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2" name="图片 51" descr="形状, 圆圈&#10;&#10;描述已自动生成"/>
          <p:cNvPicPr>
            <a:picLocks noChangeAspect="1"/>
          </p:cNvPicPr>
          <p:nvPr>
            <p:custDataLst>
              <p:tags r:id="rId1"/>
            </p:custDataLst>
          </p:nvPr>
        </p:nvPicPr>
        <p:blipFill>
          <a:blip r:embed="rId2">
            <a:extLst>
              <a:ext uri="{28A0092B-C50C-407E-A947-70E740481C1C}">
                <a14:useLocalDpi xmlns:a14="http://schemas.microsoft.com/office/drawing/2010/main" val="0"/>
              </a:ext>
            </a:extLst>
          </a:blip>
          <a:stretch>
            <a:fillRect/>
          </a:stretch>
        </p:blipFill>
        <p:spPr>
          <a:xfrm>
            <a:off x="0" y="1125220"/>
            <a:ext cx="9144000" cy="5143500"/>
          </a:xfrm>
          <a:prstGeom prst="rect">
            <a:avLst/>
          </a:prstGeom>
        </p:spPr>
      </p:pic>
      <p:sp>
        <p:nvSpPr>
          <p:cNvPr id="552962" name="内容占位符 552961"/>
          <p:cNvSpPr>
            <a:spLocks noGrp="1"/>
          </p:cNvSpPr>
          <p:nvPr>
            <p:ph idx="1"/>
          </p:nvPr>
        </p:nvSpPr>
        <p:spPr>
          <a:xfrm>
            <a:off x="251460" y="1485265"/>
            <a:ext cx="8534400" cy="4448175"/>
          </a:xfrm>
        </p:spPr>
        <p:txBody>
          <a:bodyPr vert="horz" wrap="square" lIns="54000" tIns="54000" rIns="54000" bIns="54000" anchor="t" anchorCtr="0"/>
          <a:p>
            <a:pPr marL="0" indent="0" defTabSz="914400" eaLnBrk="1" hangingPunct="1">
              <a:lnSpc>
                <a:spcPct val="160000"/>
              </a:lnSpc>
              <a:spcAft>
                <a:spcPct val="20000"/>
              </a:spcAft>
              <a:buNone/>
              <a:tabLst>
                <a:tab pos="97155" algn="l"/>
              </a:tabLst>
            </a:pPr>
            <a:r>
              <a:rPr lang="en-US" altLang="zh-CN" sz="2400" b="1" dirty="0">
                <a:latin typeface="黑体" panose="02010609060101010101" charset="-122"/>
                <a:ea typeface="黑体" panose="02010609060101010101" charset="-122"/>
              </a:rPr>
              <a:t> </a:t>
            </a:r>
            <a:r>
              <a:rPr lang="en-US" altLang="zh-CN" sz="2400" b="1" dirty="0">
                <a:latin typeface="宋体" panose="02010600030101010101" pitchFamily="2" charset="-122"/>
              </a:rPr>
              <a:t> </a:t>
            </a:r>
            <a:r>
              <a:rPr lang="zh-CN" altLang="en-US" sz="2400" b="1" dirty="0">
                <a:latin typeface="黑体" panose="02010609060101010101" charset="-122"/>
                <a:ea typeface="黑体" panose="02010609060101010101" charset="-122"/>
              </a:rPr>
              <a:t>总结：</a:t>
            </a:r>
            <a:endParaRPr lang="zh-CN" altLang="en-US" sz="2400" b="1" dirty="0">
              <a:latin typeface="黑体" panose="02010609060101010101" charset="-122"/>
              <a:ea typeface="黑体" panose="02010609060101010101" charset="-122"/>
            </a:endParaRPr>
          </a:p>
          <a:p>
            <a:pPr marL="0" indent="0" algn="just" defTabSz="914400" eaLnBrk="1" hangingPunct="1">
              <a:lnSpc>
                <a:spcPct val="160000"/>
              </a:lnSpc>
              <a:spcAft>
                <a:spcPct val="20000"/>
              </a:spcAft>
              <a:buClr>
                <a:schemeClr val="accent2"/>
              </a:buClr>
              <a:buBlip>
                <a:blip r:embed="rId3"/>
              </a:buBlip>
              <a:tabLst>
                <a:tab pos="97155" algn="l"/>
              </a:tabLst>
            </a:pPr>
            <a:r>
              <a:rPr lang="zh-CN" altLang="en-US" sz="2000" b="1" dirty="0">
                <a:latin typeface="宋体" panose="02010600030101010101" pitchFamily="2" charset="-122"/>
              </a:rPr>
              <a:t> 单一的人口密度指标并不能真实反映人口分布的规律性，各种指标都有局限性，使用范围都是有限的，因此，在研究人口地域分布合理性时，经常需要把几组人口密度指标结合起来使用。</a:t>
            </a:r>
            <a:endParaRPr lang="zh-CN" altLang="en-US" sz="2000" b="1" dirty="0">
              <a:latin typeface="宋体" panose="02010600030101010101" pitchFamily="2" charset="-122"/>
            </a:endParaRPr>
          </a:p>
          <a:p>
            <a:pPr marL="0" indent="0" algn="just" defTabSz="914400" eaLnBrk="1" hangingPunct="1">
              <a:lnSpc>
                <a:spcPct val="160000"/>
              </a:lnSpc>
              <a:spcAft>
                <a:spcPct val="20000"/>
              </a:spcAft>
              <a:buClr>
                <a:schemeClr val="accent2"/>
              </a:buClr>
              <a:buBlip>
                <a:blip r:embed="rId3"/>
              </a:buBlip>
              <a:tabLst>
                <a:tab pos="97155" algn="l"/>
              </a:tabLst>
            </a:pPr>
            <a:r>
              <a:rPr lang="zh-CN" altLang="en-US" sz="2000" b="1" dirty="0">
                <a:latin typeface="宋体" panose="02010600030101010101" pitchFamily="2" charset="-122"/>
              </a:rPr>
              <a:t> 计算人口密度时，大家应注意计算的口径。</a:t>
            </a:r>
            <a:endParaRPr lang="zh-CN" altLang="en-US" sz="2000" b="1" dirty="0">
              <a:latin typeface="宋体" panose="02010600030101010101" pitchFamily="2" charset="-122"/>
            </a:endParaRPr>
          </a:p>
          <a:p>
            <a:pPr marL="190500" lvl="1" indent="0" algn="just" defTabSz="914400" eaLnBrk="1" hangingPunct="1">
              <a:lnSpc>
                <a:spcPct val="160000"/>
              </a:lnSpc>
              <a:spcAft>
                <a:spcPct val="20000"/>
              </a:spcAft>
              <a:buBlip>
                <a:blip r:embed="rId4"/>
              </a:buBlip>
              <a:tabLst>
                <a:tab pos="97155" algn="l"/>
              </a:tabLst>
            </a:pPr>
            <a:r>
              <a:rPr lang="zh-CN" altLang="en-US" sz="1800" b="1" dirty="0">
                <a:latin typeface="宋体" panose="02010600030101010101" pitchFamily="2" charset="-122"/>
              </a:rPr>
              <a:t> 如不同时期对比时，要注意统计区或行政区划范围可能的变动情况；</a:t>
            </a:r>
            <a:endParaRPr lang="zh-CN" altLang="en-US" sz="1800" b="1" dirty="0">
              <a:latin typeface="宋体" panose="02010600030101010101" pitchFamily="2" charset="-122"/>
            </a:endParaRPr>
          </a:p>
          <a:p>
            <a:pPr marL="190500" lvl="1" indent="0" algn="just" defTabSz="914400" eaLnBrk="1" hangingPunct="1">
              <a:lnSpc>
                <a:spcPct val="160000"/>
              </a:lnSpc>
              <a:spcAft>
                <a:spcPct val="20000"/>
              </a:spcAft>
              <a:buBlip>
                <a:blip r:embed="rId4"/>
              </a:buBlip>
              <a:tabLst>
                <a:tab pos="97155" algn="l"/>
              </a:tabLst>
            </a:pPr>
            <a:r>
              <a:rPr lang="zh-CN" altLang="en-US" sz="1800" b="1" dirty="0">
                <a:latin typeface="宋体" panose="02010600030101010101" pitchFamily="2" charset="-122"/>
              </a:rPr>
              <a:t> 对资源数量、经济产值要注意其真实涵义和计算价格，如资源是保有储量、可开采量还是理论储量或探明储量，产值的价格是不变价还是当年价等。 </a:t>
            </a:r>
            <a:endParaRPr lang="zh-CN" altLang="en-US" sz="1800" b="1" dirty="0">
              <a:latin typeface="宋体" panose="02010600030101010101" pitchFamily="2" charset="-122"/>
            </a:endParaRPr>
          </a:p>
        </p:txBody>
      </p:sp>
      <p:grpSp>
        <p:nvGrpSpPr>
          <p:cNvPr id="3" name="组合 2"/>
          <p:cNvGrpSpPr/>
          <p:nvPr/>
        </p:nvGrpSpPr>
        <p:grpSpPr>
          <a:xfrm rot="0">
            <a:off x="307340" y="570230"/>
            <a:ext cx="431165" cy="431165"/>
            <a:chOff x="263136" y="244750"/>
            <a:chExt cx="603639" cy="603639"/>
          </a:xfrm>
        </p:grpSpPr>
        <p:sp>
          <p:nvSpPr>
            <p:cNvPr id="5" name="泪滴形 4"/>
            <p:cNvSpPr/>
            <p:nvPr>
              <p:custDataLst>
                <p:tags r:id="rId5"/>
              </p:custDataLst>
            </p:nvPr>
          </p:nvSpPr>
          <p:spPr>
            <a:xfrm rot="10800000" flipH="1" flipV="1">
              <a:off x="263136" y="244750"/>
              <a:ext cx="603639" cy="603639"/>
            </a:xfrm>
            <a:prstGeom prst="teardrop">
              <a:avLst/>
            </a:prstGeom>
            <a:solidFill>
              <a:srgbClr val="12B7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latin typeface="思源宋体 CN" panose="02020400000000000000" pitchFamily="18" charset="-122"/>
                <a:ea typeface="思源宋体 CN" panose="02020400000000000000" pitchFamily="18" charset="-122"/>
              </a:endParaRPr>
            </a:p>
          </p:txBody>
        </p:sp>
        <p:sp>
          <p:nvSpPr>
            <p:cNvPr id="6" name="椭圆 5"/>
            <p:cNvSpPr/>
            <p:nvPr>
              <p:custDataLst>
                <p:tags r:id="rId6"/>
              </p:custDataLst>
            </p:nvPr>
          </p:nvSpPr>
          <p:spPr>
            <a:xfrm rot="10800000" flipH="1" flipV="1">
              <a:off x="363481" y="345095"/>
              <a:ext cx="402949" cy="40294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latin typeface="思源宋体 CN" panose="02020400000000000000" pitchFamily="18" charset="-122"/>
                <a:ea typeface="思源宋体 CN" panose="02020400000000000000" pitchFamily="18" charset="-122"/>
              </a:endParaRPr>
            </a:p>
          </p:txBody>
        </p:sp>
        <p:sp>
          <p:nvSpPr>
            <p:cNvPr id="7" name="椭圆 6"/>
            <p:cNvSpPr/>
            <p:nvPr>
              <p:custDataLst>
                <p:tags r:id="rId7"/>
              </p:custDataLst>
            </p:nvPr>
          </p:nvSpPr>
          <p:spPr>
            <a:xfrm rot="10800000" flipH="1" flipV="1">
              <a:off x="438741" y="420355"/>
              <a:ext cx="252430" cy="252430"/>
            </a:xfrm>
            <a:prstGeom prst="ellipse">
              <a:avLst/>
            </a:prstGeom>
            <a:solidFill>
              <a:srgbClr val="FF9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latin typeface="思源宋体 CN" panose="02020400000000000000" pitchFamily="18" charset="-122"/>
                <a:ea typeface="思源宋体 CN" panose="02020400000000000000" pitchFamily="18" charset="-122"/>
              </a:endParaRPr>
            </a:p>
          </p:txBody>
        </p:sp>
      </p:grpSp>
      <p:sp>
        <p:nvSpPr>
          <p:cNvPr id="9" name="文本框 8"/>
          <p:cNvSpPr txBox="1"/>
          <p:nvPr>
            <p:custDataLst>
              <p:tags r:id="rId8"/>
            </p:custDataLst>
          </p:nvPr>
        </p:nvSpPr>
        <p:spPr>
          <a:xfrm>
            <a:off x="899187" y="404528"/>
            <a:ext cx="6802755" cy="755650"/>
          </a:xfrm>
          <a:prstGeom prst="rect">
            <a:avLst/>
          </a:prstGeom>
          <a:noFill/>
        </p:spPr>
        <p:txBody>
          <a:bodyPr wrap="square">
            <a:spAutoFit/>
          </a:bodyPr>
          <a:lstStyle/>
          <a:p>
            <a:pPr marL="0" marR="0" lvl="0" indent="0" algn="l" defTabSz="914400" rtl="0" eaLnBrk="1" fontAlgn="auto" latinLnBrk="0" hangingPunct="1">
              <a:lnSpc>
                <a:spcPct val="120000"/>
              </a:lnSpc>
              <a:spcBef>
                <a:spcPts val="0"/>
              </a:spcBef>
              <a:spcAft>
                <a:spcPts val="0"/>
              </a:spcAft>
              <a:buClrTx/>
              <a:buSzTx/>
              <a:buFontTx/>
              <a:buNone/>
              <a:defRPr/>
            </a:pPr>
            <a:r>
              <a:rPr sz="3600" b="1" dirty="0">
                <a:solidFill>
                  <a:srgbClr val="1402BE"/>
                </a:solidFill>
                <a:ea typeface="隶书" panose="02010509060101010101" pitchFamily="49" charset="-122"/>
                <a:sym typeface="+mn-ea"/>
              </a:rPr>
              <a:t>（一）人口分布的测度</a:t>
            </a:r>
            <a:endParaRPr sz="3600" b="1" dirty="0">
              <a:solidFill>
                <a:srgbClr val="1402BE"/>
              </a:solidFill>
              <a:ea typeface="隶书" panose="02010509060101010101" pitchFamily="49" charset="-122"/>
              <a:sym typeface="+mn-ea"/>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52962">
                                            <p:txEl>
                                              <p:charRg st="0" end="6"/>
                                            </p:txEl>
                                          </p:spTgt>
                                        </p:tgtEl>
                                        <p:attrNameLst>
                                          <p:attrName>style.visibility</p:attrName>
                                        </p:attrNameLst>
                                      </p:cBhvr>
                                      <p:to>
                                        <p:strVal val="visible"/>
                                      </p:to>
                                    </p:set>
                                    <p:animEffect transition="in" filter="blinds(horizontal)">
                                      <p:cBhvr>
                                        <p:cTn id="7" dur="500"/>
                                        <p:tgtEl>
                                          <p:spTgt spid="552962">
                                            <p:txEl>
                                              <p:charRg st="0" end="6"/>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552962">
                                            <p:txEl>
                                              <p:charRg st="6" end="90"/>
                                            </p:txEl>
                                          </p:spTgt>
                                        </p:tgtEl>
                                        <p:attrNameLst>
                                          <p:attrName>style.visibility</p:attrName>
                                        </p:attrNameLst>
                                      </p:cBhvr>
                                      <p:to>
                                        <p:strVal val="visible"/>
                                      </p:to>
                                    </p:set>
                                    <p:animEffect transition="in" filter="wipe(down)">
                                      <p:cBhvr>
                                        <p:cTn id="12" dur="500"/>
                                        <p:tgtEl>
                                          <p:spTgt spid="552962">
                                            <p:txEl>
                                              <p:charRg st="6" end="9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552962">
                                            <p:txEl>
                                              <p:charRg st="90" end="111"/>
                                            </p:txEl>
                                          </p:spTgt>
                                        </p:tgtEl>
                                        <p:attrNameLst>
                                          <p:attrName>style.visibility</p:attrName>
                                        </p:attrNameLst>
                                      </p:cBhvr>
                                      <p:to>
                                        <p:strVal val="visible"/>
                                      </p:to>
                                    </p:set>
                                    <p:animEffect transition="in" filter="wipe(down)">
                                      <p:cBhvr>
                                        <p:cTn id="17" dur="500"/>
                                        <p:tgtEl>
                                          <p:spTgt spid="552962">
                                            <p:txEl>
                                              <p:charRg st="90" end="11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552962">
                                            <p:txEl>
                                              <p:charRg st="111" end="143"/>
                                            </p:txEl>
                                          </p:spTgt>
                                        </p:tgtEl>
                                        <p:attrNameLst>
                                          <p:attrName>style.visibility</p:attrName>
                                        </p:attrNameLst>
                                      </p:cBhvr>
                                      <p:to>
                                        <p:strVal val="visible"/>
                                      </p:to>
                                    </p:set>
                                    <p:animEffect transition="in" filter="wipe(down)">
                                      <p:cBhvr>
                                        <p:cTn id="22" dur="500"/>
                                        <p:tgtEl>
                                          <p:spTgt spid="552962">
                                            <p:txEl>
                                              <p:charRg st="111" end="14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552962">
                                            <p:txEl>
                                              <p:charRg st="143" end="211"/>
                                            </p:txEl>
                                          </p:spTgt>
                                        </p:tgtEl>
                                        <p:attrNameLst>
                                          <p:attrName>style.visibility</p:attrName>
                                        </p:attrNameLst>
                                      </p:cBhvr>
                                      <p:to>
                                        <p:strVal val="visible"/>
                                      </p:to>
                                    </p:set>
                                    <p:animEffect transition="in" filter="wipe(down)">
                                      <p:cBhvr>
                                        <p:cTn id="27" dur="500"/>
                                        <p:tgtEl>
                                          <p:spTgt spid="552962">
                                            <p:txEl>
                                              <p:charRg st="143" end="2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图片 51" descr="形状, 圆圈&#10;&#10;描述已自动生成"/>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
        <p:nvSpPr>
          <p:cNvPr id="4" name="文本框 3"/>
          <p:cNvSpPr txBox="1"/>
          <p:nvPr/>
        </p:nvSpPr>
        <p:spPr>
          <a:xfrm>
            <a:off x="251460" y="188595"/>
            <a:ext cx="6783070" cy="713740"/>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rPr>
              <a:t>一、世界人口增长</a:t>
            </a:r>
            <a:r>
              <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rPr>
              <a:t>过程</a:t>
            </a:r>
            <a:endPar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endParaRPr>
          </a:p>
        </p:txBody>
      </p:sp>
      <p:sp>
        <p:nvSpPr>
          <p:cNvPr id="37892" name="矩形 167944"/>
          <p:cNvSpPr/>
          <p:nvPr>
            <p:custDataLst>
              <p:tags r:id="rId2"/>
            </p:custDataLst>
          </p:nvPr>
        </p:nvSpPr>
        <p:spPr>
          <a:xfrm>
            <a:off x="395605" y="1363345"/>
            <a:ext cx="8655050" cy="4130675"/>
          </a:xfrm>
          <a:prstGeom prst="rect">
            <a:avLst/>
          </a:prstGeom>
          <a:noFill/>
          <a:ln w="9525">
            <a:noFill/>
          </a:ln>
        </p:spPr>
        <p:txBody>
          <a:bodyPr>
            <a:spAutoFit/>
          </a:bodyPr>
          <a:p>
            <a:pPr marL="342900" indent="-342900">
              <a:lnSpc>
                <a:spcPct val="150000"/>
              </a:lnSpc>
              <a:spcAft>
                <a:spcPct val="20000"/>
              </a:spcAft>
              <a:buClr>
                <a:schemeClr val="folHlink"/>
              </a:buClr>
              <a:buSzPct val="60000"/>
              <a:buFont typeface="Wingdings" panose="05000000000000000000" pitchFamily="2" charset="2"/>
            </a:pPr>
            <a:r>
              <a:rPr lang="en-US" altLang="zh-CN" sz="2400" b="1" dirty="0">
                <a:latin typeface="Tahoma" panose="020B0604030504040204" pitchFamily="34" charset="0"/>
              </a:rPr>
              <a:t>        1999</a:t>
            </a:r>
            <a:r>
              <a:rPr lang="zh-CN" altLang="en-US" sz="2400" b="1" dirty="0">
                <a:latin typeface="Tahoma" panose="020B0604030504040204" pitchFamily="34" charset="0"/>
              </a:rPr>
              <a:t>年</a:t>
            </a:r>
            <a:r>
              <a:rPr lang="en-US" altLang="zh-CN" sz="2400" b="1" dirty="0">
                <a:latin typeface="Tahoma" panose="020B0604030504040204" pitchFamily="34" charset="0"/>
              </a:rPr>
              <a:t>10</a:t>
            </a:r>
            <a:r>
              <a:rPr lang="zh-CN" altLang="en-US" sz="2400" b="1" dirty="0">
                <a:latin typeface="Tahoma" panose="020B0604030504040204" pitchFamily="34" charset="0"/>
              </a:rPr>
              <a:t>月</a:t>
            </a:r>
            <a:r>
              <a:rPr lang="en-US" altLang="zh-CN" sz="2400" b="1" dirty="0">
                <a:latin typeface="Tahoma" panose="020B0604030504040204" pitchFamily="34" charset="0"/>
              </a:rPr>
              <a:t>12</a:t>
            </a:r>
            <a:r>
              <a:rPr lang="zh-CN" altLang="en-US" sz="2400" b="1" dirty="0">
                <a:latin typeface="Tahoma" panose="020B0604030504040204" pitchFamily="34" charset="0"/>
              </a:rPr>
              <a:t>日，人口首次突破</a:t>
            </a:r>
            <a:r>
              <a:rPr lang="en-US" altLang="zh-CN" sz="2400" b="1" dirty="0">
                <a:solidFill>
                  <a:srgbClr val="FF0000"/>
                </a:solidFill>
                <a:latin typeface="Tahoma" panose="020B0604030504040204" pitchFamily="34" charset="0"/>
              </a:rPr>
              <a:t>60</a:t>
            </a:r>
            <a:r>
              <a:rPr lang="zh-CN" altLang="en-US" sz="2400" b="1" dirty="0">
                <a:latin typeface="Tahoma" panose="020B0604030504040204" pitchFamily="34" charset="0"/>
              </a:rPr>
              <a:t>亿大关，</a:t>
            </a:r>
            <a:r>
              <a:rPr lang="en-US" altLang="zh-CN" sz="2400" b="1" dirty="0">
                <a:latin typeface="Tahoma" panose="020B0604030504040204" pitchFamily="34" charset="0"/>
              </a:rPr>
              <a:t>2011</a:t>
            </a:r>
            <a:r>
              <a:rPr lang="zh-CN" altLang="zh-CN" sz="2400" b="1" dirty="0">
                <a:latin typeface="Tahoma" panose="020B0604030504040204" pitchFamily="34" charset="0"/>
              </a:rPr>
              <a:t>年</a:t>
            </a:r>
            <a:r>
              <a:rPr lang="en-US" altLang="zh-CN" sz="2400" b="1" dirty="0">
                <a:latin typeface="Tahoma" panose="020B0604030504040204" pitchFamily="34" charset="0"/>
              </a:rPr>
              <a:t>10</a:t>
            </a:r>
            <a:r>
              <a:rPr lang="zh-CN" altLang="en-US" sz="2400" b="1" dirty="0">
                <a:latin typeface="Tahoma" panose="020B0604030504040204" pitchFamily="34" charset="0"/>
              </a:rPr>
              <a:t>月</a:t>
            </a:r>
            <a:r>
              <a:rPr lang="en-US" altLang="zh-CN" sz="2400" b="1" dirty="0">
                <a:latin typeface="Tahoma" panose="020B0604030504040204" pitchFamily="34" charset="0"/>
              </a:rPr>
              <a:t>31</a:t>
            </a:r>
            <a:r>
              <a:rPr lang="zh-CN" altLang="en-US" sz="2400" b="1" dirty="0">
                <a:latin typeface="Tahoma" panose="020B0604030504040204" pitchFamily="34" charset="0"/>
              </a:rPr>
              <a:t>日，世界</a:t>
            </a:r>
            <a:r>
              <a:rPr lang="en-US" altLang="zh-CN" sz="2400" b="1" dirty="0">
                <a:latin typeface="Tahoma" panose="020B0604030504040204" pitchFamily="34" charset="0"/>
              </a:rPr>
              <a:t>70</a:t>
            </a:r>
            <a:r>
              <a:rPr lang="zh-CN" altLang="en-US" sz="2400" b="1" dirty="0">
                <a:latin typeface="Tahoma" panose="020B0604030504040204" pitchFamily="34" charset="0"/>
              </a:rPr>
              <a:t>亿人口日。预计</a:t>
            </a:r>
            <a:r>
              <a:rPr lang="en-US" altLang="zh-CN" sz="2400" b="1" dirty="0">
                <a:latin typeface="Tahoma" panose="020B0604030504040204" pitchFamily="34" charset="0"/>
              </a:rPr>
              <a:t>2023</a:t>
            </a:r>
            <a:r>
              <a:rPr lang="zh-CN" altLang="en-US" sz="2400" b="1" dirty="0">
                <a:latin typeface="Tahoma" panose="020B0604030504040204" pitchFamily="34" charset="0"/>
              </a:rPr>
              <a:t>年人口</a:t>
            </a:r>
            <a:r>
              <a:rPr lang="en-US" altLang="zh-CN" sz="2400" b="1" dirty="0">
                <a:latin typeface="Tahoma" panose="020B0604030504040204" pitchFamily="34" charset="0"/>
              </a:rPr>
              <a:t>80</a:t>
            </a:r>
            <a:r>
              <a:rPr lang="zh-CN" altLang="en-US" sz="2400" b="1" dirty="0">
                <a:latin typeface="Tahoma" panose="020B0604030504040204" pitchFamily="34" charset="0"/>
              </a:rPr>
              <a:t>亿。</a:t>
            </a:r>
            <a:endParaRPr lang="zh-CN" altLang="en-US" sz="2400" b="1" dirty="0">
              <a:latin typeface="Tahoma" panose="020B0604030504040204" pitchFamily="34" charset="0"/>
            </a:endParaRPr>
          </a:p>
          <a:p>
            <a:pPr marL="342900" indent="-342900">
              <a:lnSpc>
                <a:spcPct val="150000"/>
              </a:lnSpc>
              <a:spcAft>
                <a:spcPct val="20000"/>
              </a:spcAft>
              <a:buClr>
                <a:schemeClr val="folHlink"/>
              </a:buClr>
              <a:buSzPct val="60000"/>
              <a:buFont typeface="Wingdings" panose="05000000000000000000" pitchFamily="2" charset="2"/>
            </a:pPr>
            <a:r>
              <a:rPr lang="zh-CN" altLang="en-US" sz="2400" b="1" dirty="0">
                <a:latin typeface="Tahoma" panose="020B0604030504040204" pitchFamily="34" charset="0"/>
              </a:rPr>
              <a:t>      这时距离人科动物在</a:t>
            </a:r>
            <a:r>
              <a:rPr lang="zh-CN" altLang="en-US" sz="2400" b="1" dirty="0">
                <a:solidFill>
                  <a:srgbClr val="FF0000"/>
                </a:solidFill>
                <a:latin typeface="Tahoma" panose="020B0604030504040204" pitchFamily="34" charset="0"/>
              </a:rPr>
              <a:t>肯尼亚</a:t>
            </a:r>
            <a:r>
              <a:rPr lang="zh-CN" altLang="en-US" sz="2400" b="1" dirty="0">
                <a:latin typeface="Tahoma" panose="020B0604030504040204" pitchFamily="34" charset="0"/>
              </a:rPr>
              <a:t>的图尔卡纳湖畔留下迄今已知的最早的化石大约有</a:t>
            </a:r>
            <a:r>
              <a:rPr lang="en-US" altLang="zh-CN" sz="2400" b="1" dirty="0">
                <a:solidFill>
                  <a:srgbClr val="FF0000"/>
                </a:solidFill>
                <a:latin typeface="Tahoma" panose="020B0604030504040204" pitchFamily="34" charset="0"/>
              </a:rPr>
              <a:t>400</a:t>
            </a:r>
            <a:r>
              <a:rPr lang="zh-CN" altLang="en-US" sz="2400" b="1" dirty="0">
                <a:latin typeface="Tahoma" panose="020B0604030504040204" pitchFamily="34" charset="0"/>
              </a:rPr>
              <a:t>多万年了。在这漫长的历史期间，人类走过了艰难曲折的进化之路。其中的大部分时间，属于直立人阶段；大约</a:t>
            </a:r>
            <a:r>
              <a:rPr lang="en-US" altLang="zh-CN" sz="2400" b="1" dirty="0">
                <a:solidFill>
                  <a:srgbClr val="FF0000"/>
                </a:solidFill>
                <a:latin typeface="Tahoma" panose="020B0604030504040204" pitchFamily="34" charset="0"/>
              </a:rPr>
              <a:t>25</a:t>
            </a:r>
            <a:r>
              <a:rPr lang="zh-CN" altLang="en-US" sz="2400" b="1" dirty="0">
                <a:latin typeface="Tahoma" panose="020B0604030504040204" pitchFamily="34" charset="0"/>
              </a:rPr>
              <a:t>万年前进入早期智人阶段；</a:t>
            </a:r>
            <a:r>
              <a:rPr lang="en-US" altLang="zh-CN" sz="2400" b="1" dirty="0">
                <a:solidFill>
                  <a:srgbClr val="FF0000"/>
                </a:solidFill>
                <a:latin typeface="Tahoma" panose="020B0604030504040204" pitchFamily="34" charset="0"/>
              </a:rPr>
              <a:t>5</a:t>
            </a:r>
            <a:r>
              <a:rPr lang="zh-CN" altLang="en-US" sz="2400" b="1" dirty="0">
                <a:latin typeface="Tahoma" panose="020B0604030504040204" pitchFamily="34" charset="0"/>
              </a:rPr>
              <a:t>万年前进入晚期智人阶段，至此人类的种属进化才基本完成。</a:t>
            </a:r>
            <a:r>
              <a:rPr lang="zh-CN" altLang="en-US" sz="2400" dirty="0">
                <a:latin typeface="Tahoma" panose="020B0604030504040204" pitchFamily="34" charset="0"/>
              </a:rPr>
              <a:t> </a:t>
            </a:r>
            <a:endParaRPr lang="zh-CN" altLang="en-US" sz="2400" dirty="0">
              <a:latin typeface="Tahoma" panose="020B060403050404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2500" advClick="0">
        <p:checker/>
      </p:transition>
    </mc:Choice>
    <mc:Fallback>
      <p:transition spd="slow" advClick="0">
        <p:checker/>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2" name="图片 51" descr="形状, 圆圈&#10;&#10;描述已自动生成"/>
          <p:cNvPicPr>
            <a:picLocks noChangeAspect="1"/>
          </p:cNvPicPr>
          <p:nvPr>
            <p:custDataLst>
              <p:tags r:id="rId1"/>
            </p:custDataLst>
          </p:nvPr>
        </p:nvPicPr>
        <p:blipFill>
          <a:blip r:embed="rId2">
            <a:extLst>
              <a:ext uri="{28A0092B-C50C-407E-A947-70E740481C1C}">
                <a14:useLocalDpi xmlns:a14="http://schemas.microsoft.com/office/drawing/2010/main" val="0"/>
              </a:ext>
            </a:extLst>
          </a:blip>
          <a:stretch>
            <a:fillRect/>
          </a:stretch>
        </p:blipFill>
        <p:spPr>
          <a:xfrm>
            <a:off x="0" y="1125220"/>
            <a:ext cx="9144000" cy="5143500"/>
          </a:xfrm>
          <a:prstGeom prst="rect">
            <a:avLst/>
          </a:prstGeom>
        </p:spPr>
      </p:pic>
      <p:sp>
        <p:nvSpPr>
          <p:cNvPr id="553986" name="内容占位符 553985"/>
          <p:cNvSpPr>
            <a:spLocks noGrp="1"/>
          </p:cNvSpPr>
          <p:nvPr>
            <p:ph idx="1"/>
          </p:nvPr>
        </p:nvSpPr>
        <p:spPr>
          <a:xfrm>
            <a:off x="323850" y="1628458"/>
            <a:ext cx="8534400" cy="4564062"/>
          </a:xfrm>
        </p:spPr>
        <p:txBody>
          <a:bodyPr vert="horz" wrap="square" lIns="54000" tIns="54000" rIns="54000" bIns="54000" anchor="t" anchorCtr="0"/>
          <a:p>
            <a:pPr marL="0" indent="0" defTabSz="914400" eaLnBrk="1" hangingPunct="1">
              <a:lnSpc>
                <a:spcPct val="140000"/>
              </a:lnSpc>
              <a:spcAft>
                <a:spcPct val="20000"/>
              </a:spcAft>
              <a:buNone/>
              <a:tabLst>
                <a:tab pos="97155" algn="l"/>
              </a:tabLst>
            </a:pPr>
            <a:r>
              <a:rPr lang="en-US" altLang="zh-CN" sz="2000" b="1" dirty="0">
                <a:solidFill>
                  <a:srgbClr val="FF0000"/>
                </a:solidFill>
                <a:latin typeface="黑体" panose="02010609060101010101" charset="-122"/>
                <a:ea typeface="黑体" panose="02010609060101010101" charset="-122"/>
              </a:rPr>
              <a:t> </a:t>
            </a:r>
            <a:r>
              <a:rPr lang="en-US" altLang="zh-CN" sz="2000" b="1" dirty="0">
                <a:latin typeface="黑体" panose="02010609060101010101" charset="-122"/>
                <a:ea typeface="黑体" panose="02010609060101010101" charset="-122"/>
              </a:rPr>
              <a:t>5</a:t>
            </a:r>
            <a:r>
              <a:rPr lang="zh-CN" altLang="en-US" sz="2000" b="1" dirty="0">
                <a:latin typeface="黑体" panose="02010609060101010101" charset="-122"/>
                <a:ea typeface="黑体" panose="02010609060101010101" charset="-122"/>
              </a:rPr>
              <a:t>、不均衡指数、集中指数和再分布指数</a:t>
            </a:r>
            <a:endParaRPr lang="zh-CN" altLang="en-US" sz="2000" b="1" dirty="0">
              <a:latin typeface="黑体" panose="02010609060101010101" charset="-122"/>
              <a:ea typeface="黑体" panose="02010609060101010101" charset="-122"/>
            </a:endParaRPr>
          </a:p>
          <a:p>
            <a:pPr marL="0" indent="0" defTabSz="914400" eaLnBrk="1" hangingPunct="1">
              <a:lnSpc>
                <a:spcPct val="140000"/>
              </a:lnSpc>
              <a:spcAft>
                <a:spcPct val="20000"/>
              </a:spcAft>
              <a:buNone/>
              <a:tabLst>
                <a:tab pos="97155" algn="l"/>
              </a:tabLst>
            </a:pPr>
            <a:r>
              <a:rPr lang="zh-CN" altLang="en-US" sz="2000" b="1" dirty="0">
                <a:latin typeface="黑体" panose="02010609060101010101" charset="-122"/>
                <a:ea typeface="黑体" panose="02010609060101010101" charset="-122"/>
              </a:rPr>
              <a:t> </a:t>
            </a:r>
            <a:r>
              <a:rPr lang="zh-CN" altLang="en-US" sz="2000" b="1" dirty="0">
                <a:latin typeface="楷体_GB2312" pitchFamily="49" charset="-122"/>
                <a:ea typeface="楷体_GB2312" pitchFamily="49" charset="-122"/>
              </a:rPr>
              <a:t>（</a:t>
            </a:r>
            <a:r>
              <a:rPr lang="en-US" altLang="zh-CN" sz="2000" b="1" dirty="0">
                <a:latin typeface="楷体_GB2312" pitchFamily="49" charset="-122"/>
                <a:ea typeface="楷体_GB2312" pitchFamily="49" charset="-122"/>
              </a:rPr>
              <a:t>1</a:t>
            </a:r>
            <a:r>
              <a:rPr lang="zh-CN" altLang="en-US" sz="2000" b="1" dirty="0">
                <a:latin typeface="楷体_GB2312" pitchFamily="49" charset="-122"/>
                <a:ea typeface="楷体_GB2312" pitchFamily="49" charset="-122"/>
              </a:rPr>
              <a:t>）不均衡指数和集中指数</a:t>
            </a:r>
            <a:endParaRPr lang="zh-CN" altLang="en-US" sz="2000" b="1" dirty="0">
              <a:latin typeface="楷体_GB2312" pitchFamily="49" charset="-122"/>
              <a:ea typeface="楷体_GB2312" pitchFamily="49" charset="-122"/>
            </a:endParaRPr>
          </a:p>
          <a:p>
            <a:pPr marL="0" indent="0" defTabSz="914400" eaLnBrk="1" hangingPunct="1">
              <a:lnSpc>
                <a:spcPct val="140000"/>
              </a:lnSpc>
              <a:spcAft>
                <a:spcPct val="20000"/>
              </a:spcAft>
              <a:buNone/>
              <a:tabLst>
                <a:tab pos="97155" algn="l"/>
              </a:tabLst>
            </a:pPr>
            <a:endParaRPr lang="zh-CN" altLang="en-US" sz="2000" b="1" dirty="0">
              <a:latin typeface="楷体_GB2312" pitchFamily="49" charset="-122"/>
              <a:ea typeface="楷体_GB2312" pitchFamily="49" charset="-122"/>
            </a:endParaRPr>
          </a:p>
          <a:p>
            <a:pPr marL="0" indent="0" defTabSz="914400" eaLnBrk="1" hangingPunct="1">
              <a:lnSpc>
                <a:spcPct val="140000"/>
              </a:lnSpc>
              <a:spcAft>
                <a:spcPct val="20000"/>
              </a:spcAft>
              <a:buNone/>
              <a:tabLst>
                <a:tab pos="97155" algn="l"/>
              </a:tabLst>
            </a:pPr>
            <a:endParaRPr lang="zh-CN" altLang="en-US" sz="2000" b="1" dirty="0">
              <a:latin typeface="楷体_GB2312" pitchFamily="49" charset="-122"/>
              <a:ea typeface="楷体_GB2312" pitchFamily="49" charset="-122"/>
            </a:endParaRPr>
          </a:p>
          <a:p>
            <a:pPr marL="0" indent="0" defTabSz="914400" eaLnBrk="1" hangingPunct="1">
              <a:lnSpc>
                <a:spcPct val="140000"/>
              </a:lnSpc>
              <a:spcAft>
                <a:spcPct val="20000"/>
              </a:spcAft>
              <a:buNone/>
              <a:tabLst>
                <a:tab pos="97155" algn="l"/>
              </a:tabLst>
            </a:pPr>
            <a:endParaRPr lang="zh-CN" altLang="en-US" sz="2000" b="1" dirty="0">
              <a:latin typeface="楷体_GB2312" pitchFamily="49" charset="-122"/>
              <a:ea typeface="楷体_GB2312" pitchFamily="49" charset="-122"/>
            </a:endParaRPr>
          </a:p>
          <a:p>
            <a:pPr marL="0" indent="0" defTabSz="914400" eaLnBrk="1" hangingPunct="1">
              <a:lnSpc>
                <a:spcPct val="140000"/>
              </a:lnSpc>
              <a:spcAft>
                <a:spcPct val="20000"/>
              </a:spcAft>
              <a:buNone/>
              <a:tabLst>
                <a:tab pos="97155" algn="l"/>
              </a:tabLst>
            </a:pPr>
            <a:endParaRPr lang="zh-CN" altLang="en-US" sz="2000" b="1" dirty="0">
              <a:latin typeface="楷体_GB2312" pitchFamily="49" charset="-122"/>
              <a:ea typeface="楷体_GB2312" pitchFamily="49" charset="-122"/>
            </a:endParaRPr>
          </a:p>
          <a:p>
            <a:pPr marL="0" indent="0" defTabSz="914400" eaLnBrk="1" hangingPunct="1">
              <a:lnSpc>
                <a:spcPct val="140000"/>
              </a:lnSpc>
              <a:spcAft>
                <a:spcPct val="20000"/>
              </a:spcAft>
              <a:buNone/>
              <a:tabLst>
                <a:tab pos="97155" algn="l"/>
              </a:tabLst>
            </a:pPr>
            <a:r>
              <a:rPr lang="zh-CN" altLang="en-US" sz="1800" b="1" dirty="0">
                <a:latin typeface="宋体" panose="02010600030101010101" pitchFamily="2" charset="-122"/>
              </a:rPr>
              <a:t>式中，</a:t>
            </a:r>
            <a:r>
              <a:rPr lang="en-US" altLang="zh-CN" sz="1800" b="1" dirty="0">
                <a:latin typeface="宋体" panose="02010600030101010101" pitchFamily="2" charset="-122"/>
              </a:rPr>
              <a:t>U</a:t>
            </a:r>
            <a:r>
              <a:rPr lang="zh-CN" altLang="en-US" sz="1800" b="1" dirty="0">
                <a:latin typeface="宋体" panose="02010600030101010101" pitchFamily="2" charset="-122"/>
              </a:rPr>
              <a:t>为不均衡指数，</a:t>
            </a:r>
            <a:r>
              <a:rPr lang="en-US" altLang="zh-CN" sz="1800" b="1" dirty="0">
                <a:latin typeface="宋体" panose="02010600030101010101" pitchFamily="2" charset="-122"/>
              </a:rPr>
              <a:t>C</a:t>
            </a:r>
            <a:r>
              <a:rPr lang="zh-CN" altLang="en-US" sz="1800" b="1" dirty="0">
                <a:latin typeface="宋体" panose="02010600030101010101" pitchFamily="2" charset="-122"/>
              </a:rPr>
              <a:t>为集中指数，</a:t>
            </a:r>
            <a:r>
              <a:rPr lang="en-US" altLang="zh-CN" sz="1800" b="1" dirty="0">
                <a:latin typeface="宋体" panose="02010600030101010101" pitchFamily="2" charset="-122"/>
              </a:rPr>
              <a:t>n</a:t>
            </a:r>
            <a:r>
              <a:rPr lang="zh-CN" altLang="en-US" sz="1800" b="1" dirty="0">
                <a:latin typeface="宋体" panose="02010600030101010101" pitchFamily="2" charset="-122"/>
              </a:rPr>
              <a:t>为地域数目，</a:t>
            </a:r>
            <a:r>
              <a:rPr lang="en-US" altLang="zh-CN" sz="1800" b="1" dirty="0">
                <a:latin typeface="宋体" panose="02010600030101010101" pitchFamily="2" charset="-122"/>
              </a:rPr>
              <a:t>x</a:t>
            </a:r>
            <a:r>
              <a:rPr lang="zh-CN" altLang="en-US" sz="1800" b="1" dirty="0">
                <a:latin typeface="宋体" panose="02010600030101010101" pitchFamily="2" charset="-122"/>
              </a:rPr>
              <a:t>为各地域人口与总人口的比重；</a:t>
            </a:r>
            <a:r>
              <a:rPr lang="en-US" altLang="zh-CN" sz="1800" b="1" dirty="0">
                <a:latin typeface="宋体" panose="02010600030101010101" pitchFamily="2" charset="-122"/>
              </a:rPr>
              <a:t>y</a:t>
            </a:r>
            <a:r>
              <a:rPr lang="zh-CN" altLang="en-US" sz="1800" b="1" dirty="0">
                <a:latin typeface="宋体" panose="02010600030101010101" pitchFamily="2" charset="-122"/>
              </a:rPr>
              <a:t>为各地域土地面积占土地总面积的比重。</a:t>
            </a:r>
            <a:endParaRPr lang="zh-CN" altLang="en-US" sz="2000" b="1" dirty="0">
              <a:latin typeface="黑体" panose="02010609060101010101" charset="-122"/>
              <a:ea typeface="黑体" panose="02010609060101010101" charset="-122"/>
            </a:endParaRPr>
          </a:p>
        </p:txBody>
      </p:sp>
      <p:pic>
        <p:nvPicPr>
          <p:cNvPr id="86019" name="图片 553986" descr="801"/>
          <p:cNvPicPr>
            <a:picLocks noChangeAspect="1"/>
          </p:cNvPicPr>
          <p:nvPr/>
        </p:nvPicPr>
        <p:blipFill>
          <a:blip r:embed="rId3"/>
          <a:stretch>
            <a:fillRect/>
          </a:stretch>
        </p:blipFill>
        <p:spPr>
          <a:xfrm>
            <a:off x="3924300" y="2348865"/>
            <a:ext cx="4211638" cy="1365250"/>
          </a:xfrm>
          <a:prstGeom prst="rect">
            <a:avLst/>
          </a:prstGeom>
          <a:noFill/>
          <a:ln w="9525">
            <a:noFill/>
          </a:ln>
        </p:spPr>
      </p:pic>
      <p:pic>
        <p:nvPicPr>
          <p:cNvPr id="86020" name="图片 553987" descr="802"/>
          <p:cNvPicPr>
            <a:picLocks noChangeAspect="1"/>
          </p:cNvPicPr>
          <p:nvPr/>
        </p:nvPicPr>
        <p:blipFill>
          <a:blip r:embed="rId4"/>
          <a:stretch>
            <a:fillRect/>
          </a:stretch>
        </p:blipFill>
        <p:spPr>
          <a:xfrm>
            <a:off x="2268538" y="3933190"/>
            <a:ext cx="4005262" cy="1047750"/>
          </a:xfrm>
          <a:prstGeom prst="rect">
            <a:avLst/>
          </a:prstGeom>
          <a:noFill/>
          <a:ln w="9525">
            <a:noFill/>
          </a:ln>
        </p:spPr>
      </p:pic>
      <p:grpSp>
        <p:nvGrpSpPr>
          <p:cNvPr id="3" name="组合 2"/>
          <p:cNvGrpSpPr/>
          <p:nvPr/>
        </p:nvGrpSpPr>
        <p:grpSpPr>
          <a:xfrm rot="0">
            <a:off x="307340" y="570230"/>
            <a:ext cx="431165" cy="431165"/>
            <a:chOff x="263136" y="244750"/>
            <a:chExt cx="603639" cy="603639"/>
          </a:xfrm>
        </p:grpSpPr>
        <p:sp>
          <p:nvSpPr>
            <p:cNvPr id="5" name="泪滴形 4"/>
            <p:cNvSpPr/>
            <p:nvPr>
              <p:custDataLst>
                <p:tags r:id="rId5"/>
              </p:custDataLst>
            </p:nvPr>
          </p:nvSpPr>
          <p:spPr>
            <a:xfrm rot="10800000" flipH="1" flipV="1">
              <a:off x="263136" y="244750"/>
              <a:ext cx="603639" cy="603639"/>
            </a:xfrm>
            <a:prstGeom prst="teardrop">
              <a:avLst/>
            </a:prstGeom>
            <a:solidFill>
              <a:srgbClr val="12B7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latin typeface="思源宋体 CN" panose="02020400000000000000" pitchFamily="18" charset="-122"/>
                <a:ea typeface="思源宋体 CN" panose="02020400000000000000" pitchFamily="18" charset="-122"/>
              </a:endParaRPr>
            </a:p>
          </p:txBody>
        </p:sp>
        <p:sp>
          <p:nvSpPr>
            <p:cNvPr id="6" name="椭圆 5"/>
            <p:cNvSpPr/>
            <p:nvPr>
              <p:custDataLst>
                <p:tags r:id="rId6"/>
              </p:custDataLst>
            </p:nvPr>
          </p:nvSpPr>
          <p:spPr>
            <a:xfrm rot="10800000" flipH="1" flipV="1">
              <a:off x="363481" y="345095"/>
              <a:ext cx="402949" cy="40294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latin typeface="思源宋体 CN" panose="02020400000000000000" pitchFamily="18" charset="-122"/>
                <a:ea typeface="思源宋体 CN" panose="02020400000000000000" pitchFamily="18" charset="-122"/>
              </a:endParaRPr>
            </a:p>
          </p:txBody>
        </p:sp>
        <p:sp>
          <p:nvSpPr>
            <p:cNvPr id="7" name="椭圆 6"/>
            <p:cNvSpPr/>
            <p:nvPr>
              <p:custDataLst>
                <p:tags r:id="rId7"/>
              </p:custDataLst>
            </p:nvPr>
          </p:nvSpPr>
          <p:spPr>
            <a:xfrm rot="10800000" flipH="1" flipV="1">
              <a:off x="438741" y="420355"/>
              <a:ext cx="252430" cy="252430"/>
            </a:xfrm>
            <a:prstGeom prst="ellipse">
              <a:avLst/>
            </a:prstGeom>
            <a:solidFill>
              <a:srgbClr val="FF9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latin typeface="思源宋体 CN" panose="02020400000000000000" pitchFamily="18" charset="-122"/>
                <a:ea typeface="思源宋体 CN" panose="02020400000000000000" pitchFamily="18" charset="-122"/>
              </a:endParaRPr>
            </a:p>
          </p:txBody>
        </p:sp>
      </p:grpSp>
      <p:sp>
        <p:nvSpPr>
          <p:cNvPr id="9" name="文本框 8"/>
          <p:cNvSpPr txBox="1"/>
          <p:nvPr>
            <p:custDataLst>
              <p:tags r:id="rId8"/>
            </p:custDataLst>
          </p:nvPr>
        </p:nvSpPr>
        <p:spPr>
          <a:xfrm>
            <a:off x="899187" y="404528"/>
            <a:ext cx="6802755" cy="755650"/>
          </a:xfrm>
          <a:prstGeom prst="rect">
            <a:avLst/>
          </a:prstGeom>
          <a:noFill/>
        </p:spPr>
        <p:txBody>
          <a:bodyPr wrap="square">
            <a:spAutoFit/>
          </a:bodyPr>
          <a:lstStyle/>
          <a:p>
            <a:pPr marL="0" marR="0" lvl="0" indent="0" algn="l" defTabSz="914400" rtl="0" eaLnBrk="1" fontAlgn="auto" latinLnBrk="0" hangingPunct="1">
              <a:lnSpc>
                <a:spcPct val="120000"/>
              </a:lnSpc>
              <a:spcBef>
                <a:spcPts val="0"/>
              </a:spcBef>
              <a:spcAft>
                <a:spcPts val="0"/>
              </a:spcAft>
              <a:buClrTx/>
              <a:buSzTx/>
              <a:buFontTx/>
              <a:buNone/>
              <a:defRPr/>
            </a:pPr>
            <a:r>
              <a:rPr sz="3600" b="1" dirty="0">
                <a:solidFill>
                  <a:srgbClr val="1402BE"/>
                </a:solidFill>
                <a:ea typeface="隶书" panose="02010509060101010101" pitchFamily="49" charset="-122"/>
                <a:sym typeface="+mn-ea"/>
              </a:rPr>
              <a:t>（一）人口分布的测度</a:t>
            </a:r>
            <a:endParaRPr sz="3600" b="1" dirty="0">
              <a:solidFill>
                <a:srgbClr val="1402BE"/>
              </a:solidFill>
              <a:ea typeface="隶书" panose="02010509060101010101" pitchFamily="49" charset="-122"/>
              <a:sym typeface="+mn-ea"/>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53986">
                                            <p:txEl>
                                              <p:charRg st="0" end="20"/>
                                            </p:txEl>
                                          </p:spTgt>
                                        </p:tgtEl>
                                        <p:attrNameLst>
                                          <p:attrName>style.visibility</p:attrName>
                                        </p:attrNameLst>
                                      </p:cBhvr>
                                      <p:to>
                                        <p:strVal val="visible"/>
                                      </p:to>
                                    </p:set>
                                    <p:animEffect transition="in" filter="wipe(down)">
                                      <p:cBhvr>
                                        <p:cTn id="7" dur="500"/>
                                        <p:tgtEl>
                                          <p:spTgt spid="553986">
                                            <p:txEl>
                                              <p:charRg st="0" end="2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553986">
                                            <p:txEl>
                                              <p:charRg st="20" end="35"/>
                                            </p:txEl>
                                          </p:spTgt>
                                        </p:tgtEl>
                                        <p:attrNameLst>
                                          <p:attrName>style.visibility</p:attrName>
                                        </p:attrNameLst>
                                      </p:cBhvr>
                                      <p:to>
                                        <p:strVal val="visible"/>
                                      </p:to>
                                    </p:set>
                                    <p:animEffect transition="in" filter="wipe(down)">
                                      <p:cBhvr>
                                        <p:cTn id="12" dur="500"/>
                                        <p:tgtEl>
                                          <p:spTgt spid="553986">
                                            <p:txEl>
                                              <p:charRg st="20" end="35"/>
                                            </p:txEl>
                                          </p:spTgt>
                                        </p:tgtEl>
                                      </p:cBhvr>
                                    </p:animEffect>
                                  </p:childTnLst>
                                </p:cTn>
                              </p:par>
                              <p:par>
                                <p:cTn id="13" presetID="22" presetClass="entr" presetSubtype="4" fill="hold" nodeType="withEffect">
                                  <p:stCondLst>
                                    <p:cond delay="0"/>
                                  </p:stCondLst>
                                  <p:childTnLst>
                                    <p:set>
                                      <p:cBhvr>
                                        <p:cTn id="14" dur="1" fill="hold">
                                          <p:stCondLst>
                                            <p:cond delay="0"/>
                                          </p:stCondLst>
                                        </p:cTn>
                                        <p:tgtEl>
                                          <p:spTgt spid="553986">
                                            <p:txEl>
                                              <p:charRg st="39" end="99"/>
                                            </p:txEl>
                                          </p:spTgt>
                                        </p:tgtEl>
                                        <p:attrNameLst>
                                          <p:attrName>style.visibility</p:attrName>
                                        </p:attrNameLst>
                                      </p:cBhvr>
                                      <p:to>
                                        <p:strVal val="visible"/>
                                      </p:to>
                                    </p:set>
                                    <p:animEffect transition="in" filter="wipe(down)">
                                      <p:cBhvr>
                                        <p:cTn id="15" dur="500"/>
                                        <p:tgtEl>
                                          <p:spTgt spid="553986">
                                            <p:txEl>
                                              <p:charRg st="39" end="9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2" name="图片 51" descr="形状, 圆圈&#10;&#10;描述已自动生成"/>
          <p:cNvPicPr>
            <a:picLocks noChangeAspect="1"/>
          </p:cNvPicPr>
          <p:nvPr>
            <p:custDataLst>
              <p:tags r:id="rId1"/>
            </p:custDataLst>
          </p:nvPr>
        </p:nvPicPr>
        <p:blipFill>
          <a:blip r:embed="rId2">
            <a:extLst>
              <a:ext uri="{28A0092B-C50C-407E-A947-70E740481C1C}">
                <a14:useLocalDpi xmlns:a14="http://schemas.microsoft.com/office/drawing/2010/main" val="0"/>
              </a:ext>
            </a:extLst>
          </a:blip>
          <a:stretch>
            <a:fillRect/>
          </a:stretch>
        </p:blipFill>
        <p:spPr>
          <a:xfrm>
            <a:off x="0" y="1125220"/>
            <a:ext cx="9144000" cy="5143500"/>
          </a:xfrm>
          <a:prstGeom prst="rect">
            <a:avLst/>
          </a:prstGeom>
        </p:spPr>
      </p:pic>
      <p:sp>
        <p:nvSpPr>
          <p:cNvPr id="555010" name="内容占位符 555009"/>
          <p:cNvSpPr>
            <a:spLocks noGrp="1"/>
          </p:cNvSpPr>
          <p:nvPr>
            <p:ph idx="1"/>
          </p:nvPr>
        </p:nvSpPr>
        <p:spPr>
          <a:xfrm>
            <a:off x="323215" y="1268730"/>
            <a:ext cx="8534400" cy="4708525"/>
          </a:xfrm>
        </p:spPr>
        <p:txBody>
          <a:bodyPr vert="horz" wrap="square" lIns="54000" tIns="54000" rIns="54000" bIns="54000" anchor="t" anchorCtr="0"/>
          <a:p>
            <a:pPr marL="0" indent="0" defTabSz="914400" eaLnBrk="1" hangingPunct="1">
              <a:lnSpc>
                <a:spcPct val="160000"/>
              </a:lnSpc>
              <a:spcAft>
                <a:spcPct val="20000"/>
              </a:spcAft>
              <a:buClr>
                <a:schemeClr val="accent2"/>
              </a:buClr>
              <a:buBlip>
                <a:blip r:embed="rId3"/>
              </a:buBlip>
              <a:tabLst>
                <a:tab pos="97155" algn="l"/>
              </a:tabLst>
            </a:pPr>
            <a:r>
              <a:rPr lang="en-US" altLang="zh-CN" sz="1800" b="1" dirty="0">
                <a:solidFill>
                  <a:schemeClr val="accent2"/>
                </a:solidFill>
                <a:latin typeface="宋体" panose="02010600030101010101" pitchFamily="2" charset="-122"/>
              </a:rPr>
              <a:t> </a:t>
            </a:r>
            <a:r>
              <a:rPr lang="zh-CN" altLang="en-US" sz="1800" b="1" dirty="0">
                <a:latin typeface="宋体" panose="02010600030101010101" pitchFamily="2" charset="-122"/>
              </a:rPr>
              <a:t>用来考察人口分布在地域上是相对均衡还是相对集中</a:t>
            </a:r>
            <a:endParaRPr lang="zh-CN" altLang="en-US" sz="1800" b="1" dirty="0">
              <a:latin typeface="宋体" panose="02010600030101010101" pitchFamily="2" charset="-122"/>
            </a:endParaRPr>
          </a:p>
          <a:p>
            <a:pPr marL="0" indent="0" defTabSz="914400" eaLnBrk="1" hangingPunct="1">
              <a:lnSpc>
                <a:spcPct val="160000"/>
              </a:lnSpc>
              <a:spcAft>
                <a:spcPct val="20000"/>
              </a:spcAft>
              <a:buClr>
                <a:schemeClr val="accent2"/>
              </a:buClr>
              <a:buBlip>
                <a:blip r:embed="rId3"/>
              </a:buBlip>
              <a:tabLst>
                <a:tab pos="97155" algn="l"/>
              </a:tabLst>
            </a:pPr>
            <a:r>
              <a:rPr lang="zh-CN" altLang="en-US" sz="1800" b="1" dirty="0">
                <a:latin typeface="宋体" panose="02010600030101010101" pitchFamily="2" charset="-122"/>
              </a:rPr>
              <a:t> </a:t>
            </a:r>
            <a:r>
              <a:rPr lang="en-US" altLang="zh-CN" sz="1800" b="1" dirty="0">
                <a:latin typeface="宋体" panose="02010600030101010101" pitchFamily="2" charset="-122"/>
              </a:rPr>
              <a:t>U</a:t>
            </a:r>
            <a:r>
              <a:rPr lang="zh-CN" altLang="en-US" sz="1800" b="1" dirty="0">
                <a:latin typeface="宋体" panose="02010600030101010101" pitchFamily="2" charset="-122"/>
              </a:rPr>
              <a:t>、</a:t>
            </a:r>
            <a:r>
              <a:rPr lang="en-US" altLang="zh-CN" sz="1800" b="1" dirty="0">
                <a:latin typeface="宋体" panose="02010600030101010101" pitchFamily="2" charset="-122"/>
              </a:rPr>
              <a:t>C</a:t>
            </a:r>
            <a:r>
              <a:rPr lang="zh-CN" altLang="en-US" sz="1800" b="1" dirty="0">
                <a:latin typeface="宋体" panose="02010600030101010101" pitchFamily="2" charset="-122"/>
              </a:rPr>
              <a:t>数值越小，表明人口分布越均衡，反之，则表明越集中。</a:t>
            </a:r>
            <a:endParaRPr lang="zh-CN" altLang="en-US" sz="1800" b="1" dirty="0">
              <a:latin typeface="宋体" panose="02010600030101010101" pitchFamily="2" charset="-122"/>
            </a:endParaRPr>
          </a:p>
          <a:p>
            <a:pPr marL="0" indent="0" defTabSz="914400" eaLnBrk="1" hangingPunct="1">
              <a:lnSpc>
                <a:spcPct val="160000"/>
              </a:lnSpc>
              <a:spcAft>
                <a:spcPct val="20000"/>
              </a:spcAft>
              <a:buClr>
                <a:schemeClr val="accent2"/>
              </a:buClr>
              <a:buNone/>
              <a:tabLst>
                <a:tab pos="97155" algn="l"/>
              </a:tabLst>
            </a:pPr>
            <a:endParaRPr lang="zh-CN" altLang="en-US" sz="1800" b="1" dirty="0">
              <a:latin typeface="宋体" panose="02010600030101010101" pitchFamily="2" charset="-122"/>
            </a:endParaRPr>
          </a:p>
          <a:p>
            <a:pPr marL="0" indent="0" defTabSz="914400" eaLnBrk="1" hangingPunct="1">
              <a:lnSpc>
                <a:spcPct val="160000"/>
              </a:lnSpc>
              <a:spcAft>
                <a:spcPct val="20000"/>
              </a:spcAft>
              <a:buClr>
                <a:schemeClr val="accent2"/>
              </a:buClr>
              <a:buNone/>
              <a:tabLst>
                <a:tab pos="97155" algn="l"/>
              </a:tabLst>
            </a:pPr>
            <a:endParaRPr lang="zh-CN" altLang="en-US" sz="1800" b="1" dirty="0">
              <a:latin typeface="宋体" panose="02010600030101010101" pitchFamily="2" charset="-122"/>
            </a:endParaRPr>
          </a:p>
          <a:p>
            <a:pPr marL="0" indent="0" defTabSz="914400" eaLnBrk="1" hangingPunct="1">
              <a:lnSpc>
                <a:spcPct val="160000"/>
              </a:lnSpc>
              <a:spcAft>
                <a:spcPct val="20000"/>
              </a:spcAft>
              <a:buClr>
                <a:schemeClr val="accent2"/>
              </a:buClr>
              <a:buNone/>
              <a:tabLst>
                <a:tab pos="97155" algn="l"/>
              </a:tabLst>
            </a:pPr>
            <a:endParaRPr lang="zh-CN" altLang="en-US" sz="1800" b="1" dirty="0">
              <a:latin typeface="宋体" panose="02010600030101010101" pitchFamily="2" charset="-122"/>
            </a:endParaRPr>
          </a:p>
          <a:p>
            <a:pPr marL="0" indent="0" algn="just" defTabSz="914400" eaLnBrk="1" hangingPunct="1">
              <a:lnSpc>
                <a:spcPct val="160000"/>
              </a:lnSpc>
              <a:spcAft>
                <a:spcPct val="20000"/>
              </a:spcAft>
              <a:buClr>
                <a:schemeClr val="accent2"/>
              </a:buClr>
              <a:buBlip>
                <a:blip r:embed="rId3"/>
              </a:buBlip>
              <a:tabLst>
                <a:tab pos="97155" algn="l"/>
              </a:tabLst>
            </a:pPr>
            <a:r>
              <a:rPr lang="zh-CN" altLang="en-US" sz="1800" b="1" dirty="0">
                <a:latin typeface="宋体" panose="02010600030101010101" pitchFamily="2" charset="-122"/>
              </a:rPr>
              <a:t> 相对于其他指标，也可以计算人口分布不均衡指数，这时，</a:t>
            </a:r>
            <a:r>
              <a:rPr lang="en-US" altLang="zh-CN" sz="1800" b="1" dirty="0">
                <a:latin typeface="宋体" panose="02010600030101010101" pitchFamily="2" charset="-122"/>
              </a:rPr>
              <a:t>x</a:t>
            </a:r>
            <a:r>
              <a:rPr lang="zh-CN" altLang="en-US" sz="1800" b="1" dirty="0">
                <a:latin typeface="宋体" panose="02010600030101010101" pitchFamily="2" charset="-122"/>
              </a:rPr>
              <a:t>不变，</a:t>
            </a:r>
            <a:r>
              <a:rPr lang="en-US" altLang="zh-CN" sz="1800" b="1" dirty="0">
                <a:latin typeface="宋体" panose="02010600030101010101" pitchFamily="2" charset="-122"/>
              </a:rPr>
              <a:t>y</a:t>
            </a:r>
            <a:r>
              <a:rPr lang="zh-CN" altLang="en-US" sz="1800" b="1" dirty="0">
                <a:latin typeface="宋体" panose="02010600030101010101" pitchFamily="2" charset="-122"/>
              </a:rPr>
              <a:t>则为相对的各项指标在各统计区占总数的比重。</a:t>
            </a:r>
            <a:endParaRPr lang="zh-CN" altLang="en-US" sz="1800" b="1" dirty="0">
              <a:latin typeface="宋体" panose="02010600030101010101" pitchFamily="2" charset="-122"/>
            </a:endParaRPr>
          </a:p>
        </p:txBody>
      </p:sp>
      <p:pic>
        <p:nvPicPr>
          <p:cNvPr id="87043" name="图片 555010" descr="841"/>
          <p:cNvPicPr>
            <a:picLocks noChangeAspect="1"/>
          </p:cNvPicPr>
          <p:nvPr/>
        </p:nvPicPr>
        <p:blipFill>
          <a:blip r:embed="rId4"/>
          <a:stretch>
            <a:fillRect/>
          </a:stretch>
        </p:blipFill>
        <p:spPr>
          <a:xfrm>
            <a:off x="899478" y="2348865"/>
            <a:ext cx="6838950" cy="1377950"/>
          </a:xfrm>
          <a:prstGeom prst="rect">
            <a:avLst/>
          </a:prstGeom>
          <a:noFill/>
          <a:ln w="9525">
            <a:noFill/>
          </a:ln>
        </p:spPr>
      </p:pic>
      <p:pic>
        <p:nvPicPr>
          <p:cNvPr id="87044" name="图片 555011" descr="842"/>
          <p:cNvPicPr>
            <a:picLocks noChangeAspect="1"/>
          </p:cNvPicPr>
          <p:nvPr/>
        </p:nvPicPr>
        <p:blipFill>
          <a:blip r:embed="rId5"/>
          <a:stretch>
            <a:fillRect/>
          </a:stretch>
        </p:blipFill>
        <p:spPr>
          <a:xfrm>
            <a:off x="1619250" y="5084763"/>
            <a:ext cx="5786438" cy="1438275"/>
          </a:xfrm>
          <a:prstGeom prst="rect">
            <a:avLst/>
          </a:prstGeom>
          <a:noFill/>
          <a:ln w="9525">
            <a:noFill/>
          </a:ln>
        </p:spPr>
      </p:pic>
      <p:grpSp>
        <p:nvGrpSpPr>
          <p:cNvPr id="3" name="组合 2"/>
          <p:cNvGrpSpPr/>
          <p:nvPr/>
        </p:nvGrpSpPr>
        <p:grpSpPr>
          <a:xfrm rot="0">
            <a:off x="307340" y="570230"/>
            <a:ext cx="431165" cy="431165"/>
            <a:chOff x="263136" y="244750"/>
            <a:chExt cx="603639" cy="603639"/>
          </a:xfrm>
        </p:grpSpPr>
        <p:sp>
          <p:nvSpPr>
            <p:cNvPr id="5" name="泪滴形 4"/>
            <p:cNvSpPr/>
            <p:nvPr>
              <p:custDataLst>
                <p:tags r:id="rId6"/>
              </p:custDataLst>
            </p:nvPr>
          </p:nvSpPr>
          <p:spPr>
            <a:xfrm rot="10800000" flipH="1" flipV="1">
              <a:off x="263136" y="244750"/>
              <a:ext cx="603639" cy="603639"/>
            </a:xfrm>
            <a:prstGeom prst="teardrop">
              <a:avLst/>
            </a:prstGeom>
            <a:solidFill>
              <a:srgbClr val="12B7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latin typeface="思源宋体 CN" panose="02020400000000000000" pitchFamily="18" charset="-122"/>
                <a:ea typeface="思源宋体 CN" panose="02020400000000000000" pitchFamily="18" charset="-122"/>
              </a:endParaRPr>
            </a:p>
          </p:txBody>
        </p:sp>
        <p:sp>
          <p:nvSpPr>
            <p:cNvPr id="6" name="椭圆 5"/>
            <p:cNvSpPr/>
            <p:nvPr>
              <p:custDataLst>
                <p:tags r:id="rId7"/>
              </p:custDataLst>
            </p:nvPr>
          </p:nvSpPr>
          <p:spPr>
            <a:xfrm rot="10800000" flipH="1" flipV="1">
              <a:off x="363481" y="345095"/>
              <a:ext cx="402949" cy="40294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latin typeface="思源宋体 CN" panose="02020400000000000000" pitchFamily="18" charset="-122"/>
                <a:ea typeface="思源宋体 CN" panose="02020400000000000000" pitchFamily="18" charset="-122"/>
              </a:endParaRPr>
            </a:p>
          </p:txBody>
        </p:sp>
        <p:sp>
          <p:nvSpPr>
            <p:cNvPr id="7" name="椭圆 6"/>
            <p:cNvSpPr/>
            <p:nvPr>
              <p:custDataLst>
                <p:tags r:id="rId8"/>
              </p:custDataLst>
            </p:nvPr>
          </p:nvSpPr>
          <p:spPr>
            <a:xfrm rot="10800000" flipH="1" flipV="1">
              <a:off x="438741" y="420355"/>
              <a:ext cx="252430" cy="252430"/>
            </a:xfrm>
            <a:prstGeom prst="ellipse">
              <a:avLst/>
            </a:prstGeom>
            <a:solidFill>
              <a:srgbClr val="FF9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latin typeface="思源宋体 CN" panose="02020400000000000000" pitchFamily="18" charset="-122"/>
                <a:ea typeface="思源宋体 CN" panose="02020400000000000000" pitchFamily="18" charset="-122"/>
              </a:endParaRPr>
            </a:p>
          </p:txBody>
        </p:sp>
      </p:grpSp>
      <p:sp>
        <p:nvSpPr>
          <p:cNvPr id="9" name="文本框 8"/>
          <p:cNvSpPr txBox="1"/>
          <p:nvPr>
            <p:custDataLst>
              <p:tags r:id="rId9"/>
            </p:custDataLst>
          </p:nvPr>
        </p:nvSpPr>
        <p:spPr>
          <a:xfrm>
            <a:off x="899187" y="404528"/>
            <a:ext cx="6802755" cy="755650"/>
          </a:xfrm>
          <a:prstGeom prst="rect">
            <a:avLst/>
          </a:prstGeom>
          <a:noFill/>
        </p:spPr>
        <p:txBody>
          <a:bodyPr wrap="square">
            <a:spAutoFit/>
          </a:bodyPr>
          <a:lstStyle/>
          <a:p>
            <a:pPr marL="0" marR="0" lvl="0" indent="0" algn="l" defTabSz="914400" rtl="0" eaLnBrk="1" fontAlgn="auto" latinLnBrk="0" hangingPunct="1">
              <a:lnSpc>
                <a:spcPct val="120000"/>
              </a:lnSpc>
              <a:spcBef>
                <a:spcPts val="0"/>
              </a:spcBef>
              <a:spcAft>
                <a:spcPts val="0"/>
              </a:spcAft>
              <a:buClrTx/>
              <a:buSzTx/>
              <a:buFontTx/>
              <a:buNone/>
              <a:defRPr/>
            </a:pPr>
            <a:r>
              <a:rPr sz="3600" b="1" dirty="0">
                <a:solidFill>
                  <a:srgbClr val="1402BE"/>
                </a:solidFill>
                <a:ea typeface="隶书" panose="02010509060101010101" pitchFamily="49" charset="-122"/>
                <a:sym typeface="+mn-ea"/>
              </a:rPr>
              <a:t>（一）人口分布的测度</a:t>
            </a:r>
            <a:endParaRPr sz="3600" b="1" dirty="0">
              <a:solidFill>
                <a:srgbClr val="1402BE"/>
              </a:solidFill>
              <a:ea typeface="隶书" panose="02010509060101010101" pitchFamily="49" charset="-122"/>
              <a:sym typeface="+mn-ea"/>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55010">
                                            <p:txEl>
                                              <p:charRg st="0" end="25"/>
                                            </p:txEl>
                                          </p:spTgt>
                                        </p:tgtEl>
                                        <p:attrNameLst>
                                          <p:attrName>style.visibility</p:attrName>
                                        </p:attrNameLst>
                                      </p:cBhvr>
                                      <p:to>
                                        <p:strVal val="visible"/>
                                      </p:to>
                                    </p:set>
                                    <p:animEffect transition="in" filter="wipe(down)">
                                      <p:cBhvr>
                                        <p:cTn id="7" dur="500"/>
                                        <p:tgtEl>
                                          <p:spTgt spid="555010">
                                            <p:txEl>
                                              <p:charRg st="0" end="25"/>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555010">
                                            <p:txEl>
                                              <p:charRg st="25" end="55"/>
                                            </p:txEl>
                                          </p:spTgt>
                                        </p:tgtEl>
                                        <p:attrNameLst>
                                          <p:attrName>style.visibility</p:attrName>
                                        </p:attrNameLst>
                                      </p:cBhvr>
                                      <p:to>
                                        <p:strVal val="visible"/>
                                      </p:to>
                                    </p:set>
                                    <p:animEffect transition="in" filter="wipe(down)">
                                      <p:cBhvr>
                                        <p:cTn id="12" dur="500"/>
                                        <p:tgtEl>
                                          <p:spTgt spid="555010">
                                            <p:txEl>
                                              <p:charRg st="25" end="5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2" name="图片 51" descr="形状, 圆圈&#10;&#10;描述已自动生成"/>
          <p:cNvPicPr>
            <a:picLocks noChangeAspect="1"/>
          </p:cNvPicPr>
          <p:nvPr>
            <p:custDataLst>
              <p:tags r:id="rId1"/>
            </p:custDataLst>
          </p:nvPr>
        </p:nvPicPr>
        <p:blipFill>
          <a:blip r:embed="rId2">
            <a:extLst>
              <a:ext uri="{28A0092B-C50C-407E-A947-70E740481C1C}">
                <a14:useLocalDpi xmlns:a14="http://schemas.microsoft.com/office/drawing/2010/main" val="0"/>
              </a:ext>
            </a:extLst>
          </a:blip>
          <a:stretch>
            <a:fillRect/>
          </a:stretch>
        </p:blipFill>
        <p:spPr>
          <a:xfrm>
            <a:off x="0" y="1125220"/>
            <a:ext cx="9144000" cy="5143500"/>
          </a:xfrm>
          <a:prstGeom prst="rect">
            <a:avLst/>
          </a:prstGeom>
        </p:spPr>
      </p:pic>
      <p:sp>
        <p:nvSpPr>
          <p:cNvPr id="556034" name="内容占位符 556033"/>
          <p:cNvSpPr>
            <a:spLocks noGrp="1"/>
          </p:cNvSpPr>
          <p:nvPr>
            <p:ph idx="1"/>
          </p:nvPr>
        </p:nvSpPr>
        <p:spPr>
          <a:xfrm>
            <a:off x="251460" y="1415098"/>
            <a:ext cx="8534400" cy="4564062"/>
          </a:xfrm>
        </p:spPr>
        <p:txBody>
          <a:bodyPr vert="horz" wrap="square" lIns="54000" tIns="54000" rIns="54000" bIns="54000" anchor="t" anchorCtr="0"/>
          <a:p>
            <a:pPr marL="0" indent="0" defTabSz="914400" eaLnBrk="1" hangingPunct="1">
              <a:lnSpc>
                <a:spcPct val="300000"/>
              </a:lnSpc>
              <a:spcAft>
                <a:spcPct val="20000"/>
              </a:spcAft>
              <a:buClr>
                <a:schemeClr val="accent2"/>
              </a:buClr>
              <a:buBlip>
                <a:blip r:embed="rId3"/>
              </a:buBlip>
              <a:tabLst>
                <a:tab pos="97155" algn="l"/>
              </a:tabLst>
            </a:pPr>
            <a:r>
              <a:rPr lang="en-US" altLang="zh-CN" sz="2000" b="1" dirty="0">
                <a:solidFill>
                  <a:schemeClr val="accent2"/>
                </a:solidFill>
                <a:latin typeface="宋体" panose="02010600030101010101" pitchFamily="2" charset="-122"/>
              </a:rPr>
              <a:t> </a:t>
            </a:r>
            <a:r>
              <a:rPr lang="zh-CN" altLang="en-US" sz="2000" b="1" dirty="0">
                <a:latin typeface="宋体" panose="02010600030101010101" pitchFamily="2" charset="-122"/>
              </a:rPr>
              <a:t>相对于某一指标，人口分布不均衡指数小，则说明该地区人口分布主要受其制约。</a:t>
            </a:r>
            <a:endParaRPr lang="zh-CN" altLang="en-US" sz="2000" b="1" dirty="0">
              <a:latin typeface="宋体" panose="02010600030101010101" pitchFamily="2" charset="-122"/>
            </a:endParaRPr>
          </a:p>
          <a:p>
            <a:pPr marL="0" indent="0" defTabSz="914400" eaLnBrk="1" hangingPunct="1">
              <a:lnSpc>
                <a:spcPct val="300000"/>
              </a:lnSpc>
              <a:spcAft>
                <a:spcPct val="20000"/>
              </a:spcAft>
              <a:buClr>
                <a:schemeClr val="accent2"/>
              </a:buClr>
              <a:buBlip>
                <a:blip r:embed="rId3"/>
              </a:buBlip>
              <a:tabLst>
                <a:tab pos="97155" algn="l"/>
              </a:tabLst>
            </a:pPr>
            <a:r>
              <a:rPr lang="zh-CN" altLang="en-US" sz="2000" b="1" dirty="0">
                <a:latin typeface="宋体" panose="02010600030101010101" pitchFamily="2" charset="-122"/>
              </a:rPr>
              <a:t> 因此，我们可以利用一系列对人口分布有影响的因素作为指标，分别计算出对应的人口分布不均衡指数，以分析制约该地区人口分布的主要因素。</a:t>
            </a:r>
            <a:endParaRPr lang="zh-CN" altLang="en-US" sz="2000" b="1" dirty="0">
              <a:latin typeface="宋体" panose="02010600030101010101" pitchFamily="2" charset="-122"/>
            </a:endParaRPr>
          </a:p>
        </p:txBody>
      </p:sp>
      <p:grpSp>
        <p:nvGrpSpPr>
          <p:cNvPr id="3" name="组合 2"/>
          <p:cNvGrpSpPr/>
          <p:nvPr/>
        </p:nvGrpSpPr>
        <p:grpSpPr>
          <a:xfrm rot="0">
            <a:off x="307340" y="570230"/>
            <a:ext cx="431165" cy="431165"/>
            <a:chOff x="263136" y="244750"/>
            <a:chExt cx="603639" cy="603639"/>
          </a:xfrm>
        </p:grpSpPr>
        <p:sp>
          <p:nvSpPr>
            <p:cNvPr id="5" name="泪滴形 4"/>
            <p:cNvSpPr/>
            <p:nvPr>
              <p:custDataLst>
                <p:tags r:id="rId4"/>
              </p:custDataLst>
            </p:nvPr>
          </p:nvSpPr>
          <p:spPr>
            <a:xfrm rot="10800000" flipH="1" flipV="1">
              <a:off x="263136" y="244750"/>
              <a:ext cx="603639" cy="603639"/>
            </a:xfrm>
            <a:prstGeom prst="teardrop">
              <a:avLst/>
            </a:prstGeom>
            <a:solidFill>
              <a:srgbClr val="12B7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latin typeface="思源宋体 CN" panose="02020400000000000000" pitchFamily="18" charset="-122"/>
                <a:ea typeface="思源宋体 CN" panose="02020400000000000000" pitchFamily="18" charset="-122"/>
              </a:endParaRPr>
            </a:p>
          </p:txBody>
        </p:sp>
        <p:sp>
          <p:nvSpPr>
            <p:cNvPr id="6" name="椭圆 5"/>
            <p:cNvSpPr/>
            <p:nvPr>
              <p:custDataLst>
                <p:tags r:id="rId5"/>
              </p:custDataLst>
            </p:nvPr>
          </p:nvSpPr>
          <p:spPr>
            <a:xfrm rot="10800000" flipH="1" flipV="1">
              <a:off x="363481" y="345095"/>
              <a:ext cx="402949" cy="40294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latin typeface="思源宋体 CN" panose="02020400000000000000" pitchFamily="18" charset="-122"/>
                <a:ea typeface="思源宋体 CN" panose="02020400000000000000" pitchFamily="18" charset="-122"/>
              </a:endParaRPr>
            </a:p>
          </p:txBody>
        </p:sp>
        <p:sp>
          <p:nvSpPr>
            <p:cNvPr id="7" name="椭圆 6"/>
            <p:cNvSpPr/>
            <p:nvPr>
              <p:custDataLst>
                <p:tags r:id="rId6"/>
              </p:custDataLst>
            </p:nvPr>
          </p:nvSpPr>
          <p:spPr>
            <a:xfrm rot="10800000" flipH="1" flipV="1">
              <a:off x="438741" y="420355"/>
              <a:ext cx="252430" cy="252430"/>
            </a:xfrm>
            <a:prstGeom prst="ellipse">
              <a:avLst/>
            </a:prstGeom>
            <a:solidFill>
              <a:srgbClr val="FF9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latin typeface="思源宋体 CN" panose="02020400000000000000" pitchFamily="18" charset="-122"/>
                <a:ea typeface="思源宋体 CN" panose="02020400000000000000" pitchFamily="18" charset="-122"/>
              </a:endParaRPr>
            </a:p>
          </p:txBody>
        </p:sp>
      </p:grpSp>
      <p:sp>
        <p:nvSpPr>
          <p:cNvPr id="9" name="文本框 8"/>
          <p:cNvSpPr txBox="1"/>
          <p:nvPr>
            <p:custDataLst>
              <p:tags r:id="rId7"/>
            </p:custDataLst>
          </p:nvPr>
        </p:nvSpPr>
        <p:spPr>
          <a:xfrm>
            <a:off x="899187" y="404528"/>
            <a:ext cx="6802755" cy="755650"/>
          </a:xfrm>
          <a:prstGeom prst="rect">
            <a:avLst/>
          </a:prstGeom>
          <a:noFill/>
        </p:spPr>
        <p:txBody>
          <a:bodyPr wrap="square">
            <a:spAutoFit/>
          </a:bodyPr>
          <a:lstStyle/>
          <a:p>
            <a:pPr marL="0" marR="0" lvl="0" indent="0" algn="l" defTabSz="914400" rtl="0" eaLnBrk="1" fontAlgn="auto" latinLnBrk="0" hangingPunct="1">
              <a:lnSpc>
                <a:spcPct val="120000"/>
              </a:lnSpc>
              <a:spcBef>
                <a:spcPts val="0"/>
              </a:spcBef>
              <a:spcAft>
                <a:spcPts val="0"/>
              </a:spcAft>
              <a:buClrTx/>
              <a:buSzTx/>
              <a:buFontTx/>
              <a:buNone/>
              <a:defRPr/>
            </a:pPr>
            <a:r>
              <a:rPr sz="3600" b="1" dirty="0">
                <a:solidFill>
                  <a:srgbClr val="1402BE"/>
                </a:solidFill>
                <a:ea typeface="隶书" panose="02010509060101010101" pitchFamily="49" charset="-122"/>
                <a:sym typeface="+mn-ea"/>
              </a:rPr>
              <a:t>（一）人口分布的测度</a:t>
            </a:r>
            <a:endParaRPr sz="3600" b="1" dirty="0">
              <a:solidFill>
                <a:srgbClr val="1402BE"/>
              </a:solidFill>
              <a:ea typeface="隶书" panose="02010509060101010101" pitchFamily="49" charset="-122"/>
              <a:sym typeface="+mn-ea"/>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56034">
                                            <p:txEl>
                                              <p:charRg st="0" end="38"/>
                                            </p:txEl>
                                          </p:spTgt>
                                        </p:tgtEl>
                                        <p:attrNameLst>
                                          <p:attrName>style.visibility</p:attrName>
                                        </p:attrNameLst>
                                      </p:cBhvr>
                                      <p:to>
                                        <p:strVal val="visible"/>
                                      </p:to>
                                    </p:set>
                                    <p:animEffect transition="in" filter="wipe(down)">
                                      <p:cBhvr>
                                        <p:cTn id="7" dur="500"/>
                                        <p:tgtEl>
                                          <p:spTgt spid="556034">
                                            <p:txEl>
                                              <p:charRg st="0" end="38"/>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556034">
                                            <p:txEl>
                                              <p:charRg st="38" end="104"/>
                                            </p:txEl>
                                          </p:spTgt>
                                        </p:tgtEl>
                                        <p:attrNameLst>
                                          <p:attrName>style.visibility</p:attrName>
                                        </p:attrNameLst>
                                      </p:cBhvr>
                                      <p:to>
                                        <p:strVal val="visible"/>
                                      </p:to>
                                    </p:set>
                                    <p:animEffect transition="in" filter="wipe(down)">
                                      <p:cBhvr>
                                        <p:cTn id="12" dur="500"/>
                                        <p:tgtEl>
                                          <p:spTgt spid="556034">
                                            <p:txEl>
                                              <p:charRg st="38" end="10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2" name="图片 51" descr="形状, 圆圈&#10;&#10;描述已自动生成"/>
          <p:cNvPicPr>
            <a:picLocks noChangeAspect="1"/>
          </p:cNvPicPr>
          <p:nvPr>
            <p:custDataLst>
              <p:tags r:id="rId1"/>
            </p:custDataLst>
          </p:nvPr>
        </p:nvPicPr>
        <p:blipFill>
          <a:blip r:embed="rId2">
            <a:extLst>
              <a:ext uri="{28A0092B-C50C-407E-A947-70E740481C1C}">
                <a14:useLocalDpi xmlns:a14="http://schemas.microsoft.com/office/drawing/2010/main" val="0"/>
              </a:ext>
            </a:extLst>
          </a:blip>
          <a:stretch>
            <a:fillRect/>
          </a:stretch>
        </p:blipFill>
        <p:spPr>
          <a:xfrm>
            <a:off x="0" y="1125220"/>
            <a:ext cx="9144000" cy="5143500"/>
          </a:xfrm>
          <a:prstGeom prst="rect">
            <a:avLst/>
          </a:prstGeom>
        </p:spPr>
      </p:pic>
      <p:sp>
        <p:nvSpPr>
          <p:cNvPr id="557058" name="内容占位符 557057"/>
          <p:cNvSpPr>
            <a:spLocks noGrp="1"/>
          </p:cNvSpPr>
          <p:nvPr>
            <p:ph idx="1"/>
          </p:nvPr>
        </p:nvSpPr>
        <p:spPr>
          <a:xfrm>
            <a:off x="304800" y="0"/>
            <a:ext cx="8534400" cy="6553200"/>
          </a:xfrm>
        </p:spPr>
        <p:txBody>
          <a:bodyPr vert="horz" wrap="square" lIns="54000" tIns="54000" rIns="54000" bIns="54000" anchor="t" anchorCtr="0"/>
          <a:p>
            <a:pPr marL="0" indent="0" defTabSz="914400" eaLnBrk="1" hangingPunct="1">
              <a:lnSpc>
                <a:spcPct val="90000"/>
              </a:lnSpc>
              <a:spcAft>
                <a:spcPct val="20000"/>
              </a:spcAft>
              <a:buNone/>
              <a:tabLst>
                <a:tab pos="97155" algn="l"/>
              </a:tabLst>
            </a:pPr>
            <a:r>
              <a:rPr lang="en-US" altLang="zh-CN" sz="2800" b="1" dirty="0">
                <a:solidFill>
                  <a:srgbClr val="FF0000"/>
                </a:solidFill>
                <a:latin typeface="黑体" panose="02010609060101010101" charset="-122"/>
                <a:ea typeface="黑体" panose="02010609060101010101" charset="-122"/>
              </a:rPr>
              <a:t> </a:t>
            </a:r>
            <a:r>
              <a:rPr lang="zh-CN" altLang="en-US" b="1" dirty="0">
                <a:latin typeface="楷体_GB2312" pitchFamily="49" charset="-122"/>
                <a:ea typeface="楷体_GB2312" pitchFamily="49" charset="-122"/>
              </a:rPr>
              <a:t>（</a:t>
            </a:r>
            <a:r>
              <a:rPr lang="en-US" altLang="zh-CN" b="1" dirty="0">
                <a:latin typeface="楷体_GB2312" pitchFamily="49" charset="-122"/>
                <a:ea typeface="楷体_GB2312" pitchFamily="49" charset="-122"/>
              </a:rPr>
              <a:t>2</a:t>
            </a:r>
            <a:r>
              <a:rPr lang="zh-CN" altLang="en-US" b="1" dirty="0">
                <a:latin typeface="楷体_GB2312" pitchFamily="49" charset="-122"/>
                <a:ea typeface="楷体_GB2312" pitchFamily="49" charset="-122"/>
              </a:rPr>
              <a:t>）基尼指数</a:t>
            </a:r>
            <a:endParaRPr lang="zh-CN" altLang="en-US" b="1" dirty="0">
              <a:latin typeface="楷体_GB2312" pitchFamily="49" charset="-122"/>
              <a:ea typeface="楷体_GB2312" pitchFamily="49" charset="-122"/>
            </a:endParaRPr>
          </a:p>
          <a:p>
            <a:pPr marL="190500" lvl="1" indent="0" defTabSz="914400" eaLnBrk="1" hangingPunct="1">
              <a:lnSpc>
                <a:spcPct val="200000"/>
              </a:lnSpc>
              <a:spcAft>
                <a:spcPct val="20000"/>
              </a:spcAft>
              <a:buBlip>
                <a:blip r:embed="rId3"/>
              </a:buBlip>
              <a:tabLst>
                <a:tab pos="97155" algn="l"/>
              </a:tabLst>
            </a:pPr>
            <a:r>
              <a:rPr lang="zh-CN" altLang="en-US" b="1" dirty="0"/>
              <a:t>  公式：</a:t>
            </a:r>
            <a:r>
              <a:rPr lang="zh-CN" altLang="en-US" b="1" dirty="0">
                <a:latin typeface="宋体" panose="02010600030101010101" pitchFamily="2" charset="-122"/>
              </a:rPr>
              <a:t> </a:t>
            </a:r>
            <a:endParaRPr lang="zh-CN" altLang="en-US" b="1" dirty="0"/>
          </a:p>
          <a:p>
            <a:pPr marL="190500" lvl="1" indent="0" defTabSz="914400" eaLnBrk="1" hangingPunct="1">
              <a:spcAft>
                <a:spcPct val="20000"/>
              </a:spcAft>
              <a:buBlip>
                <a:blip r:embed="rId3"/>
              </a:buBlip>
              <a:tabLst>
                <a:tab pos="97155" algn="l"/>
              </a:tabLst>
            </a:pPr>
            <a:r>
              <a:rPr lang="zh-CN" altLang="en-US" b="1" dirty="0"/>
              <a:t>  </a:t>
            </a:r>
            <a:r>
              <a:rPr lang="en-US" altLang="zh-CN" sz="2400" b="1" dirty="0">
                <a:latin typeface="宋体" panose="02010600030101010101" pitchFamily="2" charset="-122"/>
              </a:rPr>
              <a:t>G</a:t>
            </a:r>
            <a:r>
              <a:rPr lang="zh-CN" altLang="en-US" sz="2400" b="1" dirty="0">
                <a:latin typeface="宋体" panose="02010600030101010101" pitchFamily="2" charset="-122"/>
              </a:rPr>
              <a:t>越小，表明人口分布越均衡</a:t>
            </a:r>
            <a:endParaRPr lang="zh-CN" altLang="en-US" sz="2400" b="1" dirty="0">
              <a:latin typeface="宋体" panose="02010600030101010101" pitchFamily="2" charset="-122"/>
            </a:endParaRPr>
          </a:p>
          <a:p>
            <a:pPr marL="190500" lvl="1" indent="0" defTabSz="914400" eaLnBrk="1" hangingPunct="1">
              <a:lnSpc>
                <a:spcPct val="90000"/>
              </a:lnSpc>
              <a:spcAft>
                <a:spcPct val="20000"/>
              </a:spcAft>
              <a:buBlip>
                <a:blip r:embed="rId3"/>
              </a:buBlip>
              <a:tabLst>
                <a:tab pos="97155" algn="l"/>
              </a:tabLst>
            </a:pPr>
            <a:r>
              <a:rPr lang="zh-CN" altLang="en-US" b="1" dirty="0">
                <a:latin typeface="黑体" panose="02010609060101010101" charset="-122"/>
              </a:rPr>
              <a:t> </a:t>
            </a:r>
            <a:r>
              <a:rPr lang="en-US" altLang="zh-CN" sz="2400" b="1" dirty="0">
                <a:latin typeface="宋体" panose="02010600030101010101" pitchFamily="2" charset="-122"/>
              </a:rPr>
              <a:t>xi</a:t>
            </a:r>
            <a:r>
              <a:rPr lang="zh-CN" altLang="en-US" sz="2400" b="1" dirty="0">
                <a:latin typeface="宋体" panose="02010600030101010101" pitchFamily="2" charset="-122"/>
              </a:rPr>
              <a:t>、</a:t>
            </a:r>
            <a:r>
              <a:rPr lang="en-US" altLang="zh-CN" sz="2400" b="1" dirty="0">
                <a:latin typeface="宋体" panose="02010600030101010101" pitchFamily="2" charset="-122"/>
              </a:rPr>
              <a:t>yi</a:t>
            </a:r>
            <a:r>
              <a:rPr lang="zh-CN" altLang="en-US" sz="2400" b="1" dirty="0">
                <a:latin typeface="宋体" panose="02010600030101010101" pitchFamily="2" charset="-122"/>
              </a:rPr>
              <a:t>则是按一定标准（如人口密度大小、产值大小等）进行排序后第</a:t>
            </a:r>
            <a:r>
              <a:rPr lang="en-US" altLang="zh-CN" sz="2400" b="1" dirty="0">
                <a:latin typeface="宋体" panose="02010600030101010101" pitchFamily="2" charset="-122"/>
              </a:rPr>
              <a:t>i</a:t>
            </a:r>
            <a:r>
              <a:rPr lang="zh-CN" altLang="en-US" sz="2400" b="1" dirty="0">
                <a:latin typeface="宋体" panose="02010600030101010101" pitchFamily="2" charset="-122"/>
              </a:rPr>
              <a:t>个统计区的累计百分比。</a:t>
            </a:r>
            <a:r>
              <a:rPr lang="zh-CN" altLang="en-US" sz="3200" b="1" dirty="0">
                <a:latin typeface="黑体" panose="02010609060101010101" charset="-122"/>
              </a:rPr>
              <a:t> </a:t>
            </a:r>
            <a:endParaRPr lang="zh-CN" altLang="en-US" sz="3200" b="1" dirty="0">
              <a:latin typeface="黑体" panose="02010609060101010101" charset="-122"/>
            </a:endParaRPr>
          </a:p>
        </p:txBody>
      </p:sp>
      <p:pic>
        <p:nvPicPr>
          <p:cNvPr id="89091" name="图片 557058" descr="803"/>
          <p:cNvPicPr>
            <a:picLocks noChangeAspect="1"/>
          </p:cNvPicPr>
          <p:nvPr/>
        </p:nvPicPr>
        <p:blipFill>
          <a:blip r:embed="rId4"/>
          <a:stretch>
            <a:fillRect/>
          </a:stretch>
        </p:blipFill>
        <p:spPr>
          <a:xfrm>
            <a:off x="2286000" y="762000"/>
            <a:ext cx="4073525" cy="803275"/>
          </a:xfrm>
          <a:prstGeom prst="rect">
            <a:avLst/>
          </a:prstGeom>
          <a:noFill/>
          <a:ln w="9525">
            <a:noFill/>
          </a:ln>
        </p:spPr>
      </p:pic>
      <p:pic>
        <p:nvPicPr>
          <p:cNvPr id="89092" name="图片 557059" descr="86"/>
          <p:cNvPicPr>
            <a:picLocks noChangeAspect="1"/>
          </p:cNvPicPr>
          <p:nvPr/>
        </p:nvPicPr>
        <p:blipFill>
          <a:blip r:embed="rId5"/>
          <a:stretch>
            <a:fillRect/>
          </a:stretch>
        </p:blipFill>
        <p:spPr>
          <a:xfrm>
            <a:off x="838200" y="3143250"/>
            <a:ext cx="7791450" cy="3714750"/>
          </a:xfrm>
          <a:prstGeom prst="rect">
            <a:avLst/>
          </a:prstGeom>
          <a:noFill/>
          <a:ln w="9525">
            <a:noFill/>
          </a:ln>
        </p:spPr>
      </p:pic>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57058">
                                            <p:txEl>
                                              <p:charRg st="0" end="9"/>
                                            </p:txEl>
                                          </p:spTgt>
                                        </p:tgtEl>
                                        <p:attrNameLst>
                                          <p:attrName>style.visibility</p:attrName>
                                        </p:attrNameLst>
                                      </p:cBhvr>
                                      <p:to>
                                        <p:strVal val="visible"/>
                                      </p:to>
                                    </p:set>
                                    <p:animEffect transition="in" filter="wipe(down)">
                                      <p:cBhvr>
                                        <p:cTn id="7" dur="500"/>
                                        <p:tgtEl>
                                          <p:spTgt spid="557058">
                                            <p:txEl>
                                              <p:charRg st="0" end="9"/>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557058">
                                            <p:txEl>
                                              <p:charRg st="9" end="16"/>
                                            </p:txEl>
                                          </p:spTgt>
                                        </p:tgtEl>
                                        <p:attrNameLst>
                                          <p:attrName>style.visibility</p:attrName>
                                        </p:attrNameLst>
                                      </p:cBhvr>
                                      <p:to>
                                        <p:strVal val="visible"/>
                                      </p:to>
                                    </p:set>
                                    <p:animEffect transition="in" filter="wipe(down)">
                                      <p:cBhvr>
                                        <p:cTn id="12" dur="500"/>
                                        <p:tgtEl>
                                          <p:spTgt spid="557058">
                                            <p:txEl>
                                              <p:charRg st="9" end="16"/>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557058">
                                            <p:txEl>
                                              <p:charRg st="16" end="32"/>
                                            </p:txEl>
                                          </p:spTgt>
                                        </p:tgtEl>
                                        <p:attrNameLst>
                                          <p:attrName>style.visibility</p:attrName>
                                        </p:attrNameLst>
                                      </p:cBhvr>
                                      <p:to>
                                        <p:strVal val="visible"/>
                                      </p:to>
                                    </p:set>
                                    <p:animEffect transition="in" filter="wipe(down)">
                                      <p:cBhvr>
                                        <p:cTn id="17" dur="500"/>
                                        <p:tgtEl>
                                          <p:spTgt spid="557058">
                                            <p:txEl>
                                              <p:charRg st="16" end="3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557058">
                                            <p:txEl>
                                              <p:charRg st="32" end="80"/>
                                            </p:txEl>
                                          </p:spTgt>
                                        </p:tgtEl>
                                        <p:attrNameLst>
                                          <p:attrName>style.visibility</p:attrName>
                                        </p:attrNameLst>
                                      </p:cBhvr>
                                      <p:to>
                                        <p:strVal val="visible"/>
                                      </p:to>
                                    </p:set>
                                    <p:animEffect transition="in" filter="wipe(down)">
                                      <p:cBhvr>
                                        <p:cTn id="22" dur="500"/>
                                        <p:tgtEl>
                                          <p:spTgt spid="557058">
                                            <p:txEl>
                                              <p:charRg st="32" end="8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2" name="图片 51" descr="形状, 圆圈&#10;&#10;描述已自动生成"/>
          <p:cNvPicPr>
            <a:picLocks noChangeAspect="1"/>
          </p:cNvPicPr>
          <p:nvPr>
            <p:custDataLst>
              <p:tags r:id="rId1"/>
            </p:custDataLst>
          </p:nvPr>
        </p:nvPicPr>
        <p:blipFill>
          <a:blip r:embed="rId2">
            <a:extLst>
              <a:ext uri="{28A0092B-C50C-407E-A947-70E740481C1C}">
                <a14:useLocalDpi xmlns:a14="http://schemas.microsoft.com/office/drawing/2010/main" val="0"/>
              </a:ext>
            </a:extLst>
          </a:blip>
          <a:stretch>
            <a:fillRect/>
          </a:stretch>
        </p:blipFill>
        <p:spPr>
          <a:xfrm>
            <a:off x="0" y="1125220"/>
            <a:ext cx="9144000" cy="5143500"/>
          </a:xfrm>
          <a:prstGeom prst="rect">
            <a:avLst/>
          </a:prstGeom>
        </p:spPr>
      </p:pic>
      <p:sp>
        <p:nvSpPr>
          <p:cNvPr id="558082" name="内容占位符 558081"/>
          <p:cNvSpPr>
            <a:spLocks noGrp="1"/>
          </p:cNvSpPr>
          <p:nvPr>
            <p:ph idx="1"/>
          </p:nvPr>
        </p:nvSpPr>
        <p:spPr>
          <a:xfrm>
            <a:off x="304800" y="0"/>
            <a:ext cx="8534400" cy="6553200"/>
          </a:xfrm>
        </p:spPr>
        <p:txBody>
          <a:bodyPr vert="horz" wrap="square" lIns="54000" tIns="54000" rIns="54000" bIns="54000" anchor="t" anchorCtr="0"/>
          <a:p>
            <a:pPr marL="0" indent="0" defTabSz="914400" eaLnBrk="1" hangingPunct="1">
              <a:lnSpc>
                <a:spcPct val="90000"/>
              </a:lnSpc>
              <a:spcAft>
                <a:spcPct val="20000"/>
              </a:spcAft>
              <a:buNone/>
              <a:tabLst>
                <a:tab pos="97155" algn="l"/>
              </a:tabLst>
            </a:pPr>
            <a:r>
              <a:rPr lang="en-US" altLang="zh-CN" sz="2800" b="1" dirty="0">
                <a:latin typeface="黑体" panose="02010609060101010101" charset="-122"/>
                <a:ea typeface="黑体" panose="02010609060101010101" charset="-122"/>
              </a:rPr>
              <a:t> </a:t>
            </a:r>
            <a:r>
              <a:rPr lang="zh-CN" altLang="en-US" b="1" dirty="0">
                <a:latin typeface="楷体_GB2312" pitchFamily="49" charset="-122"/>
                <a:ea typeface="楷体_GB2312" pitchFamily="49" charset="-122"/>
              </a:rPr>
              <a:t>（</a:t>
            </a:r>
            <a:r>
              <a:rPr lang="en-US" altLang="zh-CN" b="1" dirty="0">
                <a:latin typeface="楷体_GB2312" pitchFamily="49" charset="-122"/>
                <a:ea typeface="楷体_GB2312" pitchFamily="49" charset="-122"/>
              </a:rPr>
              <a:t>3</a:t>
            </a:r>
            <a:r>
              <a:rPr lang="zh-CN" altLang="en-US" b="1" dirty="0">
                <a:latin typeface="楷体_GB2312" pitchFamily="49" charset="-122"/>
                <a:ea typeface="楷体_GB2312" pitchFamily="49" charset="-122"/>
              </a:rPr>
              <a:t>）洛伦兹曲线（频率累积曲线）</a:t>
            </a:r>
            <a:endParaRPr lang="zh-CN" altLang="en-US" b="1" dirty="0">
              <a:latin typeface="楷体_GB2312" pitchFamily="49" charset="-122"/>
              <a:ea typeface="楷体_GB2312" pitchFamily="49" charset="-122"/>
            </a:endParaRPr>
          </a:p>
          <a:p>
            <a:pPr marL="190500" lvl="1" indent="0" defTabSz="914400" eaLnBrk="1" hangingPunct="1">
              <a:lnSpc>
                <a:spcPct val="110000"/>
              </a:lnSpc>
              <a:spcAft>
                <a:spcPct val="20000"/>
              </a:spcAft>
              <a:buBlip>
                <a:blip r:embed="rId3"/>
              </a:buBlip>
              <a:tabLst>
                <a:tab pos="97155" algn="l"/>
              </a:tabLst>
            </a:pPr>
            <a:r>
              <a:rPr lang="zh-CN" altLang="en-US" sz="2400" b="1" dirty="0"/>
              <a:t>  </a:t>
            </a:r>
            <a:r>
              <a:rPr lang="zh-CN" altLang="en-US" sz="2400" b="1" dirty="0">
                <a:latin typeface="宋体" panose="02010600030101010101" pitchFamily="2" charset="-122"/>
              </a:rPr>
              <a:t>这种曲线是用于表示某种事物空间分布均衡状况的常用统计曲线，人口分布状况也常用这种方法进行分析。</a:t>
            </a:r>
            <a:endParaRPr lang="zh-CN" altLang="en-US" sz="2400" b="1" dirty="0">
              <a:latin typeface="宋体" panose="02010600030101010101" pitchFamily="2" charset="-122"/>
            </a:endParaRPr>
          </a:p>
          <a:p>
            <a:pPr marL="190500" lvl="1" indent="0" defTabSz="914400" eaLnBrk="1" hangingPunct="1">
              <a:lnSpc>
                <a:spcPct val="110000"/>
              </a:lnSpc>
              <a:spcAft>
                <a:spcPct val="20000"/>
              </a:spcAft>
              <a:buBlip>
                <a:blip r:embed="rId3"/>
              </a:buBlip>
              <a:tabLst>
                <a:tab pos="97155" algn="l"/>
              </a:tabLst>
            </a:pPr>
            <a:endParaRPr lang="zh-CN" altLang="en-US" sz="2400" b="1" dirty="0">
              <a:latin typeface="宋体" panose="02010600030101010101" pitchFamily="2" charset="-122"/>
            </a:endParaRPr>
          </a:p>
          <a:p>
            <a:pPr marL="190500" lvl="1" indent="0" defTabSz="914400" eaLnBrk="1" hangingPunct="1">
              <a:lnSpc>
                <a:spcPct val="110000"/>
              </a:lnSpc>
              <a:spcAft>
                <a:spcPct val="20000"/>
              </a:spcAft>
              <a:buBlip>
                <a:blip r:embed="rId3"/>
              </a:buBlip>
              <a:tabLst>
                <a:tab pos="97155" algn="l"/>
              </a:tabLst>
            </a:pPr>
            <a:endParaRPr lang="zh-CN" altLang="en-US" sz="2400" b="1" dirty="0">
              <a:latin typeface="宋体" panose="02010600030101010101" pitchFamily="2" charset="-122"/>
            </a:endParaRPr>
          </a:p>
          <a:p>
            <a:pPr marL="190500" lvl="1" indent="0" defTabSz="914400" eaLnBrk="1" hangingPunct="1">
              <a:lnSpc>
                <a:spcPct val="110000"/>
              </a:lnSpc>
              <a:spcAft>
                <a:spcPct val="20000"/>
              </a:spcAft>
              <a:buBlip>
                <a:blip r:embed="rId3"/>
              </a:buBlip>
              <a:tabLst>
                <a:tab pos="97155" algn="l"/>
              </a:tabLst>
            </a:pPr>
            <a:endParaRPr lang="zh-CN" altLang="en-US" sz="2400" b="1" dirty="0">
              <a:latin typeface="宋体" panose="02010600030101010101" pitchFamily="2" charset="-122"/>
            </a:endParaRPr>
          </a:p>
          <a:p>
            <a:pPr marL="190500" lvl="1" indent="0" defTabSz="914400" eaLnBrk="1" hangingPunct="1">
              <a:lnSpc>
                <a:spcPct val="110000"/>
              </a:lnSpc>
              <a:spcAft>
                <a:spcPct val="20000"/>
              </a:spcAft>
              <a:buBlip>
                <a:blip r:embed="rId3"/>
              </a:buBlip>
              <a:tabLst>
                <a:tab pos="97155" algn="l"/>
              </a:tabLst>
            </a:pPr>
            <a:endParaRPr lang="zh-CN" altLang="en-US" sz="2400" b="1" dirty="0">
              <a:latin typeface="宋体" panose="02010600030101010101" pitchFamily="2" charset="-122"/>
            </a:endParaRPr>
          </a:p>
          <a:p>
            <a:pPr marL="190500" lvl="1" indent="0" defTabSz="914400" eaLnBrk="1" hangingPunct="1">
              <a:lnSpc>
                <a:spcPct val="110000"/>
              </a:lnSpc>
              <a:spcAft>
                <a:spcPct val="20000"/>
              </a:spcAft>
              <a:buBlip>
                <a:blip r:embed="rId3"/>
              </a:buBlip>
              <a:tabLst>
                <a:tab pos="97155" algn="l"/>
              </a:tabLst>
            </a:pPr>
            <a:endParaRPr lang="zh-CN" altLang="en-US" sz="2400" b="1" dirty="0">
              <a:latin typeface="宋体" panose="02010600030101010101" pitchFamily="2" charset="-122"/>
            </a:endParaRPr>
          </a:p>
          <a:p>
            <a:pPr marL="190500" lvl="1" indent="0" defTabSz="914400" eaLnBrk="1" hangingPunct="1">
              <a:lnSpc>
                <a:spcPct val="110000"/>
              </a:lnSpc>
              <a:spcAft>
                <a:spcPct val="20000"/>
              </a:spcAft>
              <a:buBlip>
                <a:blip r:embed="rId3"/>
              </a:buBlip>
              <a:tabLst>
                <a:tab pos="97155" algn="l"/>
              </a:tabLst>
            </a:pPr>
            <a:endParaRPr lang="zh-CN" altLang="en-US" sz="2400" b="1" dirty="0">
              <a:latin typeface="宋体" panose="02010600030101010101" pitchFamily="2" charset="-122"/>
            </a:endParaRPr>
          </a:p>
          <a:p>
            <a:pPr marL="190500" lvl="1" indent="0" defTabSz="914400" eaLnBrk="1" hangingPunct="1">
              <a:lnSpc>
                <a:spcPct val="110000"/>
              </a:lnSpc>
              <a:spcAft>
                <a:spcPct val="20000"/>
              </a:spcAft>
              <a:buBlip>
                <a:blip r:embed="rId3"/>
              </a:buBlip>
              <a:tabLst>
                <a:tab pos="97155" algn="l"/>
              </a:tabLst>
            </a:pPr>
            <a:endParaRPr lang="zh-CN" altLang="en-US" sz="2400" b="1" dirty="0">
              <a:latin typeface="宋体" panose="02010600030101010101" pitchFamily="2" charset="-122"/>
            </a:endParaRPr>
          </a:p>
          <a:p>
            <a:pPr marL="190500" lvl="1" indent="0" defTabSz="914400" eaLnBrk="1" hangingPunct="1">
              <a:lnSpc>
                <a:spcPct val="110000"/>
              </a:lnSpc>
              <a:spcAft>
                <a:spcPct val="20000"/>
              </a:spcAft>
              <a:buBlip>
                <a:blip r:embed="rId3"/>
              </a:buBlip>
              <a:tabLst>
                <a:tab pos="97155" algn="l"/>
              </a:tabLst>
            </a:pPr>
            <a:r>
              <a:rPr lang="zh-CN" altLang="en-US" sz="2400" b="1" dirty="0">
                <a:latin typeface="宋体" panose="02010600030101010101" pitchFamily="2" charset="-122"/>
              </a:rPr>
              <a:t> 曲线到对角线之间的面积占对角线一侧全部面积的比重为基尼指数</a:t>
            </a:r>
            <a:r>
              <a:rPr lang="en-US" altLang="zh-CN" sz="2400" b="1" dirty="0">
                <a:latin typeface="宋体" panose="02010600030101010101" pitchFamily="2" charset="-122"/>
              </a:rPr>
              <a:t>G</a:t>
            </a:r>
            <a:r>
              <a:rPr lang="zh-CN" altLang="en-US" sz="2400" b="1" dirty="0">
                <a:latin typeface="宋体" panose="02010600030101010101" pitchFamily="2" charset="-122"/>
              </a:rPr>
              <a:t>；</a:t>
            </a:r>
            <a:endParaRPr lang="zh-CN" altLang="en-US" sz="2400" b="1" dirty="0">
              <a:latin typeface="宋体" panose="02010600030101010101" pitchFamily="2" charset="-122"/>
            </a:endParaRPr>
          </a:p>
          <a:p>
            <a:pPr marL="190500" lvl="1" indent="0" defTabSz="914400" eaLnBrk="1" hangingPunct="1">
              <a:lnSpc>
                <a:spcPct val="70000"/>
              </a:lnSpc>
              <a:spcAft>
                <a:spcPct val="20000"/>
              </a:spcAft>
              <a:buBlip>
                <a:blip r:embed="rId3"/>
              </a:buBlip>
              <a:tabLst>
                <a:tab pos="97155" algn="l"/>
              </a:tabLst>
            </a:pPr>
            <a:r>
              <a:rPr lang="zh-CN" altLang="en-US" sz="2400" b="1" dirty="0">
                <a:latin typeface="宋体" panose="02010600030101010101" pitchFamily="2" charset="-122"/>
              </a:rPr>
              <a:t> 曲线到对角线之间的最大距离为集中指数</a:t>
            </a:r>
            <a:r>
              <a:rPr lang="en-US" altLang="zh-CN" sz="2400" b="1" dirty="0">
                <a:latin typeface="宋体" panose="02010600030101010101" pitchFamily="2" charset="-122"/>
              </a:rPr>
              <a:t>C</a:t>
            </a:r>
            <a:r>
              <a:rPr lang="zh-CN" altLang="en-US" sz="2400" b="1" dirty="0">
                <a:latin typeface="宋体" panose="02010600030101010101" pitchFamily="2" charset="-122"/>
              </a:rPr>
              <a:t>。</a:t>
            </a:r>
            <a:r>
              <a:rPr lang="zh-CN" altLang="en-US" sz="2400" b="1" dirty="0">
                <a:solidFill>
                  <a:schemeClr val="accent2"/>
                </a:solidFill>
                <a:latin typeface="宋体" panose="02010600030101010101" pitchFamily="2" charset="-122"/>
              </a:rPr>
              <a:t>  </a:t>
            </a:r>
            <a:endParaRPr lang="zh-CN" altLang="en-US" sz="2400" b="1" dirty="0">
              <a:solidFill>
                <a:schemeClr val="accent2"/>
              </a:solidFill>
              <a:latin typeface="宋体" panose="02010600030101010101" pitchFamily="2" charset="-122"/>
            </a:endParaRPr>
          </a:p>
        </p:txBody>
      </p:sp>
      <p:pic>
        <p:nvPicPr>
          <p:cNvPr id="90115" name="图片 558082" descr="85"/>
          <p:cNvPicPr>
            <a:picLocks noChangeAspect="1"/>
          </p:cNvPicPr>
          <p:nvPr/>
        </p:nvPicPr>
        <p:blipFill>
          <a:blip r:embed="rId4"/>
          <a:stretch>
            <a:fillRect/>
          </a:stretch>
        </p:blipFill>
        <p:spPr>
          <a:xfrm>
            <a:off x="2362200" y="1828800"/>
            <a:ext cx="4113213" cy="3478213"/>
          </a:xfrm>
          <a:prstGeom prst="rect">
            <a:avLst/>
          </a:prstGeom>
          <a:noFill/>
          <a:ln w="9525">
            <a:noFill/>
          </a:ln>
        </p:spPr>
      </p:pic>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58082">
                                            <p:txEl>
                                              <p:charRg st="0" end="18"/>
                                            </p:txEl>
                                          </p:spTgt>
                                        </p:tgtEl>
                                        <p:attrNameLst>
                                          <p:attrName>style.visibility</p:attrName>
                                        </p:attrNameLst>
                                      </p:cBhvr>
                                      <p:to>
                                        <p:strVal val="visible"/>
                                      </p:to>
                                    </p:set>
                                    <p:animEffect transition="in" filter="wipe(down)">
                                      <p:cBhvr>
                                        <p:cTn id="7" dur="500"/>
                                        <p:tgtEl>
                                          <p:spTgt spid="558082">
                                            <p:txEl>
                                              <p:charRg st="0" end="18"/>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558082">
                                            <p:txEl>
                                              <p:charRg st="18" end="68"/>
                                            </p:txEl>
                                          </p:spTgt>
                                        </p:tgtEl>
                                        <p:attrNameLst>
                                          <p:attrName>style.visibility</p:attrName>
                                        </p:attrNameLst>
                                      </p:cBhvr>
                                      <p:to>
                                        <p:strVal val="visible"/>
                                      </p:to>
                                    </p:set>
                                    <p:animEffect transition="in" filter="wipe(down)">
                                      <p:cBhvr>
                                        <p:cTn id="12" dur="500"/>
                                        <p:tgtEl>
                                          <p:spTgt spid="558082">
                                            <p:txEl>
                                              <p:charRg st="18" end="68"/>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558082">
                                            <p:txEl>
                                              <p:charRg st="75" end="108"/>
                                            </p:txEl>
                                          </p:spTgt>
                                        </p:tgtEl>
                                        <p:attrNameLst>
                                          <p:attrName>style.visibility</p:attrName>
                                        </p:attrNameLst>
                                      </p:cBhvr>
                                      <p:to>
                                        <p:strVal val="visible"/>
                                      </p:to>
                                    </p:set>
                                    <p:animEffect transition="in" filter="wipe(down)">
                                      <p:cBhvr>
                                        <p:cTn id="17" dur="500"/>
                                        <p:tgtEl>
                                          <p:spTgt spid="558082">
                                            <p:txEl>
                                              <p:charRg st="75" end="108"/>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558082">
                                            <p:txEl>
                                              <p:charRg st="108" end="132"/>
                                            </p:txEl>
                                          </p:spTgt>
                                        </p:tgtEl>
                                        <p:attrNameLst>
                                          <p:attrName>style.visibility</p:attrName>
                                        </p:attrNameLst>
                                      </p:cBhvr>
                                      <p:to>
                                        <p:strVal val="visible"/>
                                      </p:to>
                                    </p:set>
                                    <p:animEffect transition="in" filter="wipe(down)">
                                      <p:cBhvr>
                                        <p:cTn id="22" dur="500"/>
                                        <p:tgtEl>
                                          <p:spTgt spid="558082">
                                            <p:txEl>
                                              <p:charRg st="108" end="13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2" name="图片 51" descr="形状, 圆圈&#10;&#10;描述已自动生成"/>
          <p:cNvPicPr>
            <a:picLocks noChangeAspect="1"/>
          </p:cNvPicPr>
          <p:nvPr>
            <p:custDataLst>
              <p:tags r:id="rId1"/>
            </p:custDataLst>
          </p:nvPr>
        </p:nvPicPr>
        <p:blipFill>
          <a:blip r:embed="rId2">
            <a:extLst>
              <a:ext uri="{28A0092B-C50C-407E-A947-70E740481C1C}">
                <a14:useLocalDpi xmlns:a14="http://schemas.microsoft.com/office/drawing/2010/main" val="0"/>
              </a:ext>
            </a:extLst>
          </a:blip>
          <a:stretch>
            <a:fillRect/>
          </a:stretch>
        </p:blipFill>
        <p:spPr>
          <a:xfrm>
            <a:off x="0" y="1125220"/>
            <a:ext cx="9144000" cy="5143500"/>
          </a:xfrm>
          <a:prstGeom prst="rect">
            <a:avLst/>
          </a:prstGeom>
        </p:spPr>
      </p:pic>
      <p:sp>
        <p:nvSpPr>
          <p:cNvPr id="559106" name="内容占位符 559105"/>
          <p:cNvSpPr>
            <a:spLocks noGrp="1"/>
          </p:cNvSpPr>
          <p:nvPr>
            <p:ph idx="1"/>
          </p:nvPr>
        </p:nvSpPr>
        <p:spPr>
          <a:xfrm>
            <a:off x="304800" y="0"/>
            <a:ext cx="8534400" cy="6553200"/>
          </a:xfrm>
        </p:spPr>
        <p:txBody>
          <a:bodyPr vert="horz" wrap="square" lIns="54000" tIns="54000" rIns="54000" bIns="54000" anchor="t" anchorCtr="0"/>
          <a:p>
            <a:pPr marL="0" indent="0" defTabSz="914400" eaLnBrk="1" hangingPunct="1">
              <a:lnSpc>
                <a:spcPct val="130000"/>
              </a:lnSpc>
              <a:spcAft>
                <a:spcPct val="20000"/>
              </a:spcAft>
              <a:buNone/>
              <a:tabLst>
                <a:tab pos="97155" algn="l"/>
              </a:tabLst>
            </a:pPr>
            <a:r>
              <a:rPr lang="en-US" altLang="zh-CN" sz="2800" b="1" dirty="0">
                <a:solidFill>
                  <a:srgbClr val="FF0000"/>
                </a:solidFill>
                <a:latin typeface="黑体" panose="02010609060101010101" charset="-122"/>
                <a:ea typeface="黑体" panose="02010609060101010101" charset="-122"/>
              </a:rPr>
              <a:t> </a:t>
            </a:r>
            <a:r>
              <a:rPr lang="zh-CN" altLang="en-US" b="1" dirty="0">
                <a:latin typeface="楷体_GB2312" pitchFamily="49" charset="-122"/>
                <a:ea typeface="楷体_GB2312" pitchFamily="49" charset="-122"/>
              </a:rPr>
              <a:t>（</a:t>
            </a:r>
            <a:r>
              <a:rPr lang="en-US" altLang="zh-CN" b="1" dirty="0">
                <a:latin typeface="楷体_GB2312" pitchFamily="49" charset="-122"/>
                <a:ea typeface="楷体_GB2312" pitchFamily="49" charset="-122"/>
              </a:rPr>
              <a:t>4</a:t>
            </a:r>
            <a:r>
              <a:rPr lang="zh-CN" altLang="en-US" b="1" dirty="0">
                <a:latin typeface="楷体_GB2312" pitchFamily="49" charset="-122"/>
                <a:ea typeface="楷体_GB2312" pitchFamily="49" charset="-122"/>
              </a:rPr>
              <a:t>）人口再分布指数</a:t>
            </a:r>
            <a:endParaRPr lang="zh-CN" altLang="en-US" b="1" dirty="0">
              <a:latin typeface="楷体_GB2312" pitchFamily="49" charset="-122"/>
              <a:ea typeface="楷体_GB2312" pitchFamily="49" charset="-122"/>
            </a:endParaRPr>
          </a:p>
          <a:p>
            <a:pPr marL="190500" lvl="1" indent="0" defTabSz="914400" eaLnBrk="1" hangingPunct="1">
              <a:lnSpc>
                <a:spcPct val="130000"/>
              </a:lnSpc>
              <a:spcAft>
                <a:spcPct val="20000"/>
              </a:spcAft>
              <a:buBlip>
                <a:blip r:embed="rId3"/>
              </a:buBlip>
              <a:tabLst>
                <a:tab pos="97155" algn="l"/>
              </a:tabLst>
            </a:pPr>
            <a:r>
              <a:rPr lang="zh-CN" altLang="en-US" b="1" dirty="0"/>
              <a:t>  公式：</a:t>
            </a:r>
            <a:r>
              <a:rPr lang="zh-CN" altLang="en-US" b="1" dirty="0">
                <a:latin typeface="宋体" panose="02010600030101010101" pitchFamily="2" charset="-122"/>
              </a:rPr>
              <a:t> </a:t>
            </a:r>
            <a:endParaRPr lang="zh-CN" altLang="en-US" b="1" dirty="0"/>
          </a:p>
          <a:p>
            <a:pPr marL="190500" lvl="1" indent="0" defTabSz="914400" eaLnBrk="1" hangingPunct="1">
              <a:lnSpc>
                <a:spcPct val="130000"/>
              </a:lnSpc>
              <a:spcAft>
                <a:spcPct val="20000"/>
              </a:spcAft>
              <a:buBlip>
                <a:blip r:embed="rId3"/>
              </a:buBlip>
              <a:tabLst>
                <a:tab pos="97155" algn="l"/>
              </a:tabLst>
            </a:pPr>
            <a:r>
              <a:rPr lang="zh-CN" altLang="en-US" b="1" dirty="0"/>
              <a:t>  式中，</a:t>
            </a:r>
            <a:r>
              <a:rPr lang="en-US" altLang="zh-CN" b="1" dirty="0"/>
              <a:t>n</a:t>
            </a:r>
            <a:r>
              <a:rPr lang="zh-CN" altLang="en-US" b="1" dirty="0"/>
              <a:t>为地域数目，</a:t>
            </a:r>
            <a:r>
              <a:rPr lang="en-US" altLang="zh-CN" b="1" dirty="0"/>
              <a:t>y</a:t>
            </a:r>
            <a:r>
              <a:rPr lang="en-US" altLang="zh-CN" b="1" baseline="-25000" dirty="0"/>
              <a:t>it</a:t>
            </a:r>
            <a:r>
              <a:rPr lang="zh-CN" altLang="en-US" b="1" dirty="0"/>
              <a:t>为各地域在</a:t>
            </a:r>
            <a:r>
              <a:rPr lang="en-US" altLang="zh-CN" b="1" dirty="0"/>
              <a:t>t</a:t>
            </a:r>
            <a:r>
              <a:rPr lang="zh-CN" altLang="en-US" b="1" dirty="0"/>
              <a:t>时占总人口的比重，</a:t>
            </a:r>
            <a:r>
              <a:rPr lang="en-US" altLang="zh-CN" b="1" dirty="0"/>
              <a:t>y</a:t>
            </a:r>
            <a:r>
              <a:rPr lang="en-US" altLang="zh-CN" b="1" baseline="-25000" dirty="0"/>
              <a:t>i,t+m</a:t>
            </a:r>
            <a:r>
              <a:rPr lang="zh-CN" altLang="en-US" b="1" dirty="0"/>
              <a:t>为该地</a:t>
            </a:r>
            <a:r>
              <a:rPr lang="en-US" altLang="zh-CN" b="1" dirty="0"/>
              <a:t>t+m</a:t>
            </a:r>
            <a:r>
              <a:rPr lang="zh-CN" altLang="en-US" b="1" dirty="0"/>
              <a:t>时占总人口的比重。</a:t>
            </a:r>
            <a:endParaRPr lang="zh-CN" altLang="en-US" sz="2400" b="1" dirty="0">
              <a:latin typeface="宋体" panose="02010600030101010101" pitchFamily="2" charset="-122"/>
            </a:endParaRPr>
          </a:p>
          <a:p>
            <a:pPr marL="190500" lvl="1" indent="0" defTabSz="914400" eaLnBrk="1" hangingPunct="1">
              <a:lnSpc>
                <a:spcPct val="130000"/>
              </a:lnSpc>
              <a:spcAft>
                <a:spcPct val="20000"/>
              </a:spcAft>
              <a:buBlip>
                <a:blip r:embed="rId3"/>
              </a:buBlip>
              <a:tabLst>
                <a:tab pos="97155" algn="l"/>
              </a:tabLst>
            </a:pPr>
            <a:r>
              <a:rPr lang="zh-CN" altLang="en-US" b="1" dirty="0">
                <a:latin typeface="黑体" panose="02010609060101010101" charset="-122"/>
              </a:rPr>
              <a:t> </a:t>
            </a:r>
            <a:r>
              <a:rPr lang="en-US" altLang="zh-CN" b="1" dirty="0">
                <a:latin typeface="宋体" panose="02010600030101010101" pitchFamily="2" charset="-122"/>
              </a:rPr>
              <a:t>R</a:t>
            </a:r>
            <a:r>
              <a:rPr lang="zh-CN" altLang="en-US" b="1" dirty="0">
                <a:latin typeface="宋体" panose="02010600030101010101" pitchFamily="2" charset="-122"/>
              </a:rPr>
              <a:t>越大，说明该地区在</a:t>
            </a:r>
            <a:r>
              <a:rPr lang="en-US" altLang="zh-CN" b="1" dirty="0">
                <a:latin typeface="宋体" panose="02010600030101010101" pitchFamily="2" charset="-122"/>
              </a:rPr>
              <a:t>t</a:t>
            </a:r>
            <a:r>
              <a:rPr lang="zh-CN" altLang="en-US" b="1" dirty="0">
                <a:latin typeface="宋体" panose="02010600030101010101" pitchFamily="2" charset="-122"/>
              </a:rPr>
              <a:t>年至</a:t>
            </a:r>
            <a:r>
              <a:rPr lang="en-US" altLang="zh-CN" b="1" dirty="0">
                <a:latin typeface="宋体" panose="02010600030101010101" pitchFamily="2" charset="-122"/>
              </a:rPr>
              <a:t>t+m</a:t>
            </a:r>
            <a:r>
              <a:rPr lang="zh-CN" altLang="en-US" b="1" dirty="0">
                <a:latin typeface="宋体" panose="02010600030101010101" pitchFamily="2" charset="-122"/>
              </a:rPr>
              <a:t>年之间人口再分布越活跃，人口分布的变动越大，反之则较不活跃，变动较小。</a:t>
            </a:r>
            <a:r>
              <a:rPr lang="zh-CN" altLang="en-US" b="1" dirty="0">
                <a:latin typeface="黑体" panose="02010609060101010101" charset="-122"/>
              </a:rPr>
              <a:t> </a:t>
            </a:r>
            <a:endParaRPr lang="zh-CN" altLang="en-US" b="1" dirty="0">
              <a:latin typeface="黑体" panose="02010609060101010101" charset="-122"/>
            </a:endParaRPr>
          </a:p>
        </p:txBody>
      </p:sp>
      <p:pic>
        <p:nvPicPr>
          <p:cNvPr id="91139" name="图片 559106" descr="852"/>
          <p:cNvPicPr>
            <a:picLocks noChangeAspect="1"/>
          </p:cNvPicPr>
          <p:nvPr/>
        </p:nvPicPr>
        <p:blipFill>
          <a:blip r:embed="rId4"/>
          <a:stretch>
            <a:fillRect/>
          </a:stretch>
        </p:blipFill>
        <p:spPr>
          <a:xfrm>
            <a:off x="2514600" y="762000"/>
            <a:ext cx="3311525" cy="787400"/>
          </a:xfrm>
          <a:prstGeom prst="rect">
            <a:avLst/>
          </a:prstGeom>
          <a:noFill/>
          <a:ln w="9525">
            <a:noFill/>
          </a:ln>
        </p:spPr>
      </p:pic>
      <p:pic>
        <p:nvPicPr>
          <p:cNvPr id="91140" name="图片 559107" descr="图像-011"/>
          <p:cNvPicPr>
            <a:picLocks noChangeAspect="1"/>
          </p:cNvPicPr>
          <p:nvPr/>
        </p:nvPicPr>
        <p:blipFill>
          <a:blip r:embed="rId5"/>
          <a:stretch>
            <a:fillRect/>
          </a:stretch>
        </p:blipFill>
        <p:spPr>
          <a:xfrm>
            <a:off x="685800" y="4648200"/>
            <a:ext cx="7910513" cy="1814513"/>
          </a:xfrm>
          <a:prstGeom prst="rect">
            <a:avLst/>
          </a:prstGeom>
          <a:noFill/>
          <a:ln w="9525">
            <a:noFill/>
          </a:ln>
        </p:spPr>
      </p:pic>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59106">
                                            <p:txEl>
                                              <p:charRg st="12" end="19"/>
                                            </p:txEl>
                                          </p:spTgt>
                                        </p:tgtEl>
                                        <p:attrNameLst>
                                          <p:attrName>style.visibility</p:attrName>
                                        </p:attrNameLst>
                                      </p:cBhvr>
                                      <p:to>
                                        <p:strVal val="visible"/>
                                      </p:to>
                                    </p:set>
                                    <p:animEffect transition="in" filter="wipe(down)">
                                      <p:cBhvr>
                                        <p:cTn id="7" dur="500"/>
                                        <p:tgtEl>
                                          <p:spTgt spid="559106">
                                            <p:txEl>
                                              <p:charRg st="12" end="19"/>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559106">
                                            <p:txEl>
                                              <p:charRg st="19" end="71"/>
                                            </p:txEl>
                                          </p:spTgt>
                                        </p:tgtEl>
                                        <p:attrNameLst>
                                          <p:attrName>style.visibility</p:attrName>
                                        </p:attrNameLst>
                                      </p:cBhvr>
                                      <p:to>
                                        <p:strVal val="visible"/>
                                      </p:to>
                                    </p:set>
                                    <p:animEffect transition="in" filter="wipe(down)">
                                      <p:cBhvr>
                                        <p:cTn id="12" dur="500"/>
                                        <p:tgtEl>
                                          <p:spTgt spid="559106">
                                            <p:txEl>
                                              <p:charRg st="19" end="7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559106">
                                            <p:txEl>
                                              <p:charRg st="71" end="125"/>
                                            </p:txEl>
                                          </p:spTgt>
                                        </p:tgtEl>
                                        <p:attrNameLst>
                                          <p:attrName>style.visibility</p:attrName>
                                        </p:attrNameLst>
                                      </p:cBhvr>
                                      <p:to>
                                        <p:strVal val="visible"/>
                                      </p:to>
                                    </p:set>
                                    <p:animEffect transition="in" filter="wipe(down)">
                                      <p:cBhvr>
                                        <p:cTn id="17" dur="500"/>
                                        <p:tgtEl>
                                          <p:spTgt spid="559106">
                                            <p:txEl>
                                              <p:charRg st="71" end="12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2" name="图片 51" descr="形状, 圆圈&#10;&#10;描述已自动生成"/>
          <p:cNvPicPr>
            <a:picLocks noChangeAspect="1"/>
          </p:cNvPicPr>
          <p:nvPr>
            <p:custDataLst>
              <p:tags r:id="rId1"/>
            </p:custDataLst>
          </p:nvPr>
        </p:nvPicPr>
        <p:blipFill>
          <a:blip r:embed="rId2">
            <a:extLst>
              <a:ext uri="{28A0092B-C50C-407E-A947-70E740481C1C}">
                <a14:useLocalDpi xmlns:a14="http://schemas.microsoft.com/office/drawing/2010/main" val="0"/>
              </a:ext>
            </a:extLst>
          </a:blip>
          <a:stretch>
            <a:fillRect/>
          </a:stretch>
        </p:blipFill>
        <p:spPr>
          <a:xfrm>
            <a:off x="0" y="1125220"/>
            <a:ext cx="9144000" cy="5143500"/>
          </a:xfrm>
          <a:prstGeom prst="rect">
            <a:avLst/>
          </a:prstGeom>
        </p:spPr>
      </p:pic>
      <p:sp>
        <p:nvSpPr>
          <p:cNvPr id="560130" name="内容占位符 560129"/>
          <p:cNvSpPr>
            <a:spLocks noGrp="1"/>
          </p:cNvSpPr>
          <p:nvPr>
            <p:ph idx="1"/>
          </p:nvPr>
        </p:nvSpPr>
        <p:spPr>
          <a:xfrm>
            <a:off x="304800" y="1226820"/>
            <a:ext cx="8534400" cy="5326380"/>
          </a:xfrm>
        </p:spPr>
        <p:txBody>
          <a:bodyPr vert="horz" wrap="square" lIns="54000" tIns="54000" rIns="54000" bIns="54000" anchor="t" anchorCtr="0"/>
          <a:p>
            <a:pPr marL="0" indent="0" defTabSz="914400" eaLnBrk="1" hangingPunct="1">
              <a:lnSpc>
                <a:spcPct val="210000"/>
              </a:lnSpc>
              <a:spcAft>
                <a:spcPct val="20000"/>
              </a:spcAft>
              <a:buNone/>
              <a:tabLst>
                <a:tab pos="97155" algn="l"/>
              </a:tabLst>
            </a:pPr>
            <a:r>
              <a:rPr lang="en-US" altLang="zh-CN" sz="2000" b="1" dirty="0">
                <a:solidFill>
                  <a:srgbClr val="FF0000"/>
                </a:solidFill>
                <a:latin typeface="黑体" panose="02010609060101010101" charset="-122"/>
                <a:ea typeface="黑体" panose="02010609060101010101" charset="-122"/>
              </a:rPr>
              <a:t> </a:t>
            </a:r>
            <a:r>
              <a:rPr lang="en-US" altLang="zh-CN" sz="2400" b="1" dirty="0">
                <a:latin typeface="黑体" panose="02010609060101010101" charset="-122"/>
                <a:ea typeface="黑体" panose="02010609060101010101" charset="-122"/>
              </a:rPr>
              <a:t>6</a:t>
            </a:r>
            <a:r>
              <a:rPr lang="zh-CN" altLang="en-US" sz="2400" b="1" dirty="0">
                <a:latin typeface="黑体" panose="02010609060101010101" charset="-122"/>
                <a:ea typeface="黑体" panose="02010609060101010101" charset="-122"/>
              </a:rPr>
              <a:t>、人口分布重心</a:t>
            </a:r>
            <a:endParaRPr lang="zh-CN" altLang="en-US" sz="2000" b="1" dirty="0">
              <a:latin typeface="楷体_GB2312" pitchFamily="49" charset="-122"/>
              <a:ea typeface="楷体_GB2312" pitchFamily="49" charset="-122"/>
            </a:endParaRPr>
          </a:p>
          <a:p>
            <a:pPr marL="190500" lvl="1" indent="0" defTabSz="914400" eaLnBrk="1" hangingPunct="1">
              <a:lnSpc>
                <a:spcPct val="210000"/>
              </a:lnSpc>
              <a:spcAft>
                <a:spcPct val="20000"/>
              </a:spcAft>
              <a:buBlip>
                <a:blip r:embed="rId3"/>
              </a:buBlip>
              <a:tabLst>
                <a:tab pos="97155" algn="l"/>
              </a:tabLst>
            </a:pPr>
            <a:r>
              <a:rPr lang="zh-CN" altLang="en-US" sz="1800" b="1" dirty="0"/>
              <a:t>  涵义：</a:t>
            </a:r>
            <a:r>
              <a:rPr lang="zh-CN" altLang="en-US" sz="1800" b="1" dirty="0">
                <a:latin typeface="宋体" panose="02010600030101010101" pitchFamily="2" charset="-122"/>
              </a:rPr>
              <a:t>假设某地域内每个居民的重量都相等，则在该地域全部空间平面上力矩达到平衡的一点就是人口分布重心。</a:t>
            </a:r>
            <a:r>
              <a:rPr lang="zh-CN" altLang="en-US" sz="1800" b="1" dirty="0"/>
              <a:t>  </a:t>
            </a:r>
            <a:endParaRPr lang="zh-CN" altLang="en-US" sz="1800" b="1" dirty="0"/>
          </a:p>
          <a:p>
            <a:pPr marL="190500" lvl="1" indent="0" defTabSz="914400" eaLnBrk="1" hangingPunct="1">
              <a:lnSpc>
                <a:spcPct val="210000"/>
              </a:lnSpc>
              <a:spcAft>
                <a:spcPct val="20000"/>
              </a:spcAft>
              <a:buBlip>
                <a:blip r:embed="rId3"/>
              </a:buBlip>
              <a:tabLst>
                <a:tab pos="97155" algn="l"/>
              </a:tabLst>
            </a:pPr>
            <a:r>
              <a:rPr lang="zh-CN" altLang="en-US" sz="1800" b="1" dirty="0"/>
              <a:t>  </a:t>
            </a:r>
            <a:r>
              <a:rPr lang="zh-CN" altLang="en-US" sz="1800" b="1" dirty="0">
                <a:latin typeface="宋体" panose="02010600030101010101" pitchFamily="2" charset="-122"/>
              </a:rPr>
              <a:t>公式：</a:t>
            </a:r>
            <a:endParaRPr lang="zh-CN" altLang="en-US" sz="1800" b="1" dirty="0">
              <a:latin typeface="宋体" panose="02010600030101010101" pitchFamily="2" charset="-122"/>
            </a:endParaRPr>
          </a:p>
          <a:p>
            <a:pPr marL="190500" lvl="1" indent="0" defTabSz="914400" eaLnBrk="1" hangingPunct="1">
              <a:lnSpc>
                <a:spcPct val="210000"/>
              </a:lnSpc>
              <a:spcAft>
                <a:spcPct val="20000"/>
              </a:spcAft>
              <a:buBlip>
                <a:blip r:embed="rId3"/>
              </a:buBlip>
              <a:tabLst>
                <a:tab pos="97155" algn="l"/>
              </a:tabLst>
            </a:pPr>
            <a:r>
              <a:rPr lang="zh-CN" altLang="en-US" sz="1800" b="1" dirty="0">
                <a:latin typeface="宋体" panose="02010600030101010101" pitchFamily="2" charset="-122"/>
              </a:rPr>
              <a:t> 式中</a:t>
            </a:r>
            <a:r>
              <a:rPr lang="en-US" altLang="zh-CN" sz="1800" b="1" dirty="0">
                <a:latin typeface="宋体" panose="02010600030101010101" pitchFamily="2" charset="-122"/>
              </a:rPr>
              <a:t>x</a:t>
            </a:r>
            <a:r>
              <a:rPr lang="zh-CN" altLang="en-US" sz="1800" b="1" dirty="0">
                <a:latin typeface="宋体" panose="02010600030101010101" pitchFamily="2" charset="-122"/>
              </a:rPr>
              <a:t>和</a:t>
            </a:r>
            <a:r>
              <a:rPr lang="en-US" altLang="zh-CN" sz="1800" b="1" dirty="0">
                <a:latin typeface="宋体" panose="02010600030101010101" pitchFamily="2" charset="-122"/>
              </a:rPr>
              <a:t>y</a:t>
            </a:r>
            <a:r>
              <a:rPr lang="zh-CN" altLang="en-US" sz="1800" b="1" dirty="0">
                <a:latin typeface="宋体" panose="02010600030101010101" pitchFamily="2" charset="-122"/>
              </a:rPr>
              <a:t>为某地域人口分布重心的坐标，通常用经度和纬度，</a:t>
            </a:r>
            <a:r>
              <a:rPr lang="en-US" altLang="zh-CN" sz="1800" b="1" dirty="0">
                <a:latin typeface="宋体" panose="02010600030101010101" pitchFamily="2" charset="-122"/>
              </a:rPr>
              <a:t>n</a:t>
            </a:r>
            <a:r>
              <a:rPr lang="zh-CN" altLang="en-US" sz="1800" b="1" dirty="0">
                <a:latin typeface="宋体" panose="02010600030101010101" pitchFamily="2" charset="-122"/>
              </a:rPr>
              <a:t>为该地行政区或统计区的数目，</a:t>
            </a:r>
            <a:r>
              <a:rPr lang="en-US" altLang="zh-CN" sz="1800" b="1" dirty="0">
                <a:latin typeface="宋体" panose="02010600030101010101" pitchFamily="2" charset="-122"/>
              </a:rPr>
              <a:t>p</a:t>
            </a:r>
            <a:r>
              <a:rPr lang="en-US" altLang="zh-CN" sz="1800" b="1" baseline="-25000" dirty="0">
                <a:latin typeface="宋体" panose="02010600030101010101" pitchFamily="2" charset="-122"/>
              </a:rPr>
              <a:t>i</a:t>
            </a:r>
            <a:r>
              <a:rPr lang="zh-CN" altLang="en-US" sz="1800" b="1" dirty="0">
                <a:latin typeface="宋体" panose="02010600030101010101" pitchFamily="2" charset="-122"/>
              </a:rPr>
              <a:t>、</a:t>
            </a:r>
            <a:r>
              <a:rPr lang="en-US" altLang="zh-CN" sz="1800" b="1" dirty="0">
                <a:latin typeface="宋体" panose="02010600030101010101" pitchFamily="2" charset="-122"/>
              </a:rPr>
              <a:t>x</a:t>
            </a:r>
            <a:r>
              <a:rPr lang="en-US" altLang="zh-CN" sz="1800" b="1" baseline="-25000" dirty="0">
                <a:latin typeface="宋体" panose="02010600030101010101" pitchFamily="2" charset="-122"/>
              </a:rPr>
              <a:t>i</a:t>
            </a:r>
            <a:r>
              <a:rPr lang="zh-CN" altLang="en-US" sz="1800" b="1" dirty="0">
                <a:latin typeface="宋体" panose="02010600030101010101" pitchFamily="2" charset="-122"/>
              </a:rPr>
              <a:t>和</a:t>
            </a:r>
            <a:r>
              <a:rPr lang="en-US" altLang="zh-CN" sz="1800" b="1" dirty="0">
                <a:latin typeface="宋体" panose="02010600030101010101" pitchFamily="2" charset="-122"/>
              </a:rPr>
              <a:t>y</a:t>
            </a:r>
            <a:r>
              <a:rPr lang="en-US" altLang="zh-CN" sz="1800" b="1" baseline="-25000" dirty="0">
                <a:latin typeface="宋体" panose="02010600030101010101" pitchFamily="2" charset="-122"/>
              </a:rPr>
              <a:t>i</a:t>
            </a:r>
            <a:r>
              <a:rPr lang="zh-CN" altLang="en-US" sz="1800" b="1" dirty="0">
                <a:latin typeface="宋体" panose="02010600030101010101" pitchFamily="2" charset="-122"/>
              </a:rPr>
              <a:t>分别这些行政区或统计区的人口数及人口分布重心的坐标。</a:t>
            </a:r>
            <a:r>
              <a:rPr lang="zh-CN" altLang="en-US" sz="1800" b="1" dirty="0">
                <a:solidFill>
                  <a:schemeClr val="accent2"/>
                </a:solidFill>
                <a:latin typeface="黑体" panose="02010609060101010101" charset="-122"/>
              </a:rPr>
              <a:t>  </a:t>
            </a:r>
            <a:endParaRPr lang="zh-CN" altLang="en-US" sz="1800" b="1" dirty="0">
              <a:solidFill>
                <a:schemeClr val="accent2"/>
              </a:solidFill>
              <a:latin typeface="黑体" panose="02010609060101010101" charset="-122"/>
            </a:endParaRPr>
          </a:p>
        </p:txBody>
      </p:sp>
      <p:pic>
        <p:nvPicPr>
          <p:cNvPr id="92163" name="图片 560130" descr="图像-012"/>
          <p:cNvPicPr>
            <a:picLocks noChangeAspect="1"/>
          </p:cNvPicPr>
          <p:nvPr/>
        </p:nvPicPr>
        <p:blipFill>
          <a:blip r:embed="rId4"/>
          <a:stretch>
            <a:fillRect/>
          </a:stretch>
        </p:blipFill>
        <p:spPr>
          <a:xfrm>
            <a:off x="1547178" y="3285490"/>
            <a:ext cx="3168650" cy="1082675"/>
          </a:xfrm>
          <a:prstGeom prst="rect">
            <a:avLst/>
          </a:prstGeom>
          <a:noFill/>
          <a:ln w="9525">
            <a:noFill/>
          </a:ln>
        </p:spPr>
      </p:pic>
      <p:grpSp>
        <p:nvGrpSpPr>
          <p:cNvPr id="3" name="组合 2"/>
          <p:cNvGrpSpPr/>
          <p:nvPr/>
        </p:nvGrpSpPr>
        <p:grpSpPr>
          <a:xfrm rot="0">
            <a:off x="307340" y="570230"/>
            <a:ext cx="431165" cy="431165"/>
            <a:chOff x="263136" y="244750"/>
            <a:chExt cx="603639" cy="603639"/>
          </a:xfrm>
        </p:grpSpPr>
        <p:sp>
          <p:nvSpPr>
            <p:cNvPr id="5" name="泪滴形 4"/>
            <p:cNvSpPr/>
            <p:nvPr>
              <p:custDataLst>
                <p:tags r:id="rId5"/>
              </p:custDataLst>
            </p:nvPr>
          </p:nvSpPr>
          <p:spPr>
            <a:xfrm rot="10800000" flipH="1" flipV="1">
              <a:off x="263136" y="244750"/>
              <a:ext cx="603639" cy="603639"/>
            </a:xfrm>
            <a:prstGeom prst="teardrop">
              <a:avLst/>
            </a:prstGeom>
            <a:solidFill>
              <a:srgbClr val="12B7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latin typeface="思源宋体 CN" panose="02020400000000000000" pitchFamily="18" charset="-122"/>
                <a:ea typeface="思源宋体 CN" panose="02020400000000000000" pitchFamily="18" charset="-122"/>
              </a:endParaRPr>
            </a:p>
          </p:txBody>
        </p:sp>
        <p:sp>
          <p:nvSpPr>
            <p:cNvPr id="6" name="椭圆 5"/>
            <p:cNvSpPr/>
            <p:nvPr>
              <p:custDataLst>
                <p:tags r:id="rId6"/>
              </p:custDataLst>
            </p:nvPr>
          </p:nvSpPr>
          <p:spPr>
            <a:xfrm rot="10800000" flipH="1" flipV="1">
              <a:off x="363481" y="345095"/>
              <a:ext cx="402949" cy="40294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latin typeface="思源宋体 CN" panose="02020400000000000000" pitchFamily="18" charset="-122"/>
                <a:ea typeface="思源宋体 CN" panose="02020400000000000000" pitchFamily="18" charset="-122"/>
              </a:endParaRPr>
            </a:p>
          </p:txBody>
        </p:sp>
        <p:sp>
          <p:nvSpPr>
            <p:cNvPr id="7" name="椭圆 6"/>
            <p:cNvSpPr/>
            <p:nvPr>
              <p:custDataLst>
                <p:tags r:id="rId7"/>
              </p:custDataLst>
            </p:nvPr>
          </p:nvSpPr>
          <p:spPr>
            <a:xfrm rot="10800000" flipH="1" flipV="1">
              <a:off x="438741" y="420355"/>
              <a:ext cx="252430" cy="252430"/>
            </a:xfrm>
            <a:prstGeom prst="ellipse">
              <a:avLst/>
            </a:prstGeom>
            <a:solidFill>
              <a:srgbClr val="FF9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latin typeface="思源宋体 CN" panose="02020400000000000000" pitchFamily="18" charset="-122"/>
                <a:ea typeface="思源宋体 CN" panose="02020400000000000000" pitchFamily="18" charset="-122"/>
              </a:endParaRPr>
            </a:p>
          </p:txBody>
        </p:sp>
      </p:grpSp>
      <p:sp>
        <p:nvSpPr>
          <p:cNvPr id="9" name="文本框 8"/>
          <p:cNvSpPr txBox="1"/>
          <p:nvPr>
            <p:custDataLst>
              <p:tags r:id="rId8"/>
            </p:custDataLst>
          </p:nvPr>
        </p:nvSpPr>
        <p:spPr>
          <a:xfrm>
            <a:off x="899187" y="404528"/>
            <a:ext cx="6802755" cy="755650"/>
          </a:xfrm>
          <a:prstGeom prst="rect">
            <a:avLst/>
          </a:prstGeom>
          <a:noFill/>
        </p:spPr>
        <p:txBody>
          <a:bodyPr wrap="square">
            <a:spAutoFit/>
          </a:bodyPr>
          <a:lstStyle/>
          <a:p>
            <a:pPr marL="0" marR="0" lvl="0" indent="0" algn="l" defTabSz="914400" rtl="0" eaLnBrk="1" fontAlgn="auto" latinLnBrk="0" hangingPunct="1">
              <a:lnSpc>
                <a:spcPct val="120000"/>
              </a:lnSpc>
              <a:spcBef>
                <a:spcPts val="0"/>
              </a:spcBef>
              <a:spcAft>
                <a:spcPts val="0"/>
              </a:spcAft>
              <a:buClrTx/>
              <a:buSzTx/>
              <a:buFontTx/>
              <a:buNone/>
              <a:defRPr/>
            </a:pPr>
            <a:r>
              <a:rPr sz="3600" b="1" dirty="0">
                <a:solidFill>
                  <a:srgbClr val="1402BE"/>
                </a:solidFill>
                <a:ea typeface="隶书" panose="02010509060101010101" pitchFamily="49" charset="-122"/>
                <a:sym typeface="+mn-ea"/>
              </a:rPr>
              <a:t>（一）人口分布的测度</a:t>
            </a:r>
            <a:endParaRPr sz="3600" b="1" dirty="0">
              <a:solidFill>
                <a:srgbClr val="1402BE"/>
              </a:solidFill>
              <a:ea typeface="隶书" panose="02010509060101010101" pitchFamily="49" charset="-122"/>
              <a:sym typeface="+mn-ea"/>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60130">
                                            <p:txEl>
                                              <p:charRg st="0" end="10"/>
                                            </p:txEl>
                                          </p:spTgt>
                                        </p:tgtEl>
                                        <p:attrNameLst>
                                          <p:attrName>style.visibility</p:attrName>
                                        </p:attrNameLst>
                                      </p:cBhvr>
                                      <p:to>
                                        <p:strVal val="visible"/>
                                      </p:to>
                                    </p:set>
                                    <p:animEffect transition="in" filter="wipe(down)">
                                      <p:cBhvr>
                                        <p:cTn id="7" dur="500"/>
                                        <p:tgtEl>
                                          <p:spTgt spid="560130">
                                            <p:txEl>
                                              <p:charRg st="0" end="1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560130">
                                            <p:txEl>
                                              <p:charRg st="10" end="65"/>
                                            </p:txEl>
                                          </p:spTgt>
                                        </p:tgtEl>
                                        <p:attrNameLst>
                                          <p:attrName>style.visibility</p:attrName>
                                        </p:attrNameLst>
                                      </p:cBhvr>
                                      <p:to>
                                        <p:strVal val="visible"/>
                                      </p:to>
                                    </p:set>
                                    <p:animEffect transition="in" filter="wipe(down)">
                                      <p:cBhvr>
                                        <p:cTn id="12" dur="500"/>
                                        <p:tgtEl>
                                          <p:spTgt spid="560130">
                                            <p:txEl>
                                              <p:charRg st="10" end="6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560130">
                                            <p:txEl>
                                              <p:charRg st="65" end="71"/>
                                            </p:txEl>
                                          </p:spTgt>
                                        </p:tgtEl>
                                        <p:attrNameLst>
                                          <p:attrName>style.visibility</p:attrName>
                                        </p:attrNameLst>
                                      </p:cBhvr>
                                      <p:to>
                                        <p:strVal val="visible"/>
                                      </p:to>
                                    </p:set>
                                    <p:animEffect transition="in" filter="wipe(down)">
                                      <p:cBhvr>
                                        <p:cTn id="17" dur="500"/>
                                        <p:tgtEl>
                                          <p:spTgt spid="560130">
                                            <p:txEl>
                                              <p:charRg st="65" end="7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560130">
                                            <p:txEl>
                                              <p:charRg st="71" end="152"/>
                                            </p:txEl>
                                          </p:spTgt>
                                        </p:tgtEl>
                                        <p:attrNameLst>
                                          <p:attrName>style.visibility</p:attrName>
                                        </p:attrNameLst>
                                      </p:cBhvr>
                                      <p:to>
                                        <p:strVal val="visible"/>
                                      </p:to>
                                    </p:set>
                                    <p:animEffect transition="in" filter="wipe(down)">
                                      <p:cBhvr>
                                        <p:cTn id="22" dur="500"/>
                                        <p:tgtEl>
                                          <p:spTgt spid="560130">
                                            <p:txEl>
                                              <p:charRg st="71" end="15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2" name="图片 51" descr="形状, 圆圈&#10;&#10;描述已自动生成"/>
          <p:cNvPicPr>
            <a:picLocks noChangeAspect="1"/>
          </p:cNvPicPr>
          <p:nvPr>
            <p:custDataLst>
              <p:tags r:id="rId1"/>
            </p:custDataLst>
          </p:nvPr>
        </p:nvPicPr>
        <p:blipFill>
          <a:blip r:embed="rId2">
            <a:extLst>
              <a:ext uri="{28A0092B-C50C-407E-A947-70E740481C1C}">
                <a14:useLocalDpi xmlns:a14="http://schemas.microsoft.com/office/drawing/2010/main" val="0"/>
              </a:ext>
            </a:extLst>
          </a:blip>
          <a:stretch>
            <a:fillRect/>
          </a:stretch>
        </p:blipFill>
        <p:spPr>
          <a:xfrm>
            <a:off x="0" y="1125220"/>
            <a:ext cx="9144000" cy="5143500"/>
          </a:xfrm>
          <a:prstGeom prst="rect">
            <a:avLst/>
          </a:prstGeom>
        </p:spPr>
      </p:pic>
      <p:sp>
        <p:nvSpPr>
          <p:cNvPr id="93186" name="文本占位符 561153"/>
          <p:cNvSpPr>
            <a:spLocks noGrp="1"/>
          </p:cNvSpPr>
          <p:nvPr>
            <p:ph idx="1"/>
          </p:nvPr>
        </p:nvSpPr>
        <p:spPr>
          <a:xfrm>
            <a:off x="0" y="0"/>
            <a:ext cx="9144000" cy="6858000"/>
          </a:xfrm>
        </p:spPr>
        <p:txBody>
          <a:bodyPr vert="horz" wrap="square" lIns="54000" tIns="54000" rIns="54000" bIns="54000" anchor="t" anchorCtr="0"/>
          <a:p>
            <a:pPr marL="0" indent="0" defTabSz="914400" eaLnBrk="1" hangingPunct="1">
              <a:lnSpc>
                <a:spcPct val="140000"/>
              </a:lnSpc>
              <a:spcAft>
                <a:spcPct val="20000"/>
              </a:spcAft>
              <a:buNone/>
              <a:tabLst>
                <a:tab pos="97155" algn="l"/>
              </a:tabLst>
            </a:pPr>
            <a:r>
              <a:rPr lang="en-US" altLang="zh-CN" sz="2800" b="1" dirty="0">
                <a:solidFill>
                  <a:srgbClr val="FF0000"/>
                </a:solidFill>
                <a:latin typeface="黑体" panose="02010609060101010101" charset="-122"/>
                <a:ea typeface="黑体" panose="02010609060101010101" charset="-122"/>
              </a:rPr>
              <a:t> </a:t>
            </a:r>
            <a:endParaRPr lang="en-US" altLang="zh-CN" sz="2800" b="1" dirty="0">
              <a:solidFill>
                <a:schemeClr val="accent2"/>
              </a:solidFill>
              <a:latin typeface="宋体" panose="02010600030101010101" pitchFamily="2" charset="-122"/>
            </a:endParaRPr>
          </a:p>
        </p:txBody>
      </p:sp>
      <p:pic>
        <p:nvPicPr>
          <p:cNvPr id="93187" name="图片 561154" descr="图像-013"/>
          <p:cNvPicPr>
            <a:picLocks noChangeAspect="1"/>
          </p:cNvPicPr>
          <p:nvPr/>
        </p:nvPicPr>
        <p:blipFill>
          <a:blip r:embed="rId3"/>
          <a:stretch>
            <a:fillRect/>
          </a:stretch>
        </p:blipFill>
        <p:spPr>
          <a:xfrm>
            <a:off x="827088" y="114300"/>
            <a:ext cx="7543800" cy="6743700"/>
          </a:xfrm>
          <a:prstGeom prst="rect">
            <a:avLst/>
          </a:prstGeom>
          <a:noFill/>
          <a:ln w="9525">
            <a:noFill/>
          </a:ln>
        </p:spPr>
      </p:pic>
      <p:grpSp>
        <p:nvGrpSpPr>
          <p:cNvPr id="3" name="组合 2"/>
          <p:cNvGrpSpPr/>
          <p:nvPr/>
        </p:nvGrpSpPr>
        <p:grpSpPr>
          <a:xfrm rot="0">
            <a:off x="307340" y="570230"/>
            <a:ext cx="431165" cy="431165"/>
            <a:chOff x="263136" y="244750"/>
            <a:chExt cx="603639" cy="603639"/>
          </a:xfrm>
        </p:grpSpPr>
        <p:sp>
          <p:nvSpPr>
            <p:cNvPr id="5" name="泪滴形 4"/>
            <p:cNvSpPr/>
            <p:nvPr>
              <p:custDataLst>
                <p:tags r:id="rId4"/>
              </p:custDataLst>
            </p:nvPr>
          </p:nvSpPr>
          <p:spPr>
            <a:xfrm rot="10800000" flipH="1" flipV="1">
              <a:off x="263136" y="244750"/>
              <a:ext cx="603639" cy="603639"/>
            </a:xfrm>
            <a:prstGeom prst="teardrop">
              <a:avLst/>
            </a:prstGeom>
            <a:solidFill>
              <a:srgbClr val="12B7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latin typeface="思源宋体 CN" panose="02020400000000000000" pitchFamily="18" charset="-122"/>
                <a:ea typeface="思源宋体 CN" panose="02020400000000000000" pitchFamily="18" charset="-122"/>
              </a:endParaRPr>
            </a:p>
          </p:txBody>
        </p:sp>
        <p:sp>
          <p:nvSpPr>
            <p:cNvPr id="6" name="椭圆 5"/>
            <p:cNvSpPr/>
            <p:nvPr>
              <p:custDataLst>
                <p:tags r:id="rId5"/>
              </p:custDataLst>
            </p:nvPr>
          </p:nvSpPr>
          <p:spPr>
            <a:xfrm rot="10800000" flipH="1" flipV="1">
              <a:off x="363481" y="345095"/>
              <a:ext cx="402949" cy="40294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latin typeface="思源宋体 CN" panose="02020400000000000000" pitchFamily="18" charset="-122"/>
                <a:ea typeface="思源宋体 CN" panose="02020400000000000000" pitchFamily="18" charset="-122"/>
              </a:endParaRPr>
            </a:p>
          </p:txBody>
        </p:sp>
        <p:sp>
          <p:nvSpPr>
            <p:cNvPr id="7" name="椭圆 6"/>
            <p:cNvSpPr/>
            <p:nvPr>
              <p:custDataLst>
                <p:tags r:id="rId6"/>
              </p:custDataLst>
            </p:nvPr>
          </p:nvSpPr>
          <p:spPr>
            <a:xfrm rot="10800000" flipH="1" flipV="1">
              <a:off x="438741" y="420355"/>
              <a:ext cx="252430" cy="252430"/>
            </a:xfrm>
            <a:prstGeom prst="ellipse">
              <a:avLst/>
            </a:prstGeom>
            <a:solidFill>
              <a:srgbClr val="FF9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latin typeface="思源宋体 CN" panose="02020400000000000000" pitchFamily="18" charset="-122"/>
                <a:ea typeface="思源宋体 CN" panose="02020400000000000000" pitchFamily="18" charset="-122"/>
              </a:endParaRPr>
            </a:p>
          </p:txBody>
        </p:sp>
      </p:grpSp>
    </p:spTree>
  </p:cSld>
  <p:clrMapOvr>
    <a:masterClrMapping/>
  </p:clrMapOvr>
  <p:transition>
    <p:random/>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2" name="图片 51" descr="形状, 圆圈&#10;&#10;描述已自动生成"/>
          <p:cNvPicPr>
            <a:picLocks noChangeAspect="1"/>
          </p:cNvPicPr>
          <p:nvPr>
            <p:custDataLst>
              <p:tags r:id="rId1"/>
            </p:custDataLst>
          </p:nvPr>
        </p:nvPicPr>
        <p:blipFill>
          <a:blip r:embed="rId2">
            <a:extLst>
              <a:ext uri="{28A0092B-C50C-407E-A947-70E740481C1C}">
                <a14:useLocalDpi xmlns:a14="http://schemas.microsoft.com/office/drawing/2010/main" val="0"/>
              </a:ext>
            </a:extLst>
          </a:blip>
          <a:stretch>
            <a:fillRect/>
          </a:stretch>
        </p:blipFill>
        <p:spPr>
          <a:xfrm>
            <a:off x="0" y="1125220"/>
            <a:ext cx="9144000" cy="5143500"/>
          </a:xfrm>
          <a:prstGeom prst="rect">
            <a:avLst/>
          </a:prstGeom>
        </p:spPr>
      </p:pic>
      <p:sp>
        <p:nvSpPr>
          <p:cNvPr id="94211" name="文本占位符 562178"/>
          <p:cNvSpPr>
            <a:spLocks noGrp="1"/>
          </p:cNvSpPr>
          <p:nvPr>
            <p:ph idx="1"/>
          </p:nvPr>
        </p:nvSpPr>
        <p:spPr>
          <a:xfrm>
            <a:off x="900113" y="2492375"/>
            <a:ext cx="7772400" cy="2563813"/>
          </a:xfrm>
        </p:spPr>
        <p:txBody>
          <a:bodyPr vert="horz" wrap="square" lIns="91440" tIns="45720" rIns="91440" bIns="45720" anchor="t" anchorCtr="0"/>
          <a:p>
            <a:pPr eaLnBrk="1" hangingPunct="1">
              <a:buNone/>
            </a:pPr>
            <a:endParaRPr lang="zh-CN" altLang="zh-CN" dirty="0">
              <a:ea typeface="楷体_GB2312" pitchFamily="49" charset="-122"/>
            </a:endParaRPr>
          </a:p>
        </p:txBody>
      </p:sp>
      <p:sp>
        <p:nvSpPr>
          <p:cNvPr id="94212" name="动作按钮: 后退或前一项 562179">
            <a:hlinkClick r:id="" action="ppaction://hlinkshowjump?jump=previousslide"/>
          </p:cNvPr>
          <p:cNvSpPr/>
          <p:nvPr/>
        </p:nvSpPr>
        <p:spPr>
          <a:xfrm>
            <a:off x="7451725" y="5876925"/>
            <a:ext cx="1042988" cy="611188"/>
          </a:xfrm>
          <a:prstGeom prst="actionButtonBackPrevious">
            <a:avLst/>
          </a:prstGeom>
          <a:solidFill>
            <a:srgbClr val="666699"/>
          </a:solidFill>
          <a:ln w="9525">
            <a:noFill/>
          </a:ln>
        </p:spPr>
        <p:txBody>
          <a:bodyPr/>
          <a:p>
            <a:endParaRPr lang="zh-CN" altLang="en-US" dirty="0">
              <a:latin typeface="Tahoma" panose="020B0604030504040204" pitchFamily="34" charset="0"/>
            </a:endParaRPr>
          </a:p>
        </p:txBody>
      </p:sp>
      <p:pic>
        <p:nvPicPr>
          <p:cNvPr id="94213" name="图片 562180" descr="图像-02"/>
          <p:cNvPicPr>
            <a:picLocks noChangeAspect="1"/>
          </p:cNvPicPr>
          <p:nvPr/>
        </p:nvPicPr>
        <p:blipFill>
          <a:blip r:embed="rId3"/>
          <a:stretch>
            <a:fillRect/>
          </a:stretch>
        </p:blipFill>
        <p:spPr>
          <a:xfrm>
            <a:off x="179388" y="1701165"/>
            <a:ext cx="8864600" cy="4464050"/>
          </a:xfrm>
          <a:prstGeom prst="rect">
            <a:avLst/>
          </a:prstGeom>
          <a:noFill/>
          <a:ln w="9525">
            <a:noFill/>
          </a:ln>
        </p:spPr>
      </p:pic>
      <p:grpSp>
        <p:nvGrpSpPr>
          <p:cNvPr id="2" name="组合 1"/>
          <p:cNvGrpSpPr/>
          <p:nvPr/>
        </p:nvGrpSpPr>
        <p:grpSpPr>
          <a:xfrm>
            <a:off x="307367" y="404528"/>
            <a:ext cx="8042910" cy="755650"/>
            <a:chOff x="319326" y="83415"/>
            <a:chExt cx="10723879" cy="1007533"/>
          </a:xfrm>
        </p:grpSpPr>
        <p:grpSp>
          <p:nvGrpSpPr>
            <p:cNvPr id="3" name="组合 2"/>
            <p:cNvGrpSpPr/>
            <p:nvPr/>
          </p:nvGrpSpPr>
          <p:grpSpPr>
            <a:xfrm>
              <a:off x="319326" y="304508"/>
              <a:ext cx="575064" cy="575064"/>
              <a:chOff x="263136" y="244750"/>
              <a:chExt cx="603639" cy="603639"/>
            </a:xfrm>
          </p:grpSpPr>
          <p:sp>
            <p:nvSpPr>
              <p:cNvPr id="5" name="泪滴形 4"/>
              <p:cNvSpPr/>
              <p:nvPr>
                <p:custDataLst>
                  <p:tags r:id="rId4"/>
                </p:custDataLst>
              </p:nvPr>
            </p:nvSpPr>
            <p:spPr>
              <a:xfrm rot="10800000" flipH="1" flipV="1">
                <a:off x="263136" y="244750"/>
                <a:ext cx="603639" cy="603639"/>
              </a:xfrm>
              <a:prstGeom prst="teardrop">
                <a:avLst/>
              </a:prstGeom>
              <a:solidFill>
                <a:srgbClr val="12B7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latin typeface="思源宋体 CN" panose="02020400000000000000" pitchFamily="18" charset="-122"/>
                  <a:ea typeface="思源宋体 CN" panose="02020400000000000000" pitchFamily="18" charset="-122"/>
                </a:endParaRPr>
              </a:p>
            </p:txBody>
          </p:sp>
          <p:sp>
            <p:nvSpPr>
              <p:cNvPr id="6" name="椭圆 5"/>
              <p:cNvSpPr/>
              <p:nvPr>
                <p:custDataLst>
                  <p:tags r:id="rId5"/>
                </p:custDataLst>
              </p:nvPr>
            </p:nvSpPr>
            <p:spPr>
              <a:xfrm rot="10800000" flipH="1" flipV="1">
                <a:off x="363481" y="345095"/>
                <a:ext cx="402949" cy="40294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latin typeface="思源宋体 CN" panose="02020400000000000000" pitchFamily="18" charset="-122"/>
                  <a:ea typeface="思源宋体 CN" panose="02020400000000000000" pitchFamily="18" charset="-122"/>
                </a:endParaRPr>
              </a:p>
            </p:txBody>
          </p:sp>
          <p:sp>
            <p:nvSpPr>
              <p:cNvPr id="7" name="椭圆 6"/>
              <p:cNvSpPr/>
              <p:nvPr>
                <p:custDataLst>
                  <p:tags r:id="rId6"/>
                </p:custDataLst>
              </p:nvPr>
            </p:nvSpPr>
            <p:spPr>
              <a:xfrm rot="10800000" flipH="1" flipV="1">
                <a:off x="438741" y="420355"/>
                <a:ext cx="252430" cy="252430"/>
              </a:xfrm>
              <a:prstGeom prst="ellipse">
                <a:avLst/>
              </a:prstGeom>
              <a:solidFill>
                <a:srgbClr val="FF9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latin typeface="思源宋体 CN" panose="02020400000000000000" pitchFamily="18" charset="-122"/>
                  <a:ea typeface="思源宋体 CN" panose="02020400000000000000" pitchFamily="18" charset="-122"/>
                </a:endParaRPr>
              </a:p>
            </p:txBody>
          </p:sp>
        </p:grpSp>
        <p:sp>
          <p:nvSpPr>
            <p:cNvPr id="4" name="文本框 3"/>
            <p:cNvSpPr txBox="1"/>
            <p:nvPr>
              <p:custDataLst>
                <p:tags r:id="rId7"/>
              </p:custDataLst>
            </p:nvPr>
          </p:nvSpPr>
          <p:spPr>
            <a:xfrm>
              <a:off x="1108419" y="83415"/>
              <a:ext cx="9934786" cy="1007533"/>
            </a:xfrm>
            <a:prstGeom prst="rect">
              <a:avLst/>
            </a:prstGeom>
            <a:noFill/>
          </p:spPr>
          <p:txBody>
            <a:bodyPr wrap="square">
              <a:spAutoFit/>
            </a:bodyPr>
            <a:lstStyle/>
            <a:p>
              <a:pPr marL="0" marR="0" lvl="0" indent="0" algn="l" defTabSz="914400" rtl="0" eaLnBrk="1" fontAlgn="auto" latinLnBrk="0" hangingPunct="1">
                <a:lnSpc>
                  <a:spcPct val="120000"/>
                </a:lnSpc>
                <a:spcBef>
                  <a:spcPts val="0"/>
                </a:spcBef>
                <a:spcAft>
                  <a:spcPts val="0"/>
                </a:spcAft>
                <a:buClrTx/>
                <a:buSzTx/>
                <a:buFontTx/>
                <a:buNone/>
                <a:defRPr/>
              </a:pPr>
              <a:r>
                <a:rPr sz="3600" b="1" dirty="0">
                  <a:solidFill>
                    <a:srgbClr val="1402BE"/>
                  </a:solidFill>
                  <a:ea typeface="隶书" panose="02010509060101010101" pitchFamily="49" charset="-122"/>
                  <a:sym typeface="+mn-ea"/>
                </a:rPr>
                <a:t>二、世界人口分布特征及一般规律</a:t>
              </a:r>
              <a:endParaRPr sz="3600" b="1" dirty="0">
                <a:solidFill>
                  <a:srgbClr val="1402BE"/>
                </a:solidFill>
                <a:ea typeface="隶书" panose="02010509060101010101" pitchFamily="49" charset="-122"/>
                <a:sym typeface="+mn-ea"/>
              </a:endParaRPr>
            </a:p>
          </p:txBody>
        </p:sp>
      </p:grpSp>
    </p:spTree>
  </p:cSld>
  <p:clrMapOvr>
    <a:masterClrMapping/>
  </p:clrMapOvr>
  <p:transition>
    <p:random/>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2" name="图片 51" descr="形状, 圆圈&#10;&#10;描述已自动生成"/>
          <p:cNvPicPr>
            <a:picLocks noChangeAspect="1"/>
          </p:cNvPicPr>
          <p:nvPr>
            <p:custDataLst>
              <p:tags r:id="rId1"/>
            </p:custDataLst>
          </p:nvPr>
        </p:nvPicPr>
        <p:blipFill>
          <a:blip r:embed="rId2">
            <a:extLst>
              <a:ext uri="{28A0092B-C50C-407E-A947-70E740481C1C}">
                <a14:useLocalDpi xmlns:a14="http://schemas.microsoft.com/office/drawing/2010/main" val="0"/>
              </a:ext>
            </a:extLst>
          </a:blip>
          <a:stretch>
            <a:fillRect/>
          </a:stretch>
        </p:blipFill>
        <p:spPr>
          <a:xfrm>
            <a:off x="0" y="1125220"/>
            <a:ext cx="9144000" cy="5143500"/>
          </a:xfrm>
          <a:prstGeom prst="rect">
            <a:avLst/>
          </a:prstGeom>
        </p:spPr>
      </p:pic>
      <p:sp>
        <p:nvSpPr>
          <p:cNvPr id="95235" name="文本占位符 563202"/>
          <p:cNvSpPr>
            <a:spLocks noGrp="1"/>
          </p:cNvSpPr>
          <p:nvPr>
            <p:ph idx="1"/>
          </p:nvPr>
        </p:nvSpPr>
        <p:spPr>
          <a:xfrm>
            <a:off x="172085" y="1557020"/>
            <a:ext cx="8785860" cy="4563745"/>
          </a:xfrm>
        </p:spPr>
        <p:txBody>
          <a:bodyPr vert="horz" wrap="square" lIns="91440" tIns="45720" rIns="91440" bIns="45720" anchor="t" anchorCtr="0"/>
          <a:p>
            <a:pPr eaLnBrk="1" hangingPunct="1">
              <a:buNone/>
            </a:pPr>
            <a:r>
              <a:rPr lang="en-US" altLang="zh-CN" sz="1800" dirty="0">
                <a:ea typeface="楷体_GB2312" pitchFamily="49" charset="-122"/>
              </a:rPr>
              <a:t>1</a:t>
            </a:r>
            <a:r>
              <a:rPr lang="zh-CN" altLang="en-US" sz="1800" dirty="0">
                <a:ea typeface="楷体_GB2312" pitchFamily="49" charset="-122"/>
              </a:rPr>
              <a:t>、世界人口分布特征</a:t>
            </a:r>
            <a:endParaRPr lang="zh-CN" altLang="en-US" sz="1800" dirty="0">
              <a:ea typeface="楷体_GB2312" pitchFamily="49" charset="-122"/>
            </a:endParaRPr>
          </a:p>
          <a:p>
            <a:pPr eaLnBrk="1" hangingPunct="1">
              <a:spcAft>
                <a:spcPct val="20000"/>
              </a:spcAft>
              <a:buNone/>
            </a:pPr>
            <a:r>
              <a:rPr lang="zh-CN" altLang="en-US" sz="1800" b="1" dirty="0">
                <a:latin typeface="隶书" panose="02010509060101010101" pitchFamily="49" charset="-122"/>
                <a:ea typeface="隶书" panose="02010509060101010101" pitchFamily="49" charset="-122"/>
              </a:rPr>
              <a:t>（</a:t>
            </a:r>
            <a:r>
              <a:rPr lang="en-US" altLang="zh-CN" sz="1800" b="1" dirty="0">
                <a:latin typeface="隶书" panose="02010509060101010101" pitchFamily="49" charset="-122"/>
                <a:ea typeface="隶书" panose="02010509060101010101" pitchFamily="49" charset="-122"/>
              </a:rPr>
              <a:t>1</a:t>
            </a:r>
            <a:r>
              <a:rPr lang="zh-CN" altLang="en-US" sz="1800" b="1" dirty="0">
                <a:latin typeface="隶书" panose="02010509060101010101" pitchFamily="49" charset="-122"/>
                <a:ea typeface="隶书" panose="02010509060101010101" pitchFamily="49" charset="-122"/>
              </a:rPr>
              <a:t>）稠密区</a:t>
            </a:r>
            <a:endParaRPr lang="zh-CN" altLang="en-US" sz="1800" b="1" dirty="0">
              <a:latin typeface="隶书" panose="02010509060101010101" pitchFamily="49" charset="-122"/>
              <a:ea typeface="隶书" panose="02010509060101010101" pitchFamily="49" charset="-122"/>
            </a:endParaRPr>
          </a:p>
          <a:p>
            <a:pPr lvl="1" eaLnBrk="1" hangingPunct="1">
              <a:spcAft>
                <a:spcPct val="20000"/>
              </a:spcAft>
              <a:buFontTx/>
              <a:buBlip>
                <a:blip r:embed="rId3"/>
              </a:buBlip>
            </a:pPr>
            <a:r>
              <a:rPr lang="zh-CN" altLang="en-US" sz="1600" b="1" dirty="0">
                <a:latin typeface="宋体" panose="02010600030101010101" pitchFamily="2" charset="-122"/>
              </a:rPr>
              <a:t> 亚洲东部（包括我国东南半壁、朝鲜半岛、日本和越南北部）</a:t>
            </a:r>
            <a:endParaRPr lang="zh-CN" altLang="en-US" sz="1600" b="1" dirty="0">
              <a:latin typeface="宋体" panose="02010600030101010101" pitchFamily="2" charset="-122"/>
            </a:endParaRPr>
          </a:p>
          <a:p>
            <a:pPr lvl="1" eaLnBrk="1" hangingPunct="1">
              <a:spcAft>
                <a:spcPct val="20000"/>
              </a:spcAft>
              <a:buFontTx/>
              <a:buBlip>
                <a:blip r:embed="rId3"/>
              </a:buBlip>
            </a:pPr>
            <a:r>
              <a:rPr lang="en-US" altLang="zh-CN" sz="1600" b="1" dirty="0"/>
              <a:t>  </a:t>
            </a:r>
            <a:r>
              <a:rPr lang="zh-CN" altLang="en-US" sz="1600" b="1" dirty="0">
                <a:latin typeface="宋体" panose="02010600030101010101" pitchFamily="2" charset="-122"/>
              </a:rPr>
              <a:t>南亚（包括印度、孟加拉国和斯里兰卡以及巴基斯坦东半部和尼泊尔南部</a:t>
            </a:r>
            <a:endParaRPr lang="zh-CN" altLang="en-US" sz="1600" b="1" dirty="0">
              <a:latin typeface="宋体" panose="02010600030101010101" pitchFamily="2" charset="-122"/>
            </a:endParaRPr>
          </a:p>
          <a:p>
            <a:pPr lvl="1" eaLnBrk="1" hangingPunct="1">
              <a:spcAft>
                <a:spcPct val="20000"/>
              </a:spcAft>
              <a:buFontTx/>
              <a:buBlip>
                <a:blip r:embed="rId3"/>
              </a:buBlip>
            </a:pPr>
            <a:r>
              <a:rPr lang="en-US" altLang="zh-CN" sz="1600" b="1" dirty="0"/>
              <a:t>  </a:t>
            </a:r>
            <a:r>
              <a:rPr lang="zh-CN" altLang="en-US" sz="1600" b="1" dirty="0">
                <a:latin typeface="宋体" panose="02010600030101010101" pitchFamily="2" charset="-122"/>
              </a:rPr>
              <a:t>欧洲，是密集的是在中部（西起英国中南部，经法国北部、比荷卢、德国、捷克、波兰、乌克兰、俄罗斯的伏尔加河流域）</a:t>
            </a:r>
            <a:endParaRPr lang="zh-CN" altLang="en-US" sz="1600" b="1" dirty="0">
              <a:latin typeface="宋体" panose="02010600030101010101" pitchFamily="2" charset="-122"/>
            </a:endParaRPr>
          </a:p>
          <a:p>
            <a:pPr lvl="1" eaLnBrk="1" hangingPunct="1">
              <a:spcAft>
                <a:spcPct val="20000"/>
              </a:spcAft>
              <a:buFontTx/>
              <a:buBlip>
                <a:blip r:embed="rId3"/>
              </a:buBlip>
            </a:pPr>
            <a:r>
              <a:rPr lang="zh-CN" altLang="en-US" sz="1600" b="1" dirty="0">
                <a:latin typeface="宋体" panose="02010600030101010101" pitchFamily="2" charset="-122"/>
              </a:rPr>
              <a:t> 北美洲东部（美国东半部和加拿大东南角）</a:t>
            </a:r>
            <a:endParaRPr lang="zh-CN" altLang="en-US" sz="1600" b="1" dirty="0">
              <a:latin typeface="宋体" panose="02010600030101010101" pitchFamily="2" charset="-122"/>
            </a:endParaRPr>
          </a:p>
          <a:p>
            <a:pPr eaLnBrk="1" hangingPunct="1">
              <a:spcAft>
                <a:spcPct val="20000"/>
              </a:spcAft>
              <a:buNone/>
            </a:pPr>
            <a:r>
              <a:rPr lang="zh-CN" altLang="en-US" sz="1800" b="1" dirty="0">
                <a:latin typeface="隶书" panose="02010509060101010101" pitchFamily="49" charset="-122"/>
                <a:ea typeface="隶书" panose="02010509060101010101" pitchFamily="49" charset="-122"/>
              </a:rPr>
              <a:t>（</a:t>
            </a:r>
            <a:r>
              <a:rPr lang="en-US" altLang="zh-CN" sz="1800" b="1" dirty="0">
                <a:latin typeface="隶书" panose="02010509060101010101" pitchFamily="49" charset="-122"/>
                <a:ea typeface="隶书" panose="02010509060101010101" pitchFamily="49" charset="-122"/>
              </a:rPr>
              <a:t>2</a:t>
            </a:r>
            <a:r>
              <a:rPr lang="zh-CN" altLang="en-US" sz="1800" b="1" dirty="0">
                <a:latin typeface="隶书" panose="02010509060101010101" pitchFamily="49" charset="-122"/>
                <a:ea typeface="隶书" panose="02010509060101010101" pitchFamily="49" charset="-122"/>
              </a:rPr>
              <a:t>）稀疏区</a:t>
            </a:r>
            <a:endParaRPr lang="zh-CN" altLang="en-US" sz="1800" b="1" dirty="0">
              <a:latin typeface="隶书" panose="02010509060101010101" pitchFamily="49" charset="-122"/>
              <a:ea typeface="隶书" panose="02010509060101010101" pitchFamily="49" charset="-122"/>
            </a:endParaRPr>
          </a:p>
          <a:p>
            <a:pPr lvl="1" eaLnBrk="1" hangingPunct="1">
              <a:spcAft>
                <a:spcPct val="20000"/>
              </a:spcAft>
              <a:buFontTx/>
              <a:buBlip>
                <a:blip r:embed="rId3"/>
              </a:buBlip>
            </a:pPr>
            <a:r>
              <a:rPr lang="zh-CN" altLang="en-US" sz="1600" b="1" dirty="0">
                <a:latin typeface="宋体" panose="02010600030101010101" pitchFamily="2" charset="-122"/>
              </a:rPr>
              <a:t> 寒带西伯利来、阿拉斯加、阿根廷的巴塔哥尼亚以及加拿大的大部分地区、格陵兰岛</a:t>
            </a:r>
            <a:endParaRPr lang="zh-CN" altLang="en-US" sz="1600" b="1" dirty="0">
              <a:latin typeface="宋体" panose="02010600030101010101" pitchFamily="2" charset="-122"/>
            </a:endParaRPr>
          </a:p>
          <a:p>
            <a:pPr lvl="1" algn="just" eaLnBrk="1" hangingPunct="1">
              <a:spcAft>
                <a:spcPct val="20000"/>
              </a:spcAft>
              <a:buFontTx/>
              <a:buBlip>
                <a:blip r:embed="rId3"/>
              </a:buBlip>
            </a:pPr>
            <a:r>
              <a:rPr lang="zh-CN" altLang="en-US" sz="1600" b="1" dirty="0">
                <a:latin typeface="宋体" panose="02010600030101010101" pitchFamily="2" charset="-122"/>
              </a:rPr>
              <a:t> 热带亚马孙平原、刚果盆地、新几内亚岛</a:t>
            </a:r>
            <a:endParaRPr lang="zh-CN" altLang="en-US" sz="1600" b="1" dirty="0">
              <a:latin typeface="宋体" panose="02010600030101010101" pitchFamily="2" charset="-122"/>
            </a:endParaRPr>
          </a:p>
          <a:p>
            <a:pPr lvl="1" algn="just" eaLnBrk="1" hangingPunct="1">
              <a:spcAft>
                <a:spcPct val="20000"/>
              </a:spcAft>
              <a:buFontTx/>
              <a:buBlip>
                <a:blip r:embed="rId3"/>
              </a:buBlip>
            </a:pPr>
            <a:r>
              <a:rPr lang="zh-CN" altLang="en-US" sz="1600" b="1" dirty="0">
                <a:latin typeface="宋体" panose="02010600030101010101" pitchFamily="2" charset="-122"/>
              </a:rPr>
              <a:t> 亚热带和温带地区主要是沙漠和干旱草原</a:t>
            </a:r>
            <a:endParaRPr lang="zh-CN" altLang="en-US" sz="1600" b="1" dirty="0">
              <a:latin typeface="宋体" panose="02010600030101010101" pitchFamily="2" charset="-122"/>
            </a:endParaRPr>
          </a:p>
          <a:p>
            <a:pPr lvl="1" eaLnBrk="1" hangingPunct="1">
              <a:spcAft>
                <a:spcPct val="20000"/>
              </a:spcAft>
              <a:buFontTx/>
              <a:buBlip>
                <a:blip r:embed="rId3"/>
              </a:buBlip>
            </a:pPr>
            <a:r>
              <a:rPr lang="zh-CN" altLang="en-US" sz="1600" b="1" dirty="0">
                <a:latin typeface="宋体" panose="02010600030101010101" pitchFamily="2" charset="-122"/>
              </a:rPr>
              <a:t> 独特的是青藏高原</a:t>
            </a:r>
            <a:endParaRPr lang="zh-CN" altLang="en-US" sz="1600" b="1" dirty="0">
              <a:latin typeface="宋体" panose="02010600030101010101" pitchFamily="2" charset="-122"/>
              <a:ea typeface="Times New Roman" panose="02020603050405020304" pitchFamily="18" charset="0"/>
            </a:endParaRPr>
          </a:p>
        </p:txBody>
      </p:sp>
      <p:sp>
        <p:nvSpPr>
          <p:cNvPr id="95236" name="动作按钮: 后退或前一项 563203">
            <a:hlinkClick r:id="" action="ppaction://hlinkshowjump?jump=previousslide"/>
          </p:cNvPr>
          <p:cNvSpPr/>
          <p:nvPr/>
        </p:nvSpPr>
        <p:spPr>
          <a:xfrm>
            <a:off x="7451725" y="5876925"/>
            <a:ext cx="1042988" cy="611188"/>
          </a:xfrm>
          <a:prstGeom prst="actionButtonBackPrevious">
            <a:avLst/>
          </a:prstGeom>
          <a:solidFill>
            <a:srgbClr val="666699"/>
          </a:solidFill>
          <a:ln w="9525">
            <a:noFill/>
          </a:ln>
        </p:spPr>
        <p:txBody>
          <a:bodyPr/>
          <a:p>
            <a:endParaRPr lang="zh-CN" altLang="en-US" dirty="0">
              <a:latin typeface="Tahoma" panose="020B0604030504040204" pitchFamily="34" charset="0"/>
            </a:endParaRPr>
          </a:p>
        </p:txBody>
      </p:sp>
      <p:grpSp>
        <p:nvGrpSpPr>
          <p:cNvPr id="3" name="组合 2"/>
          <p:cNvGrpSpPr/>
          <p:nvPr/>
        </p:nvGrpSpPr>
        <p:grpSpPr>
          <a:xfrm rot="0">
            <a:off x="307340" y="570230"/>
            <a:ext cx="431165" cy="431165"/>
            <a:chOff x="263136" y="244750"/>
            <a:chExt cx="603639" cy="603639"/>
          </a:xfrm>
        </p:grpSpPr>
        <p:sp>
          <p:nvSpPr>
            <p:cNvPr id="5" name="泪滴形 4"/>
            <p:cNvSpPr/>
            <p:nvPr>
              <p:custDataLst>
                <p:tags r:id="rId4"/>
              </p:custDataLst>
            </p:nvPr>
          </p:nvSpPr>
          <p:spPr>
            <a:xfrm rot="10800000" flipH="1" flipV="1">
              <a:off x="263136" y="244750"/>
              <a:ext cx="603639" cy="603639"/>
            </a:xfrm>
            <a:prstGeom prst="teardrop">
              <a:avLst/>
            </a:prstGeom>
            <a:solidFill>
              <a:srgbClr val="12B7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latin typeface="思源宋体 CN" panose="02020400000000000000" pitchFamily="18" charset="-122"/>
                <a:ea typeface="思源宋体 CN" panose="02020400000000000000" pitchFamily="18" charset="-122"/>
              </a:endParaRPr>
            </a:p>
          </p:txBody>
        </p:sp>
        <p:sp>
          <p:nvSpPr>
            <p:cNvPr id="6" name="椭圆 5"/>
            <p:cNvSpPr/>
            <p:nvPr>
              <p:custDataLst>
                <p:tags r:id="rId5"/>
              </p:custDataLst>
            </p:nvPr>
          </p:nvSpPr>
          <p:spPr>
            <a:xfrm rot="10800000" flipH="1" flipV="1">
              <a:off x="363481" y="345095"/>
              <a:ext cx="402949" cy="40294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latin typeface="思源宋体 CN" panose="02020400000000000000" pitchFamily="18" charset="-122"/>
                <a:ea typeface="思源宋体 CN" panose="02020400000000000000" pitchFamily="18" charset="-122"/>
              </a:endParaRPr>
            </a:p>
          </p:txBody>
        </p:sp>
        <p:sp>
          <p:nvSpPr>
            <p:cNvPr id="7" name="椭圆 6"/>
            <p:cNvSpPr/>
            <p:nvPr>
              <p:custDataLst>
                <p:tags r:id="rId6"/>
              </p:custDataLst>
            </p:nvPr>
          </p:nvSpPr>
          <p:spPr>
            <a:xfrm rot="10800000" flipH="1" flipV="1">
              <a:off x="438741" y="420355"/>
              <a:ext cx="252430" cy="252430"/>
            </a:xfrm>
            <a:prstGeom prst="ellipse">
              <a:avLst/>
            </a:prstGeom>
            <a:solidFill>
              <a:srgbClr val="FF9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latin typeface="思源宋体 CN" panose="02020400000000000000" pitchFamily="18" charset="-122"/>
                <a:ea typeface="思源宋体 CN" panose="02020400000000000000" pitchFamily="18" charset="-122"/>
              </a:endParaRPr>
            </a:p>
          </p:txBody>
        </p:sp>
      </p:grpSp>
      <p:sp>
        <p:nvSpPr>
          <p:cNvPr id="9" name="文本框 8"/>
          <p:cNvSpPr txBox="1"/>
          <p:nvPr>
            <p:custDataLst>
              <p:tags r:id="rId7"/>
            </p:custDataLst>
          </p:nvPr>
        </p:nvSpPr>
        <p:spPr>
          <a:xfrm>
            <a:off x="899187" y="404528"/>
            <a:ext cx="7451090" cy="755650"/>
          </a:xfrm>
          <a:prstGeom prst="rect">
            <a:avLst/>
          </a:prstGeom>
          <a:noFill/>
        </p:spPr>
        <p:txBody>
          <a:bodyPr wrap="square">
            <a:spAutoFit/>
          </a:bodyPr>
          <a:p>
            <a:pPr marL="0" marR="0" lvl="0" indent="0" algn="l" defTabSz="914400" rtl="0" eaLnBrk="1" fontAlgn="auto" latinLnBrk="0" hangingPunct="1">
              <a:lnSpc>
                <a:spcPct val="120000"/>
              </a:lnSpc>
              <a:spcBef>
                <a:spcPts val="0"/>
              </a:spcBef>
              <a:spcAft>
                <a:spcPts val="0"/>
              </a:spcAft>
              <a:buClrTx/>
              <a:buSzTx/>
              <a:buFontTx/>
              <a:buNone/>
              <a:defRPr/>
            </a:pPr>
            <a:r>
              <a:rPr sz="3600" b="1" dirty="0">
                <a:solidFill>
                  <a:srgbClr val="1402BE"/>
                </a:solidFill>
                <a:ea typeface="隶书" panose="02010509060101010101" pitchFamily="49" charset="-122"/>
                <a:sym typeface="+mn-ea"/>
              </a:rPr>
              <a:t>二、世界人口分布特征及一般规律</a:t>
            </a:r>
            <a:endParaRPr sz="3600" b="1" dirty="0">
              <a:solidFill>
                <a:srgbClr val="1402BE"/>
              </a:solidFill>
              <a:ea typeface="隶书" panose="02010509060101010101" pitchFamily="49" charset="-122"/>
              <a:sym typeface="+mn-ea"/>
            </a:endParaRPr>
          </a:p>
        </p:txBody>
      </p:sp>
    </p:spTree>
  </p:cSld>
  <p:clrMapOvr>
    <a:masterClrMapping/>
  </p:clrMapOvr>
  <p:transition>
    <p:random/>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图片 51" descr="形状, 圆圈&#10;&#10;描述已自动生成"/>
          <p:cNvPicPr>
            <a:picLocks noChangeAspect="1"/>
          </p:cNvPicPr>
          <p:nvPr>
            <p:custDataLst>
              <p:tags r:id="rId1"/>
            </p:custDataLst>
          </p:nvPr>
        </p:nvPicPr>
        <p:blipFill>
          <a:blip r:embed="rId2">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
        <p:nvSpPr>
          <p:cNvPr id="4" name="文本框 3"/>
          <p:cNvSpPr txBox="1"/>
          <p:nvPr/>
        </p:nvSpPr>
        <p:spPr>
          <a:xfrm>
            <a:off x="251460" y="188595"/>
            <a:ext cx="6783070" cy="713740"/>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rPr>
              <a:t>一、世界人口增长</a:t>
            </a:r>
            <a:r>
              <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rPr>
              <a:t>过程</a:t>
            </a:r>
            <a:endPar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endParaRPr>
          </a:p>
        </p:txBody>
      </p:sp>
      <p:pic>
        <p:nvPicPr>
          <p:cNvPr id="38916" name="图片 503811" descr="2"/>
          <p:cNvPicPr>
            <a:picLocks noChangeAspect="1"/>
          </p:cNvPicPr>
          <p:nvPr>
            <p:custDataLst>
              <p:tags r:id="rId3"/>
            </p:custDataLst>
          </p:nvPr>
        </p:nvPicPr>
        <p:blipFill>
          <a:blip r:embed="rId4"/>
          <a:stretch>
            <a:fillRect/>
          </a:stretch>
        </p:blipFill>
        <p:spPr>
          <a:xfrm>
            <a:off x="179705" y="3284855"/>
            <a:ext cx="4248150" cy="2881313"/>
          </a:xfrm>
          <a:prstGeom prst="rect">
            <a:avLst/>
          </a:prstGeom>
          <a:noFill/>
          <a:ln w="9525">
            <a:noFill/>
          </a:ln>
        </p:spPr>
      </p:pic>
      <p:pic>
        <p:nvPicPr>
          <p:cNvPr id="38918" name="图片 503813" descr="调整大小 06"/>
          <p:cNvPicPr>
            <a:picLocks noChangeAspect="1"/>
          </p:cNvPicPr>
          <p:nvPr>
            <p:custDataLst>
              <p:tags r:id="rId5"/>
            </p:custDataLst>
          </p:nvPr>
        </p:nvPicPr>
        <p:blipFill>
          <a:blip r:embed="rId6"/>
          <a:stretch>
            <a:fillRect/>
          </a:stretch>
        </p:blipFill>
        <p:spPr>
          <a:xfrm>
            <a:off x="4787583" y="3284855"/>
            <a:ext cx="3887787" cy="2879725"/>
          </a:xfrm>
          <a:prstGeom prst="rect">
            <a:avLst/>
          </a:prstGeom>
          <a:noFill/>
          <a:ln w="9525">
            <a:noFill/>
          </a:ln>
        </p:spPr>
      </p:pic>
      <p:sp>
        <p:nvSpPr>
          <p:cNvPr id="38917" name="矩形 503812"/>
          <p:cNvSpPr/>
          <p:nvPr>
            <p:custDataLst>
              <p:tags r:id="rId7"/>
            </p:custDataLst>
          </p:nvPr>
        </p:nvSpPr>
        <p:spPr>
          <a:xfrm>
            <a:off x="827723" y="6380798"/>
            <a:ext cx="3021012" cy="366712"/>
          </a:xfrm>
          <a:prstGeom prst="rect">
            <a:avLst/>
          </a:prstGeom>
          <a:noFill/>
          <a:ln w="9525">
            <a:noFill/>
          </a:ln>
        </p:spPr>
        <p:txBody>
          <a:bodyPr wrap="none" anchor="ctr" anchorCtr="0">
            <a:spAutoFit/>
          </a:bodyPr>
          <a:p>
            <a:pPr>
              <a:spcBef>
                <a:spcPct val="0"/>
              </a:spcBef>
            </a:pPr>
            <a:r>
              <a:rPr lang="en-US" altLang="zh-CN" dirty="0">
                <a:latin typeface="Tahoma" panose="020B0604030504040204" pitchFamily="34" charset="0"/>
              </a:rPr>
              <a:t>10</a:t>
            </a:r>
            <a:r>
              <a:rPr lang="zh-CN" altLang="en-US" dirty="0">
                <a:latin typeface="Tahoma" panose="020B0604030504040204" pitchFamily="34" charset="0"/>
              </a:rPr>
              <a:t>万年以来的世界人口规模 </a:t>
            </a:r>
            <a:endParaRPr lang="zh-CN" altLang="en-US" dirty="0">
              <a:latin typeface="Tahoma" panose="020B0604030504040204" pitchFamily="34" charset="0"/>
            </a:endParaRPr>
          </a:p>
        </p:txBody>
      </p:sp>
      <p:sp>
        <p:nvSpPr>
          <p:cNvPr id="38919" name="矩形 503814"/>
          <p:cNvSpPr/>
          <p:nvPr>
            <p:custDataLst>
              <p:tags r:id="rId8"/>
            </p:custDataLst>
          </p:nvPr>
        </p:nvSpPr>
        <p:spPr>
          <a:xfrm>
            <a:off x="5147310" y="6380798"/>
            <a:ext cx="2541588" cy="366712"/>
          </a:xfrm>
          <a:prstGeom prst="rect">
            <a:avLst/>
          </a:prstGeom>
          <a:noFill/>
          <a:ln w="9525">
            <a:noFill/>
          </a:ln>
        </p:spPr>
        <p:txBody>
          <a:bodyPr wrap="none" anchor="ctr" anchorCtr="0">
            <a:spAutoFit/>
          </a:bodyPr>
          <a:p>
            <a:pPr>
              <a:spcBef>
                <a:spcPct val="0"/>
              </a:spcBef>
            </a:pPr>
            <a:r>
              <a:rPr lang="zh-CN" altLang="en-US" dirty="0">
                <a:latin typeface="Tahoma" panose="020B0604030504040204" pitchFamily="34" charset="0"/>
              </a:rPr>
              <a:t>世界人口的增长过程图 </a:t>
            </a:r>
            <a:endParaRPr lang="zh-CN" altLang="en-US" dirty="0">
              <a:latin typeface="Tahoma" panose="020B0604030504040204" pitchFamily="34" charset="0"/>
            </a:endParaRPr>
          </a:p>
        </p:txBody>
      </p:sp>
      <p:pic>
        <p:nvPicPr>
          <p:cNvPr id="2" name="图片 1"/>
          <p:cNvPicPr>
            <a:picLocks noChangeAspect="1"/>
          </p:cNvPicPr>
          <p:nvPr/>
        </p:nvPicPr>
        <p:blipFill>
          <a:blip r:embed="rId9"/>
          <a:stretch>
            <a:fillRect/>
          </a:stretch>
        </p:blipFill>
        <p:spPr>
          <a:xfrm>
            <a:off x="1764030" y="857250"/>
            <a:ext cx="5124450" cy="23431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500" advClick="0">
        <p:checker/>
      </p:transition>
    </mc:Choice>
    <mc:Fallback>
      <p:transition spd="slow" advClick="0">
        <p:checker/>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2" name="图片 51" descr="形状, 圆圈&#10;&#10;描述已自动生成"/>
          <p:cNvPicPr>
            <a:picLocks noChangeAspect="1"/>
          </p:cNvPicPr>
          <p:nvPr>
            <p:custDataLst>
              <p:tags r:id="rId1"/>
            </p:custDataLst>
          </p:nvPr>
        </p:nvPicPr>
        <p:blipFill>
          <a:blip r:embed="rId2">
            <a:extLst>
              <a:ext uri="{28A0092B-C50C-407E-A947-70E740481C1C}">
                <a14:useLocalDpi xmlns:a14="http://schemas.microsoft.com/office/drawing/2010/main" val="0"/>
              </a:ext>
            </a:extLst>
          </a:blip>
          <a:stretch>
            <a:fillRect/>
          </a:stretch>
        </p:blipFill>
        <p:spPr>
          <a:xfrm>
            <a:off x="0" y="1125220"/>
            <a:ext cx="9144000" cy="5143500"/>
          </a:xfrm>
          <a:prstGeom prst="rect">
            <a:avLst/>
          </a:prstGeom>
        </p:spPr>
      </p:pic>
      <p:sp>
        <p:nvSpPr>
          <p:cNvPr id="96259" name="文本占位符 564226"/>
          <p:cNvSpPr>
            <a:spLocks noGrp="1"/>
          </p:cNvSpPr>
          <p:nvPr>
            <p:ph idx="1"/>
          </p:nvPr>
        </p:nvSpPr>
        <p:spPr>
          <a:xfrm>
            <a:off x="395605" y="1318260"/>
            <a:ext cx="8424545" cy="5279390"/>
          </a:xfrm>
        </p:spPr>
        <p:txBody>
          <a:bodyPr vert="horz" wrap="square" lIns="91440" tIns="45720" rIns="91440" bIns="45720" anchor="t" anchorCtr="0"/>
          <a:p>
            <a:pPr eaLnBrk="1" hangingPunct="1">
              <a:buNone/>
            </a:pPr>
            <a:r>
              <a:rPr lang="en-US" altLang="zh-CN" dirty="0">
                <a:ea typeface="楷体_GB2312" pitchFamily="49" charset="-122"/>
              </a:rPr>
              <a:t>2</a:t>
            </a:r>
            <a:r>
              <a:rPr lang="zh-CN" altLang="en-US" dirty="0">
                <a:ea typeface="楷体_GB2312" pitchFamily="49" charset="-122"/>
              </a:rPr>
              <a:t>、世界人口分布一般规律</a:t>
            </a:r>
            <a:endParaRPr lang="zh-CN" altLang="en-US" dirty="0">
              <a:ea typeface="楷体_GB2312" pitchFamily="49" charset="-122"/>
            </a:endParaRPr>
          </a:p>
          <a:p>
            <a:pPr lvl="2" eaLnBrk="1" hangingPunct="1">
              <a:lnSpc>
                <a:spcPct val="110000"/>
              </a:lnSpc>
              <a:spcAft>
                <a:spcPct val="20000"/>
              </a:spcAft>
              <a:buBlip>
                <a:blip r:embed="rId3"/>
              </a:buBlip>
            </a:pPr>
            <a:r>
              <a:rPr lang="zh-CN" altLang="en-US" b="1" dirty="0">
                <a:latin typeface="宋体" panose="02010600030101010101" pitchFamily="2" charset="-122"/>
              </a:rPr>
              <a:t>史前时代</a:t>
            </a:r>
            <a:r>
              <a:rPr lang="en-US" altLang="zh-CN" b="1" dirty="0">
                <a:latin typeface="Times New Roman" panose="02020603050405020304" pitchFamily="18" charset="0"/>
              </a:rPr>
              <a:t>——</a:t>
            </a:r>
            <a:r>
              <a:rPr lang="zh-CN" altLang="en-US" b="1" dirty="0">
                <a:latin typeface="宋体" panose="02010600030101010101" pitchFamily="2" charset="-122"/>
              </a:rPr>
              <a:t>人口极度稀疏、分散、流动；</a:t>
            </a:r>
            <a:endParaRPr lang="zh-CN" altLang="en-US" b="1" dirty="0">
              <a:latin typeface="宋体" panose="02010600030101010101" pitchFamily="2" charset="-122"/>
            </a:endParaRPr>
          </a:p>
          <a:p>
            <a:pPr lvl="2" eaLnBrk="1" hangingPunct="1">
              <a:lnSpc>
                <a:spcPct val="110000"/>
              </a:lnSpc>
              <a:spcAft>
                <a:spcPct val="20000"/>
              </a:spcAft>
              <a:buBlip>
                <a:blip r:embed="rId3"/>
              </a:buBlip>
            </a:pPr>
            <a:r>
              <a:rPr lang="zh-CN" altLang="en-US" b="1" dirty="0">
                <a:latin typeface="宋体" panose="02010600030101010101" pitchFamily="2" charset="-122"/>
              </a:rPr>
              <a:t>农业时代</a:t>
            </a:r>
            <a:r>
              <a:rPr lang="en-US" altLang="zh-CN" b="1" dirty="0">
                <a:latin typeface="Times New Roman" panose="02020603050405020304" pitchFamily="18" charset="0"/>
              </a:rPr>
              <a:t>——</a:t>
            </a:r>
            <a:r>
              <a:rPr lang="zh-CN" altLang="en-US" b="1" dirty="0">
                <a:latin typeface="宋体" panose="02010600030101010101" pitchFamily="2" charset="-122"/>
              </a:rPr>
              <a:t>人口定居于村落，人口密度与农业产量成正比，人口流动性微弱，分布格局变动迟缓；</a:t>
            </a:r>
            <a:endParaRPr lang="zh-CN" altLang="en-US" b="1" dirty="0">
              <a:latin typeface="宋体" panose="02010600030101010101" pitchFamily="2" charset="-122"/>
            </a:endParaRPr>
          </a:p>
          <a:p>
            <a:pPr lvl="2" eaLnBrk="1" hangingPunct="1">
              <a:lnSpc>
                <a:spcPct val="110000"/>
              </a:lnSpc>
              <a:spcAft>
                <a:spcPct val="20000"/>
              </a:spcAft>
              <a:buBlip>
                <a:blip r:embed="rId3"/>
              </a:buBlip>
            </a:pPr>
            <a:r>
              <a:rPr lang="zh-CN" altLang="en-US" b="1" dirty="0">
                <a:latin typeface="宋体" panose="02010600030101010101" pitchFamily="2" charset="-122"/>
              </a:rPr>
              <a:t>工业时代</a:t>
            </a:r>
            <a:r>
              <a:rPr lang="en-US" altLang="zh-CN" b="1" dirty="0">
                <a:latin typeface="Times New Roman" panose="02020603050405020304" pitchFamily="18" charset="0"/>
              </a:rPr>
              <a:t>——</a:t>
            </a:r>
            <a:r>
              <a:rPr lang="zh-CN" altLang="en-US" b="1" dirty="0">
                <a:latin typeface="宋体" panose="02010600030101010101" pitchFamily="2" charset="-122"/>
              </a:rPr>
              <a:t>人口大量向城镇集中，工商业发达地区人口稠密，人口流动性增强，分布格局变动较快；</a:t>
            </a:r>
            <a:endParaRPr lang="zh-CN" altLang="en-US" b="1" dirty="0">
              <a:latin typeface="宋体" panose="02010600030101010101" pitchFamily="2" charset="-122"/>
            </a:endParaRPr>
          </a:p>
          <a:p>
            <a:pPr lvl="2" eaLnBrk="1" hangingPunct="1">
              <a:lnSpc>
                <a:spcPct val="110000"/>
              </a:lnSpc>
              <a:spcAft>
                <a:spcPct val="20000"/>
              </a:spcAft>
              <a:buBlip>
                <a:blip r:embed="rId3"/>
              </a:buBlip>
            </a:pPr>
            <a:r>
              <a:rPr lang="zh-CN" altLang="en-US" b="1" dirty="0">
                <a:latin typeface="宋体" panose="02010600030101010101" pitchFamily="2" charset="-122"/>
              </a:rPr>
              <a:t>后工业时代</a:t>
            </a:r>
            <a:r>
              <a:rPr lang="en-US" altLang="zh-CN" b="1" dirty="0">
                <a:latin typeface="Times New Roman" panose="02020603050405020304" pitchFamily="18" charset="0"/>
              </a:rPr>
              <a:t>——</a:t>
            </a:r>
            <a:r>
              <a:rPr lang="zh-CN" altLang="en-US" b="1" dirty="0">
                <a:latin typeface="宋体" panose="02010600030101010101" pitchFamily="2" charset="-122"/>
              </a:rPr>
              <a:t>平均人口密度趋于稳定，城乡差异缩小，人口流动性更强。 </a:t>
            </a:r>
            <a:endParaRPr lang="zh-CN" altLang="en-US" b="1" dirty="0">
              <a:latin typeface="宋体" panose="02010600030101010101" pitchFamily="2" charset="-122"/>
            </a:endParaRPr>
          </a:p>
        </p:txBody>
      </p:sp>
      <p:sp>
        <p:nvSpPr>
          <p:cNvPr id="96260" name="动作按钮: 后退或前一项 564227">
            <a:hlinkClick r:id="" action="ppaction://hlinkshowjump?jump=previousslide"/>
          </p:cNvPr>
          <p:cNvSpPr/>
          <p:nvPr/>
        </p:nvSpPr>
        <p:spPr>
          <a:xfrm>
            <a:off x="7451725" y="5876925"/>
            <a:ext cx="1042988" cy="611188"/>
          </a:xfrm>
          <a:prstGeom prst="actionButtonBackPrevious">
            <a:avLst/>
          </a:prstGeom>
          <a:solidFill>
            <a:srgbClr val="666699"/>
          </a:solidFill>
          <a:ln w="9525">
            <a:noFill/>
          </a:ln>
        </p:spPr>
        <p:txBody>
          <a:bodyPr/>
          <a:p>
            <a:endParaRPr lang="zh-CN" altLang="en-US" dirty="0">
              <a:latin typeface="Tahoma" panose="020B0604030504040204" pitchFamily="34" charset="0"/>
            </a:endParaRPr>
          </a:p>
        </p:txBody>
      </p:sp>
      <p:grpSp>
        <p:nvGrpSpPr>
          <p:cNvPr id="3" name="组合 2"/>
          <p:cNvGrpSpPr/>
          <p:nvPr/>
        </p:nvGrpSpPr>
        <p:grpSpPr>
          <a:xfrm rot="0">
            <a:off x="307340" y="570230"/>
            <a:ext cx="431165" cy="431165"/>
            <a:chOff x="263136" y="244750"/>
            <a:chExt cx="603639" cy="603639"/>
          </a:xfrm>
        </p:grpSpPr>
        <p:sp>
          <p:nvSpPr>
            <p:cNvPr id="5" name="泪滴形 4"/>
            <p:cNvSpPr/>
            <p:nvPr>
              <p:custDataLst>
                <p:tags r:id="rId4"/>
              </p:custDataLst>
            </p:nvPr>
          </p:nvSpPr>
          <p:spPr>
            <a:xfrm rot="10800000" flipH="1" flipV="1">
              <a:off x="263136" y="244750"/>
              <a:ext cx="603639" cy="603639"/>
            </a:xfrm>
            <a:prstGeom prst="teardrop">
              <a:avLst/>
            </a:prstGeom>
            <a:solidFill>
              <a:srgbClr val="12B7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latin typeface="思源宋体 CN" panose="02020400000000000000" pitchFamily="18" charset="-122"/>
                <a:ea typeface="思源宋体 CN" panose="02020400000000000000" pitchFamily="18" charset="-122"/>
              </a:endParaRPr>
            </a:p>
          </p:txBody>
        </p:sp>
        <p:sp>
          <p:nvSpPr>
            <p:cNvPr id="6" name="椭圆 5"/>
            <p:cNvSpPr/>
            <p:nvPr>
              <p:custDataLst>
                <p:tags r:id="rId5"/>
              </p:custDataLst>
            </p:nvPr>
          </p:nvSpPr>
          <p:spPr>
            <a:xfrm rot="10800000" flipH="1" flipV="1">
              <a:off x="363481" y="345095"/>
              <a:ext cx="402949" cy="40294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latin typeface="思源宋体 CN" panose="02020400000000000000" pitchFamily="18" charset="-122"/>
                <a:ea typeface="思源宋体 CN" panose="02020400000000000000" pitchFamily="18" charset="-122"/>
              </a:endParaRPr>
            </a:p>
          </p:txBody>
        </p:sp>
        <p:sp>
          <p:nvSpPr>
            <p:cNvPr id="7" name="椭圆 6"/>
            <p:cNvSpPr/>
            <p:nvPr>
              <p:custDataLst>
                <p:tags r:id="rId6"/>
              </p:custDataLst>
            </p:nvPr>
          </p:nvSpPr>
          <p:spPr>
            <a:xfrm rot="10800000" flipH="1" flipV="1">
              <a:off x="438741" y="420355"/>
              <a:ext cx="252430" cy="252430"/>
            </a:xfrm>
            <a:prstGeom prst="ellipse">
              <a:avLst/>
            </a:prstGeom>
            <a:solidFill>
              <a:srgbClr val="FF9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latin typeface="思源宋体 CN" panose="02020400000000000000" pitchFamily="18" charset="-122"/>
                <a:ea typeface="思源宋体 CN" panose="02020400000000000000" pitchFamily="18" charset="-122"/>
              </a:endParaRPr>
            </a:p>
          </p:txBody>
        </p:sp>
      </p:grpSp>
      <p:sp>
        <p:nvSpPr>
          <p:cNvPr id="9" name="文本框 8"/>
          <p:cNvSpPr txBox="1"/>
          <p:nvPr>
            <p:custDataLst>
              <p:tags r:id="rId7"/>
            </p:custDataLst>
          </p:nvPr>
        </p:nvSpPr>
        <p:spPr>
          <a:xfrm>
            <a:off x="899187" y="404528"/>
            <a:ext cx="7451090" cy="755650"/>
          </a:xfrm>
          <a:prstGeom prst="rect">
            <a:avLst/>
          </a:prstGeom>
          <a:noFill/>
        </p:spPr>
        <p:txBody>
          <a:bodyPr wrap="square">
            <a:spAutoFit/>
          </a:bodyPr>
          <a:lstStyle/>
          <a:p>
            <a:pPr marL="0" marR="0" lvl="0" indent="0" algn="l" defTabSz="914400" rtl="0" eaLnBrk="1" fontAlgn="auto" latinLnBrk="0" hangingPunct="1">
              <a:lnSpc>
                <a:spcPct val="120000"/>
              </a:lnSpc>
              <a:spcBef>
                <a:spcPts val="0"/>
              </a:spcBef>
              <a:spcAft>
                <a:spcPts val="0"/>
              </a:spcAft>
              <a:buClrTx/>
              <a:buSzTx/>
              <a:buFontTx/>
              <a:buNone/>
              <a:defRPr/>
            </a:pPr>
            <a:r>
              <a:rPr sz="3600" b="1" dirty="0">
                <a:solidFill>
                  <a:srgbClr val="1402BE"/>
                </a:solidFill>
                <a:ea typeface="隶书" panose="02010509060101010101" pitchFamily="49" charset="-122"/>
                <a:sym typeface="+mn-ea"/>
              </a:rPr>
              <a:t>二、世界人口分布特征及一般规律</a:t>
            </a:r>
            <a:endParaRPr sz="3600" b="1" dirty="0">
              <a:solidFill>
                <a:srgbClr val="1402BE"/>
              </a:solidFill>
              <a:ea typeface="隶书" panose="02010509060101010101" pitchFamily="49" charset="-122"/>
              <a:sym typeface="+mn-ea"/>
            </a:endParaRPr>
          </a:p>
        </p:txBody>
      </p:sp>
    </p:spTree>
  </p:cSld>
  <p:clrMapOvr>
    <a:masterClrMapping/>
  </p:clrMapOvr>
  <p:transition>
    <p:random/>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2" name="图片 51" descr="形状, 圆圈&#10;&#10;描述已自动生成"/>
          <p:cNvPicPr>
            <a:picLocks noChangeAspect="1"/>
          </p:cNvPicPr>
          <p:nvPr>
            <p:custDataLst>
              <p:tags r:id="rId1"/>
            </p:custDataLst>
          </p:nvPr>
        </p:nvPicPr>
        <p:blipFill>
          <a:blip r:embed="rId2">
            <a:extLst>
              <a:ext uri="{28A0092B-C50C-407E-A947-70E740481C1C}">
                <a14:useLocalDpi xmlns:a14="http://schemas.microsoft.com/office/drawing/2010/main" val="0"/>
              </a:ext>
            </a:extLst>
          </a:blip>
          <a:stretch>
            <a:fillRect/>
          </a:stretch>
        </p:blipFill>
        <p:spPr>
          <a:xfrm>
            <a:off x="0" y="1125220"/>
            <a:ext cx="9144000" cy="5143500"/>
          </a:xfrm>
          <a:prstGeom prst="rect">
            <a:avLst/>
          </a:prstGeom>
        </p:spPr>
      </p:pic>
      <p:sp>
        <p:nvSpPr>
          <p:cNvPr id="565250" name="内容占位符 565249"/>
          <p:cNvSpPr>
            <a:spLocks noGrp="1"/>
          </p:cNvSpPr>
          <p:nvPr>
            <p:ph idx="1"/>
          </p:nvPr>
        </p:nvSpPr>
        <p:spPr>
          <a:xfrm>
            <a:off x="304800" y="1484948"/>
            <a:ext cx="8534400" cy="4637087"/>
          </a:xfrm>
        </p:spPr>
        <p:txBody>
          <a:bodyPr vert="horz" wrap="square" lIns="54000" tIns="54000" rIns="54000" bIns="54000" anchor="t" anchorCtr="0"/>
          <a:p>
            <a:pPr marL="0" indent="0" defTabSz="914400" eaLnBrk="1" hangingPunct="1">
              <a:lnSpc>
                <a:spcPct val="150000"/>
              </a:lnSpc>
              <a:spcAft>
                <a:spcPct val="20000"/>
              </a:spcAft>
              <a:buNone/>
              <a:tabLst>
                <a:tab pos="97155" algn="l"/>
              </a:tabLst>
            </a:pPr>
            <a:r>
              <a:rPr lang="zh-CN" altLang="en-US" sz="2400" b="1" dirty="0">
                <a:latin typeface="黑体" panose="02010609060101010101" charset="-122"/>
                <a:ea typeface="黑体" panose="02010609060101010101" charset="-122"/>
              </a:rPr>
              <a:t>人口分布是扩散和聚集的对立统一</a:t>
            </a:r>
            <a:r>
              <a:rPr lang="zh-CN" altLang="en-US" sz="2400" b="1" dirty="0">
                <a:solidFill>
                  <a:schemeClr val="accent2"/>
                </a:solidFill>
                <a:latin typeface="黑体" panose="02010609060101010101" charset="-122"/>
                <a:ea typeface="黑体" panose="02010609060101010101" charset="-122"/>
              </a:rPr>
              <a:t> </a:t>
            </a:r>
            <a:endParaRPr lang="zh-CN" altLang="en-US" sz="2400" b="1" dirty="0">
              <a:solidFill>
                <a:schemeClr val="accent2"/>
              </a:solidFill>
              <a:latin typeface="黑体" panose="02010609060101010101" charset="-122"/>
              <a:ea typeface="黑体" panose="02010609060101010101" charset="-122"/>
            </a:endParaRPr>
          </a:p>
          <a:p>
            <a:pPr marL="190500" lvl="1" indent="0" defTabSz="914400" eaLnBrk="1" hangingPunct="1">
              <a:lnSpc>
                <a:spcPct val="150000"/>
              </a:lnSpc>
              <a:spcAft>
                <a:spcPct val="20000"/>
              </a:spcAft>
              <a:buFontTx/>
              <a:buBlip>
                <a:blip r:embed="rId3"/>
              </a:buBlip>
              <a:tabLst>
                <a:tab pos="97155" algn="l"/>
              </a:tabLst>
            </a:pPr>
            <a:r>
              <a:rPr lang="zh-CN" altLang="en-US" sz="2000" b="1" dirty="0">
                <a:latin typeface="宋体" panose="02010600030101010101" pitchFamily="2" charset="-122"/>
              </a:rPr>
              <a:t> 产业革命前，</a:t>
            </a:r>
            <a:r>
              <a:rPr lang="zh-CN" altLang="en-US" sz="2000" b="1" dirty="0">
                <a:solidFill>
                  <a:schemeClr val="hlink"/>
                </a:solidFill>
                <a:latin typeface="宋体" panose="02010600030101010101" pitchFamily="2" charset="-122"/>
              </a:rPr>
              <a:t>扩散</a:t>
            </a:r>
            <a:r>
              <a:rPr lang="zh-CN" altLang="en-US" sz="2000" b="1" dirty="0">
                <a:latin typeface="宋体" panose="02010600030101010101" pitchFamily="2" charset="-122"/>
              </a:rPr>
              <a:t>是人口地域分布的主要运动方向。生产力水平低，必须不断拓展生存空间，拓展经济活动的空间余地较大，人口不断朝着处女地扩散，人口分布趋于均衡化、分散化。  </a:t>
            </a:r>
            <a:endParaRPr lang="zh-CN" altLang="en-US" sz="2000" b="1" dirty="0">
              <a:latin typeface="宋体" panose="02010600030101010101" pitchFamily="2" charset="-122"/>
            </a:endParaRPr>
          </a:p>
          <a:p>
            <a:pPr marL="190500" lvl="1" indent="0" defTabSz="914400" eaLnBrk="1" hangingPunct="1">
              <a:lnSpc>
                <a:spcPct val="150000"/>
              </a:lnSpc>
              <a:spcAft>
                <a:spcPct val="20000"/>
              </a:spcAft>
              <a:buFontTx/>
              <a:buBlip>
                <a:blip r:embed="rId3"/>
              </a:buBlip>
              <a:tabLst>
                <a:tab pos="97155" algn="l"/>
              </a:tabLst>
            </a:pPr>
            <a:r>
              <a:rPr lang="zh-CN" altLang="en-US" sz="2000" b="1" dirty="0">
                <a:latin typeface="宋体" panose="02010600030101010101" pitchFamily="2" charset="-122"/>
              </a:rPr>
              <a:t> 产业革命后，人口分布由扩散转为</a:t>
            </a:r>
            <a:r>
              <a:rPr lang="zh-CN" altLang="en-US" sz="2000" b="1" dirty="0">
                <a:solidFill>
                  <a:schemeClr val="hlink"/>
                </a:solidFill>
                <a:latin typeface="宋体" panose="02010600030101010101" pitchFamily="2" charset="-122"/>
              </a:rPr>
              <a:t>聚集</a:t>
            </a:r>
            <a:r>
              <a:rPr lang="zh-CN" altLang="en-US" sz="2000" b="1" dirty="0">
                <a:latin typeface="宋体" panose="02010600030101010101" pitchFamily="2" charset="-122"/>
              </a:rPr>
              <a:t>。人口不断向聚落</a:t>
            </a:r>
            <a:r>
              <a:rPr lang="en-US" altLang="zh-CN" sz="2000" b="1" dirty="0">
                <a:latin typeface="宋体" panose="02010600030101010101" pitchFamily="2" charset="-122"/>
              </a:rPr>
              <a:t>——</a:t>
            </a:r>
            <a:r>
              <a:rPr lang="zh-CN" altLang="en-US" sz="2000" b="1" dirty="0">
                <a:latin typeface="宋体" panose="02010600030101010101" pitchFamily="2" charset="-122"/>
              </a:rPr>
              <a:t>城镇</a:t>
            </a:r>
            <a:r>
              <a:rPr lang="en-US" altLang="zh-CN" sz="2000" b="1" dirty="0">
                <a:latin typeface="宋体" panose="02010600030101010101" pitchFamily="2" charset="-122"/>
              </a:rPr>
              <a:t>——</a:t>
            </a:r>
            <a:r>
              <a:rPr lang="zh-CN" altLang="en-US" sz="2000" b="1" dirty="0">
                <a:latin typeface="宋体" panose="02010600030101010101" pitchFamily="2" charset="-122"/>
              </a:rPr>
              <a:t>小城市</a:t>
            </a:r>
            <a:r>
              <a:rPr lang="en-US" altLang="zh-CN" sz="2000" b="1" dirty="0">
                <a:latin typeface="宋体" panose="02010600030101010101" pitchFamily="2" charset="-122"/>
              </a:rPr>
              <a:t>——</a:t>
            </a:r>
            <a:r>
              <a:rPr lang="zh-CN" altLang="en-US" sz="2000" b="1" dirty="0">
                <a:latin typeface="宋体" panose="02010600030101010101" pitchFamily="2" charset="-122"/>
              </a:rPr>
              <a:t>中等城市</a:t>
            </a:r>
            <a:r>
              <a:rPr lang="en-US" altLang="zh-CN" sz="2000" b="1" dirty="0">
                <a:latin typeface="宋体" panose="02010600030101010101" pitchFamily="2" charset="-122"/>
              </a:rPr>
              <a:t>——</a:t>
            </a:r>
            <a:r>
              <a:rPr lang="zh-CN" altLang="en-US" sz="2000" b="1" dirty="0">
                <a:latin typeface="宋体" panose="02010600030101010101" pitchFamily="2" charset="-122"/>
              </a:rPr>
              <a:t>大城市</a:t>
            </a:r>
            <a:r>
              <a:rPr lang="en-US" altLang="zh-CN" sz="2000" b="1" dirty="0">
                <a:latin typeface="宋体" panose="02010600030101010101" pitchFamily="2" charset="-122"/>
              </a:rPr>
              <a:t>——</a:t>
            </a:r>
            <a:r>
              <a:rPr lang="zh-CN" altLang="en-US" sz="2000" b="1" dirty="0">
                <a:latin typeface="宋体" panose="02010600030101010101" pitchFamily="2" charset="-122"/>
              </a:rPr>
              <a:t>城市连绵区</a:t>
            </a:r>
            <a:r>
              <a:rPr lang="en-US" altLang="zh-CN" sz="2000" b="1" dirty="0">
                <a:latin typeface="宋体" panose="02010600030101010101" pitchFamily="2" charset="-122"/>
              </a:rPr>
              <a:t>——</a:t>
            </a:r>
            <a:r>
              <a:rPr lang="zh-CN" altLang="en-US" sz="2000" b="1" dirty="0">
                <a:latin typeface="宋体" panose="02010600030101010101" pitchFamily="2" charset="-122"/>
              </a:rPr>
              <a:t>城市带聚集。</a:t>
            </a:r>
            <a:endParaRPr lang="zh-CN" altLang="en-US" sz="2000" b="1" dirty="0">
              <a:latin typeface="宋体" panose="02010600030101010101" pitchFamily="2" charset="-122"/>
            </a:endParaRPr>
          </a:p>
          <a:p>
            <a:pPr marL="190500" lvl="1" indent="0" defTabSz="914400" eaLnBrk="1" hangingPunct="1">
              <a:lnSpc>
                <a:spcPct val="150000"/>
              </a:lnSpc>
              <a:spcAft>
                <a:spcPct val="20000"/>
              </a:spcAft>
              <a:buFontTx/>
              <a:buBlip>
                <a:blip r:embed="rId3"/>
              </a:buBlip>
              <a:tabLst>
                <a:tab pos="97155" algn="l"/>
              </a:tabLst>
            </a:pPr>
            <a:r>
              <a:rPr lang="zh-CN" altLang="en-US" sz="2000" b="1" dirty="0">
                <a:latin typeface="宋体" panose="02010600030101010101" pitchFamily="2" charset="-122"/>
              </a:rPr>
              <a:t> 后工业社会，人口分布转变为</a:t>
            </a:r>
            <a:r>
              <a:rPr lang="zh-CN" altLang="en-US" sz="2000" b="1" dirty="0">
                <a:solidFill>
                  <a:schemeClr val="hlink"/>
                </a:solidFill>
                <a:latin typeface="宋体" panose="02010600030101010101" pitchFamily="2" charset="-122"/>
              </a:rPr>
              <a:t>扩散和聚集并存</a:t>
            </a:r>
            <a:r>
              <a:rPr lang="zh-CN" altLang="en-US" sz="2000" b="1" dirty="0">
                <a:latin typeface="宋体" panose="02010600030101010101" pitchFamily="2" charset="-122"/>
              </a:rPr>
              <a:t>。人口分布均衡化、城乡差异缩小。扩散方向一是大中型城市指向郊区或周边地区，二是指向小城镇和广大乡村。        </a:t>
            </a:r>
            <a:endParaRPr lang="zh-CN" altLang="en-US" sz="2000" b="1" dirty="0">
              <a:latin typeface="宋体" panose="02010600030101010101" pitchFamily="2" charset="-122"/>
            </a:endParaRPr>
          </a:p>
        </p:txBody>
      </p:sp>
      <p:grpSp>
        <p:nvGrpSpPr>
          <p:cNvPr id="3" name="组合 2"/>
          <p:cNvGrpSpPr/>
          <p:nvPr/>
        </p:nvGrpSpPr>
        <p:grpSpPr>
          <a:xfrm rot="0">
            <a:off x="307340" y="570230"/>
            <a:ext cx="431165" cy="431165"/>
            <a:chOff x="263136" y="244750"/>
            <a:chExt cx="603639" cy="603639"/>
          </a:xfrm>
        </p:grpSpPr>
        <p:sp>
          <p:nvSpPr>
            <p:cNvPr id="5" name="泪滴形 4"/>
            <p:cNvSpPr/>
            <p:nvPr>
              <p:custDataLst>
                <p:tags r:id="rId4"/>
              </p:custDataLst>
            </p:nvPr>
          </p:nvSpPr>
          <p:spPr>
            <a:xfrm rot="10800000" flipH="1" flipV="1">
              <a:off x="263136" y="244750"/>
              <a:ext cx="603639" cy="603639"/>
            </a:xfrm>
            <a:prstGeom prst="teardrop">
              <a:avLst/>
            </a:prstGeom>
            <a:solidFill>
              <a:srgbClr val="12B7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latin typeface="思源宋体 CN" panose="02020400000000000000" pitchFamily="18" charset="-122"/>
                <a:ea typeface="思源宋体 CN" panose="02020400000000000000" pitchFamily="18" charset="-122"/>
              </a:endParaRPr>
            </a:p>
          </p:txBody>
        </p:sp>
        <p:sp>
          <p:nvSpPr>
            <p:cNvPr id="6" name="椭圆 5"/>
            <p:cNvSpPr/>
            <p:nvPr>
              <p:custDataLst>
                <p:tags r:id="rId5"/>
              </p:custDataLst>
            </p:nvPr>
          </p:nvSpPr>
          <p:spPr>
            <a:xfrm rot="10800000" flipH="1" flipV="1">
              <a:off x="363481" y="345095"/>
              <a:ext cx="402949" cy="40294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latin typeface="思源宋体 CN" panose="02020400000000000000" pitchFamily="18" charset="-122"/>
                <a:ea typeface="思源宋体 CN" panose="02020400000000000000" pitchFamily="18" charset="-122"/>
              </a:endParaRPr>
            </a:p>
          </p:txBody>
        </p:sp>
        <p:sp>
          <p:nvSpPr>
            <p:cNvPr id="7" name="椭圆 6"/>
            <p:cNvSpPr/>
            <p:nvPr>
              <p:custDataLst>
                <p:tags r:id="rId6"/>
              </p:custDataLst>
            </p:nvPr>
          </p:nvSpPr>
          <p:spPr>
            <a:xfrm rot="10800000" flipH="1" flipV="1">
              <a:off x="438741" y="420355"/>
              <a:ext cx="252430" cy="252430"/>
            </a:xfrm>
            <a:prstGeom prst="ellipse">
              <a:avLst/>
            </a:prstGeom>
            <a:solidFill>
              <a:srgbClr val="FF9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latin typeface="思源宋体 CN" panose="02020400000000000000" pitchFamily="18" charset="-122"/>
                <a:ea typeface="思源宋体 CN" panose="02020400000000000000" pitchFamily="18" charset="-122"/>
              </a:endParaRPr>
            </a:p>
          </p:txBody>
        </p:sp>
      </p:grpSp>
      <p:sp>
        <p:nvSpPr>
          <p:cNvPr id="9" name="文本框 8"/>
          <p:cNvSpPr txBox="1"/>
          <p:nvPr>
            <p:custDataLst>
              <p:tags r:id="rId7"/>
            </p:custDataLst>
          </p:nvPr>
        </p:nvSpPr>
        <p:spPr>
          <a:xfrm>
            <a:off x="899187" y="404528"/>
            <a:ext cx="7451090" cy="755650"/>
          </a:xfrm>
          <a:prstGeom prst="rect">
            <a:avLst/>
          </a:prstGeom>
          <a:noFill/>
        </p:spPr>
        <p:txBody>
          <a:bodyPr wrap="square">
            <a:spAutoFit/>
          </a:bodyPr>
          <a:lstStyle/>
          <a:p>
            <a:pPr marL="0" marR="0" lvl="0" indent="0" algn="l" defTabSz="914400" rtl="0" eaLnBrk="1" fontAlgn="auto" latinLnBrk="0" hangingPunct="1">
              <a:lnSpc>
                <a:spcPct val="120000"/>
              </a:lnSpc>
              <a:spcBef>
                <a:spcPts val="0"/>
              </a:spcBef>
              <a:spcAft>
                <a:spcPts val="0"/>
              </a:spcAft>
              <a:buClrTx/>
              <a:buSzTx/>
              <a:buFontTx/>
              <a:buNone/>
              <a:defRPr/>
            </a:pPr>
            <a:r>
              <a:rPr sz="3600" b="1" dirty="0">
                <a:solidFill>
                  <a:srgbClr val="1402BE"/>
                </a:solidFill>
                <a:ea typeface="隶书" panose="02010509060101010101" pitchFamily="49" charset="-122"/>
                <a:sym typeface="+mn-ea"/>
              </a:rPr>
              <a:t>二、世界人口分布特征及一般规律</a:t>
            </a:r>
            <a:endParaRPr sz="3600" b="1" dirty="0">
              <a:solidFill>
                <a:srgbClr val="1402BE"/>
              </a:solidFill>
              <a:ea typeface="隶书" panose="02010509060101010101" pitchFamily="49" charset="-122"/>
              <a:sym typeface="+mn-ea"/>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65250">
                                            <p:txEl>
                                              <p:charRg st="0" end="17"/>
                                            </p:txEl>
                                          </p:spTgt>
                                        </p:tgtEl>
                                        <p:attrNameLst>
                                          <p:attrName>style.visibility</p:attrName>
                                        </p:attrNameLst>
                                      </p:cBhvr>
                                      <p:to>
                                        <p:strVal val="visible"/>
                                      </p:to>
                                    </p:set>
                                    <p:animEffect transition="in" filter="wipe(down)">
                                      <p:cBhvr>
                                        <p:cTn id="7" dur="500"/>
                                        <p:tgtEl>
                                          <p:spTgt spid="565250">
                                            <p:txEl>
                                              <p:charRg st="0" end="17"/>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565250">
                                            <p:txEl>
                                              <p:charRg st="17" end="102"/>
                                            </p:txEl>
                                          </p:spTgt>
                                        </p:tgtEl>
                                        <p:attrNameLst>
                                          <p:attrName>style.visibility</p:attrName>
                                        </p:attrNameLst>
                                      </p:cBhvr>
                                      <p:to>
                                        <p:strVal val="visible"/>
                                      </p:to>
                                    </p:set>
                                    <p:animEffect transition="in" filter="wipe(down)">
                                      <p:cBhvr>
                                        <p:cTn id="12" dur="500"/>
                                        <p:tgtEl>
                                          <p:spTgt spid="565250">
                                            <p:txEl>
                                              <p:charRg st="17" end="10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565250">
                                            <p:txEl>
                                              <p:charRg st="102" end="164"/>
                                            </p:txEl>
                                          </p:spTgt>
                                        </p:tgtEl>
                                        <p:attrNameLst>
                                          <p:attrName>style.visibility</p:attrName>
                                        </p:attrNameLst>
                                      </p:cBhvr>
                                      <p:to>
                                        <p:strVal val="visible"/>
                                      </p:to>
                                    </p:set>
                                    <p:animEffect transition="in" filter="wipe(down)">
                                      <p:cBhvr>
                                        <p:cTn id="17" dur="500"/>
                                        <p:tgtEl>
                                          <p:spTgt spid="565250">
                                            <p:txEl>
                                              <p:charRg st="102" end="16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565250">
                                            <p:txEl>
                                              <p:charRg st="164" end="244"/>
                                            </p:txEl>
                                          </p:spTgt>
                                        </p:tgtEl>
                                        <p:attrNameLst>
                                          <p:attrName>style.visibility</p:attrName>
                                        </p:attrNameLst>
                                      </p:cBhvr>
                                      <p:to>
                                        <p:strVal val="visible"/>
                                      </p:to>
                                    </p:set>
                                    <p:animEffect transition="in" filter="wipe(down)">
                                      <p:cBhvr>
                                        <p:cTn id="22" dur="500"/>
                                        <p:tgtEl>
                                          <p:spTgt spid="565250">
                                            <p:txEl>
                                              <p:charRg st="164" end="24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2" name="图片 51" descr="形状, 圆圈&#10;&#10;描述已自动生成"/>
          <p:cNvPicPr>
            <a:picLocks noChangeAspect="1"/>
          </p:cNvPicPr>
          <p:nvPr>
            <p:custDataLst>
              <p:tags r:id="rId1"/>
            </p:custDataLst>
          </p:nvPr>
        </p:nvPicPr>
        <p:blipFill>
          <a:blip r:embed="rId2">
            <a:extLst>
              <a:ext uri="{28A0092B-C50C-407E-A947-70E740481C1C}">
                <a14:useLocalDpi xmlns:a14="http://schemas.microsoft.com/office/drawing/2010/main" val="0"/>
              </a:ext>
            </a:extLst>
          </a:blip>
          <a:stretch>
            <a:fillRect/>
          </a:stretch>
        </p:blipFill>
        <p:spPr>
          <a:xfrm>
            <a:off x="0" y="1125220"/>
            <a:ext cx="9144000" cy="5143500"/>
          </a:xfrm>
          <a:prstGeom prst="rect">
            <a:avLst/>
          </a:prstGeom>
        </p:spPr>
      </p:pic>
      <p:sp>
        <p:nvSpPr>
          <p:cNvPr id="98307" name="文本占位符 566274"/>
          <p:cNvSpPr>
            <a:spLocks noGrp="1"/>
          </p:cNvSpPr>
          <p:nvPr>
            <p:ph idx="1"/>
          </p:nvPr>
        </p:nvSpPr>
        <p:spPr>
          <a:xfrm>
            <a:off x="395288" y="2033588"/>
            <a:ext cx="8424862" cy="4564062"/>
          </a:xfrm>
        </p:spPr>
        <p:txBody>
          <a:bodyPr vert="horz" wrap="square" lIns="91440" tIns="45720" rIns="91440" bIns="45720" anchor="t" anchorCtr="0"/>
          <a:p>
            <a:pPr eaLnBrk="1" hangingPunct="1">
              <a:buNone/>
            </a:pPr>
            <a:r>
              <a:rPr lang="en-US" altLang="zh-CN" dirty="0">
                <a:ea typeface="楷体_GB2312" pitchFamily="49" charset="-122"/>
              </a:rPr>
              <a:t>3</a:t>
            </a:r>
            <a:r>
              <a:rPr lang="zh-CN" altLang="en-US" dirty="0">
                <a:ea typeface="楷体_GB2312" pitchFamily="49" charset="-122"/>
              </a:rPr>
              <a:t>、世界人口分布趋向</a:t>
            </a:r>
            <a:endParaRPr lang="zh-CN" altLang="en-US" dirty="0">
              <a:ea typeface="楷体_GB2312" pitchFamily="49" charset="-122"/>
            </a:endParaRPr>
          </a:p>
          <a:p>
            <a:pPr lvl="1" eaLnBrk="1" hangingPunct="1">
              <a:lnSpc>
                <a:spcPct val="150000"/>
              </a:lnSpc>
              <a:spcAft>
                <a:spcPct val="20000"/>
              </a:spcAft>
              <a:buFontTx/>
              <a:buBlip>
                <a:blip r:embed="rId3"/>
              </a:buBlip>
            </a:pPr>
            <a:r>
              <a:rPr lang="zh-CN" altLang="en-US" b="1" dirty="0">
                <a:latin typeface="宋体" panose="02010600030101010101" pitchFamily="2" charset="-122"/>
              </a:rPr>
              <a:t>趋向暖湿地区 </a:t>
            </a:r>
            <a:endParaRPr lang="zh-CN" altLang="en-US" b="1" dirty="0">
              <a:latin typeface="宋体" panose="02010600030101010101" pitchFamily="2" charset="-122"/>
            </a:endParaRPr>
          </a:p>
          <a:p>
            <a:pPr lvl="1" eaLnBrk="1" hangingPunct="1">
              <a:lnSpc>
                <a:spcPct val="150000"/>
              </a:lnSpc>
              <a:spcAft>
                <a:spcPct val="20000"/>
              </a:spcAft>
              <a:buFontTx/>
              <a:buBlip>
                <a:blip r:embed="rId3"/>
              </a:buBlip>
            </a:pPr>
            <a:r>
              <a:rPr lang="zh-CN" altLang="en-US" b="1" dirty="0">
                <a:latin typeface="宋体" panose="02010600030101010101" pitchFamily="2" charset="-122"/>
              </a:rPr>
              <a:t>趋向低平地区 </a:t>
            </a:r>
            <a:endParaRPr lang="zh-CN" altLang="en-US" b="1" dirty="0">
              <a:latin typeface="宋体" panose="02010600030101010101" pitchFamily="2" charset="-122"/>
            </a:endParaRPr>
          </a:p>
          <a:p>
            <a:pPr lvl="1" eaLnBrk="1" hangingPunct="1">
              <a:lnSpc>
                <a:spcPct val="150000"/>
              </a:lnSpc>
              <a:spcAft>
                <a:spcPct val="20000"/>
              </a:spcAft>
              <a:buFontTx/>
              <a:buBlip>
                <a:blip r:embed="rId3"/>
              </a:buBlip>
            </a:pPr>
            <a:r>
              <a:rPr lang="zh-CN" altLang="en-US" b="1" dirty="0">
                <a:latin typeface="宋体" panose="02010600030101010101" pitchFamily="2" charset="-122"/>
              </a:rPr>
              <a:t>趋向岸边</a:t>
            </a:r>
            <a:endParaRPr lang="zh-CN" altLang="en-US" b="1" dirty="0">
              <a:latin typeface="宋体" panose="02010600030101010101" pitchFamily="2" charset="-122"/>
            </a:endParaRPr>
          </a:p>
        </p:txBody>
      </p:sp>
      <p:sp>
        <p:nvSpPr>
          <p:cNvPr id="98308" name="动作按钮: 后退或前一项 566275">
            <a:hlinkClick r:id="" action="ppaction://hlinkshowjump?jump=previousslide"/>
          </p:cNvPr>
          <p:cNvSpPr/>
          <p:nvPr/>
        </p:nvSpPr>
        <p:spPr>
          <a:xfrm>
            <a:off x="7451725" y="5876925"/>
            <a:ext cx="1042988" cy="611188"/>
          </a:xfrm>
          <a:prstGeom prst="actionButtonBackPrevious">
            <a:avLst/>
          </a:prstGeom>
          <a:solidFill>
            <a:srgbClr val="666699"/>
          </a:solidFill>
          <a:ln w="9525">
            <a:noFill/>
          </a:ln>
        </p:spPr>
        <p:txBody>
          <a:bodyPr/>
          <a:p>
            <a:endParaRPr lang="zh-CN" altLang="en-US" dirty="0">
              <a:latin typeface="Tahoma" panose="020B0604030504040204" pitchFamily="34" charset="0"/>
            </a:endParaRPr>
          </a:p>
        </p:txBody>
      </p:sp>
      <p:grpSp>
        <p:nvGrpSpPr>
          <p:cNvPr id="3" name="组合 2"/>
          <p:cNvGrpSpPr/>
          <p:nvPr/>
        </p:nvGrpSpPr>
        <p:grpSpPr>
          <a:xfrm rot="0">
            <a:off x="307340" y="570230"/>
            <a:ext cx="431165" cy="431165"/>
            <a:chOff x="263136" y="244750"/>
            <a:chExt cx="603639" cy="603639"/>
          </a:xfrm>
        </p:grpSpPr>
        <p:sp>
          <p:nvSpPr>
            <p:cNvPr id="5" name="泪滴形 4"/>
            <p:cNvSpPr/>
            <p:nvPr>
              <p:custDataLst>
                <p:tags r:id="rId4"/>
              </p:custDataLst>
            </p:nvPr>
          </p:nvSpPr>
          <p:spPr>
            <a:xfrm rot="10800000" flipH="1" flipV="1">
              <a:off x="263136" y="244750"/>
              <a:ext cx="603639" cy="603639"/>
            </a:xfrm>
            <a:prstGeom prst="teardrop">
              <a:avLst/>
            </a:prstGeom>
            <a:solidFill>
              <a:srgbClr val="12B7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latin typeface="思源宋体 CN" panose="02020400000000000000" pitchFamily="18" charset="-122"/>
                <a:ea typeface="思源宋体 CN" panose="02020400000000000000" pitchFamily="18" charset="-122"/>
              </a:endParaRPr>
            </a:p>
          </p:txBody>
        </p:sp>
        <p:sp>
          <p:nvSpPr>
            <p:cNvPr id="6" name="椭圆 5"/>
            <p:cNvSpPr/>
            <p:nvPr>
              <p:custDataLst>
                <p:tags r:id="rId5"/>
              </p:custDataLst>
            </p:nvPr>
          </p:nvSpPr>
          <p:spPr>
            <a:xfrm rot="10800000" flipH="1" flipV="1">
              <a:off x="363481" y="345095"/>
              <a:ext cx="402949" cy="40294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latin typeface="思源宋体 CN" panose="02020400000000000000" pitchFamily="18" charset="-122"/>
                <a:ea typeface="思源宋体 CN" panose="02020400000000000000" pitchFamily="18" charset="-122"/>
              </a:endParaRPr>
            </a:p>
          </p:txBody>
        </p:sp>
        <p:sp>
          <p:nvSpPr>
            <p:cNvPr id="7" name="椭圆 6"/>
            <p:cNvSpPr/>
            <p:nvPr>
              <p:custDataLst>
                <p:tags r:id="rId6"/>
              </p:custDataLst>
            </p:nvPr>
          </p:nvSpPr>
          <p:spPr>
            <a:xfrm rot="10800000" flipH="1" flipV="1">
              <a:off x="438741" y="420355"/>
              <a:ext cx="252430" cy="252430"/>
            </a:xfrm>
            <a:prstGeom prst="ellipse">
              <a:avLst/>
            </a:prstGeom>
            <a:solidFill>
              <a:srgbClr val="FF9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latin typeface="思源宋体 CN" panose="02020400000000000000" pitchFamily="18" charset="-122"/>
                <a:ea typeface="思源宋体 CN" panose="02020400000000000000" pitchFamily="18" charset="-122"/>
              </a:endParaRPr>
            </a:p>
          </p:txBody>
        </p:sp>
      </p:grpSp>
      <p:sp>
        <p:nvSpPr>
          <p:cNvPr id="9" name="文本框 8"/>
          <p:cNvSpPr txBox="1"/>
          <p:nvPr>
            <p:custDataLst>
              <p:tags r:id="rId7"/>
            </p:custDataLst>
          </p:nvPr>
        </p:nvSpPr>
        <p:spPr>
          <a:xfrm>
            <a:off x="899187" y="404528"/>
            <a:ext cx="7451090" cy="755650"/>
          </a:xfrm>
          <a:prstGeom prst="rect">
            <a:avLst/>
          </a:prstGeom>
          <a:noFill/>
        </p:spPr>
        <p:txBody>
          <a:bodyPr wrap="square">
            <a:spAutoFit/>
          </a:bodyPr>
          <a:lstStyle/>
          <a:p>
            <a:pPr marL="0" marR="0" lvl="0" indent="0" algn="l" defTabSz="914400" rtl="0" eaLnBrk="1" fontAlgn="auto" latinLnBrk="0" hangingPunct="1">
              <a:lnSpc>
                <a:spcPct val="120000"/>
              </a:lnSpc>
              <a:spcBef>
                <a:spcPts val="0"/>
              </a:spcBef>
              <a:spcAft>
                <a:spcPts val="0"/>
              </a:spcAft>
              <a:buClrTx/>
              <a:buSzTx/>
              <a:buFontTx/>
              <a:buNone/>
              <a:defRPr/>
            </a:pPr>
            <a:r>
              <a:rPr sz="3600" b="1" dirty="0">
                <a:solidFill>
                  <a:srgbClr val="1402BE"/>
                </a:solidFill>
                <a:ea typeface="隶书" panose="02010509060101010101" pitchFamily="49" charset="-122"/>
                <a:sym typeface="+mn-ea"/>
              </a:rPr>
              <a:t>二、世界人口分布特征及一般规律</a:t>
            </a:r>
            <a:endParaRPr sz="3600" b="1" dirty="0">
              <a:solidFill>
                <a:srgbClr val="1402BE"/>
              </a:solidFill>
              <a:ea typeface="隶书" panose="02010509060101010101" pitchFamily="49" charset="-122"/>
              <a:sym typeface="+mn-ea"/>
            </a:endParaRPr>
          </a:p>
        </p:txBody>
      </p:sp>
    </p:spTree>
  </p:cSld>
  <p:clrMapOvr>
    <a:masterClrMapping/>
  </p:clrMapOvr>
  <p:transition>
    <p:random/>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2" name="图片 51" descr="形状, 圆圈&#10;&#10;描述已自动生成"/>
          <p:cNvPicPr>
            <a:picLocks noChangeAspect="1"/>
          </p:cNvPicPr>
          <p:nvPr>
            <p:custDataLst>
              <p:tags r:id="rId1"/>
            </p:custDataLst>
          </p:nvPr>
        </p:nvPicPr>
        <p:blipFill>
          <a:blip r:embed="rId2">
            <a:extLst>
              <a:ext uri="{28A0092B-C50C-407E-A947-70E740481C1C}">
                <a14:useLocalDpi xmlns:a14="http://schemas.microsoft.com/office/drawing/2010/main" val="0"/>
              </a:ext>
            </a:extLst>
          </a:blip>
          <a:stretch>
            <a:fillRect/>
          </a:stretch>
        </p:blipFill>
        <p:spPr>
          <a:xfrm>
            <a:off x="0" y="1125220"/>
            <a:ext cx="9144000" cy="5143500"/>
          </a:xfrm>
          <a:prstGeom prst="rect">
            <a:avLst/>
          </a:prstGeom>
        </p:spPr>
      </p:pic>
      <p:sp>
        <p:nvSpPr>
          <p:cNvPr id="99331" name="文本占位符 348162"/>
          <p:cNvSpPr>
            <a:spLocks noGrp="1"/>
          </p:cNvSpPr>
          <p:nvPr>
            <p:ph idx="1"/>
          </p:nvPr>
        </p:nvSpPr>
        <p:spPr>
          <a:xfrm>
            <a:off x="1182688" y="2017713"/>
            <a:ext cx="2597150" cy="3355975"/>
          </a:xfrm>
        </p:spPr>
        <p:txBody>
          <a:bodyPr vert="horz" wrap="square" lIns="91440" tIns="45720" rIns="91440" bIns="45720" anchor="t" anchorCtr="0"/>
          <a:p>
            <a:pPr marL="609600" indent="-609600" eaLnBrk="1" hangingPunct="1">
              <a:lnSpc>
                <a:spcPct val="200000"/>
              </a:lnSpc>
              <a:buNone/>
            </a:pPr>
            <a:r>
              <a:rPr lang="zh-CN" altLang="en-US" dirty="0">
                <a:latin typeface="楷体_GB2312" pitchFamily="49" charset="-122"/>
                <a:ea typeface="楷体_GB2312" pitchFamily="49" charset="-122"/>
              </a:rPr>
              <a:t>１自然因素</a:t>
            </a:r>
            <a:endParaRPr lang="zh-CN" altLang="en-US" dirty="0">
              <a:latin typeface="楷体_GB2312" pitchFamily="49" charset="-122"/>
              <a:ea typeface="楷体_GB2312" pitchFamily="49" charset="-122"/>
            </a:endParaRPr>
          </a:p>
          <a:p>
            <a:pPr marL="609600" indent="-609600" eaLnBrk="1" hangingPunct="1">
              <a:lnSpc>
                <a:spcPct val="200000"/>
              </a:lnSpc>
              <a:buNone/>
            </a:pPr>
            <a:r>
              <a:rPr lang="zh-CN" altLang="en-US" dirty="0">
                <a:latin typeface="楷体_GB2312" pitchFamily="49" charset="-122"/>
                <a:ea typeface="楷体_GB2312" pitchFamily="49" charset="-122"/>
              </a:rPr>
              <a:t>２社会因素</a:t>
            </a:r>
            <a:endParaRPr lang="zh-CN" altLang="en-US" dirty="0">
              <a:latin typeface="楷体_GB2312" pitchFamily="49" charset="-122"/>
              <a:ea typeface="楷体_GB2312" pitchFamily="49" charset="-122"/>
            </a:endParaRPr>
          </a:p>
          <a:p>
            <a:pPr marL="609600" indent="-609600" eaLnBrk="1" hangingPunct="1">
              <a:lnSpc>
                <a:spcPct val="200000"/>
              </a:lnSpc>
              <a:buNone/>
            </a:pPr>
            <a:r>
              <a:rPr lang="zh-CN" altLang="en-US" dirty="0">
                <a:latin typeface="楷体_GB2312" pitchFamily="49" charset="-122"/>
                <a:ea typeface="楷体_GB2312" pitchFamily="49" charset="-122"/>
              </a:rPr>
              <a:t>３经济因素</a:t>
            </a:r>
            <a:endParaRPr lang="zh-CN" altLang="en-US" dirty="0">
              <a:latin typeface="楷体_GB2312" pitchFamily="49" charset="-122"/>
              <a:ea typeface="楷体_GB2312" pitchFamily="49" charset="-122"/>
            </a:endParaRPr>
          </a:p>
          <a:p>
            <a:pPr marL="609600" indent="-609600" eaLnBrk="1" hangingPunct="1">
              <a:buNone/>
            </a:pPr>
            <a:endParaRPr lang="zh-CN" altLang="en-US" dirty="0"/>
          </a:p>
          <a:p>
            <a:pPr marL="609600" indent="-609600" eaLnBrk="1" hangingPunct="1"/>
            <a:endParaRPr lang="zh-CN" altLang="en-US" dirty="0"/>
          </a:p>
        </p:txBody>
      </p:sp>
      <p:sp>
        <p:nvSpPr>
          <p:cNvPr id="348164" name="动作按钮: 后退或前一项 348163">
            <a:hlinkClick r:id="rId3" action="ppaction://hlinksldjump"/>
          </p:cNvPr>
          <p:cNvSpPr/>
          <p:nvPr/>
        </p:nvSpPr>
        <p:spPr>
          <a:xfrm>
            <a:off x="7451725" y="5876925"/>
            <a:ext cx="1042988" cy="611188"/>
          </a:xfrm>
          <a:prstGeom prst="actionButtonBackPrevious">
            <a:avLst/>
          </a:prstGeom>
          <a:solidFill>
            <a:srgbClr val="666699"/>
          </a:solidFill>
          <a:ln w="9525">
            <a:noFill/>
          </a:ln>
        </p:spPr>
        <p:txBody>
          <a:bodyPr/>
          <a:p>
            <a:endParaRPr lang="zh-CN" altLang="en-US" dirty="0">
              <a:latin typeface="Tahoma" panose="020B0604030504040204" pitchFamily="34" charset="0"/>
            </a:endParaRPr>
          </a:p>
        </p:txBody>
      </p:sp>
      <p:sp>
        <p:nvSpPr>
          <p:cNvPr id="348165" name="文本框 348164"/>
          <p:cNvSpPr txBox="1"/>
          <p:nvPr/>
        </p:nvSpPr>
        <p:spPr>
          <a:xfrm>
            <a:off x="3347720" y="1412875"/>
            <a:ext cx="5205095" cy="1753235"/>
          </a:xfrm>
          <a:prstGeom prst="rect">
            <a:avLst/>
          </a:prstGeom>
          <a:solidFill>
            <a:srgbClr val="FFCCFF"/>
          </a:solidFill>
          <a:ln w="9525" cap="flat" cmpd="sng">
            <a:solidFill>
              <a:schemeClr val="tx1"/>
            </a:solidFill>
            <a:prstDash val="solid"/>
            <a:miter/>
            <a:headEnd type="none" w="med" len="med"/>
            <a:tailEnd type="none" w="med" len="med"/>
          </a:ln>
        </p:spPr>
        <p:txBody>
          <a:bodyPr wrap="square">
            <a:spAutoFit/>
          </a:bodyPr>
          <a:p>
            <a:pPr indent="457200">
              <a:spcBef>
                <a:spcPts val="0"/>
              </a:spcBef>
              <a:buClr>
                <a:schemeClr val="folHlink"/>
              </a:buClr>
              <a:buSzPct val="60000"/>
              <a:buFont typeface="Wingdings" panose="05000000000000000000" pitchFamily="2" charset="2"/>
              <a:extLst>
                <a:ext uri="{35155182-B16C-46BC-9424-99874614C6A1}">
                  <wpsdc:indentchars xmlns:wpsdc="http://www.wps.cn/officeDocument/2017/drawingmlCustomData" val="200" checksum="59296752"/>
                </a:ext>
              </a:extLst>
            </a:pPr>
            <a:r>
              <a:rPr lang="zh-CN" altLang="en-US" dirty="0">
                <a:latin typeface="楷体_GB2312" pitchFamily="49" charset="-122"/>
                <a:ea typeface="楷体_GB2312" pitchFamily="49" charset="-122"/>
              </a:rPr>
              <a:t>一般来说，生产力水平愈低，自然因素对人口分布的影响就愈重要、愈明显，有时甚至起着决定性的影响。随着生产力的发展和水平的提高，这种影响才会变小。</a:t>
            </a:r>
            <a:endParaRPr lang="zh-CN" altLang="en-US" dirty="0">
              <a:latin typeface="楷体_GB2312" pitchFamily="49" charset="-122"/>
              <a:ea typeface="楷体_GB2312" pitchFamily="49" charset="-122"/>
            </a:endParaRPr>
          </a:p>
          <a:p>
            <a:pPr indent="457200">
              <a:spcBef>
                <a:spcPts val="0"/>
              </a:spcBef>
              <a:buClr>
                <a:schemeClr val="folHlink"/>
              </a:buClr>
              <a:buSzPct val="60000"/>
              <a:buFont typeface="Wingdings" panose="05000000000000000000" pitchFamily="2" charset="2"/>
              <a:extLst>
                <a:ext uri="{35155182-B16C-46BC-9424-99874614C6A1}">
                  <wpsdc:indentchars xmlns:wpsdc="http://www.wps.cn/officeDocument/2017/drawingmlCustomData" val="200" checksum="59296752"/>
                </a:ext>
              </a:extLst>
            </a:pPr>
            <a:r>
              <a:rPr lang="zh-CN" altLang="en-US" dirty="0">
                <a:latin typeface="楷体_GB2312" pitchFamily="49" charset="-122"/>
                <a:ea typeface="楷体_GB2312" pitchFamily="49" charset="-122"/>
              </a:rPr>
              <a:t>把自然环境分解为各种要素，分别探讨它们对人口分布的不同影响和作用。 </a:t>
            </a:r>
            <a:endParaRPr lang="zh-CN" altLang="en-US" dirty="0">
              <a:latin typeface="楷体_GB2312" pitchFamily="49" charset="-122"/>
              <a:ea typeface="楷体_GB2312" pitchFamily="49" charset="-122"/>
            </a:endParaRPr>
          </a:p>
        </p:txBody>
      </p:sp>
      <p:sp>
        <p:nvSpPr>
          <p:cNvPr id="348166" name="文本框 348165"/>
          <p:cNvSpPr txBox="1"/>
          <p:nvPr/>
        </p:nvSpPr>
        <p:spPr>
          <a:xfrm>
            <a:off x="3347720" y="3357245"/>
            <a:ext cx="5205095" cy="1198880"/>
          </a:xfrm>
          <a:prstGeom prst="rect">
            <a:avLst/>
          </a:prstGeom>
          <a:solidFill>
            <a:srgbClr val="FFFFCC"/>
          </a:solidFill>
          <a:ln w="9525" cap="flat" cmpd="sng">
            <a:solidFill>
              <a:schemeClr val="tx1"/>
            </a:solidFill>
            <a:prstDash val="solid"/>
            <a:miter/>
            <a:headEnd type="none" w="med" len="med"/>
            <a:tailEnd type="none" w="med" len="med"/>
          </a:ln>
        </p:spPr>
        <p:txBody>
          <a:bodyPr wrap="square">
            <a:spAutoFit/>
          </a:bodyPr>
          <a:p>
            <a:pPr indent="457200" algn="l">
              <a:spcBef>
                <a:spcPts val="0"/>
              </a:spcBef>
              <a:buClr>
                <a:schemeClr val="folHlink"/>
              </a:buClr>
              <a:buSzPct val="60000"/>
              <a:buFont typeface="Wingdings" panose="05000000000000000000" pitchFamily="2" charset="2"/>
              <a:buNone/>
              <a:extLst>
                <a:ext uri="{35155182-B16C-46BC-9424-99874614C6A1}">
                  <wpsdc:indentchars xmlns:wpsdc="http://www.wps.cn/officeDocument/2017/drawingmlCustomData" val="200" checksum="59296752"/>
                </a:ext>
              </a:extLst>
            </a:pPr>
            <a:r>
              <a:rPr lang="zh-CN" altLang="en-US" sz="1800" dirty="0">
                <a:latin typeface="楷体_GB2312" pitchFamily="49" charset="-122"/>
                <a:ea typeface="楷体_GB2312" pitchFamily="49" charset="-122"/>
              </a:rPr>
              <a:t>政治因素对人口分布的影响也较大，有时短时间内便可改变人口分布状况。</a:t>
            </a:r>
            <a:endParaRPr lang="zh-CN" altLang="en-US" sz="1800" dirty="0">
              <a:latin typeface="楷体_GB2312" pitchFamily="49" charset="-122"/>
              <a:ea typeface="楷体_GB2312" pitchFamily="49" charset="-122"/>
            </a:endParaRPr>
          </a:p>
          <a:p>
            <a:pPr indent="457200" algn="l">
              <a:spcBef>
                <a:spcPts val="0"/>
              </a:spcBef>
              <a:buClr>
                <a:schemeClr val="folHlink"/>
              </a:buClr>
              <a:buSzPct val="60000"/>
              <a:buFont typeface="Wingdings" panose="05000000000000000000" pitchFamily="2" charset="2"/>
              <a:buNone/>
              <a:extLst>
                <a:ext uri="{35155182-B16C-46BC-9424-99874614C6A1}">
                  <wpsdc:indentchars xmlns:wpsdc="http://www.wps.cn/officeDocument/2017/drawingmlCustomData" val="200" checksum="59296752"/>
                </a:ext>
              </a:extLst>
            </a:pPr>
            <a:r>
              <a:rPr lang="zh-CN" altLang="en-US" sz="1800" dirty="0">
                <a:latin typeface="楷体_GB2312" pitchFamily="49" charset="-122"/>
                <a:ea typeface="楷体_GB2312" pitchFamily="49" charset="-122"/>
              </a:rPr>
              <a:t>文化因素对人口分布也有一定的影响 。</a:t>
            </a:r>
            <a:endParaRPr lang="zh-CN" altLang="en-US" sz="1800" dirty="0">
              <a:latin typeface="楷体_GB2312" pitchFamily="49" charset="-122"/>
              <a:ea typeface="楷体_GB2312" pitchFamily="49" charset="-122"/>
            </a:endParaRPr>
          </a:p>
          <a:p>
            <a:pPr indent="457200" algn="l">
              <a:spcBef>
                <a:spcPts val="0"/>
              </a:spcBef>
              <a:buClr>
                <a:schemeClr val="folHlink"/>
              </a:buClr>
              <a:buSzPct val="60000"/>
              <a:buFont typeface="Wingdings" panose="05000000000000000000" pitchFamily="2" charset="2"/>
              <a:buNone/>
              <a:extLst>
                <a:ext uri="{35155182-B16C-46BC-9424-99874614C6A1}">
                  <wpsdc:indentchars xmlns:wpsdc="http://www.wps.cn/officeDocument/2017/drawingmlCustomData" val="200" checksum="59296752"/>
                </a:ext>
              </a:extLst>
            </a:pPr>
            <a:r>
              <a:rPr lang="zh-CN" altLang="en-US" sz="1800" dirty="0">
                <a:latin typeface="楷体_GB2312" pitchFamily="49" charset="-122"/>
                <a:ea typeface="楷体_GB2312" pitchFamily="49" charset="-122"/>
              </a:rPr>
              <a:t>故土难离 </a:t>
            </a:r>
            <a:endParaRPr lang="zh-CN" altLang="en-US" sz="1800" dirty="0">
              <a:latin typeface="楷体_GB2312" pitchFamily="49" charset="-122"/>
              <a:ea typeface="楷体_GB2312" pitchFamily="49" charset="-122"/>
            </a:endParaRPr>
          </a:p>
        </p:txBody>
      </p:sp>
      <p:sp>
        <p:nvSpPr>
          <p:cNvPr id="348167" name="文本框 348166"/>
          <p:cNvSpPr txBox="1"/>
          <p:nvPr/>
        </p:nvSpPr>
        <p:spPr>
          <a:xfrm>
            <a:off x="3347720" y="4755515"/>
            <a:ext cx="5175885" cy="645160"/>
          </a:xfrm>
          <a:prstGeom prst="rect">
            <a:avLst/>
          </a:prstGeom>
          <a:solidFill>
            <a:srgbClr val="FFFF99"/>
          </a:solidFill>
          <a:ln w="9525" cap="flat" cmpd="sng">
            <a:solidFill>
              <a:schemeClr val="tx1"/>
            </a:solidFill>
            <a:prstDash val="solid"/>
            <a:miter/>
            <a:headEnd type="none" w="med" len="med"/>
            <a:tailEnd type="none" w="med" len="med"/>
          </a:ln>
        </p:spPr>
        <p:txBody>
          <a:bodyPr wrap="square">
            <a:spAutoFit/>
          </a:bodyPr>
          <a:p>
            <a:pPr indent="457200">
              <a:spcBef>
                <a:spcPts val="0"/>
              </a:spcBef>
              <a:buClr>
                <a:schemeClr val="folHlink"/>
              </a:buClr>
              <a:buSzPct val="60000"/>
              <a:buFont typeface="Wingdings" panose="05000000000000000000" pitchFamily="2" charset="2"/>
              <a:extLst>
                <a:ext uri="{35155182-B16C-46BC-9424-99874614C6A1}">
                  <wpsdc:indentchars xmlns:wpsdc="http://www.wps.cn/officeDocument/2017/drawingmlCustomData" val="200" checksum="59296752"/>
                </a:ext>
              </a:extLst>
            </a:pPr>
            <a:r>
              <a:rPr lang="zh-CN" altLang="en-US" sz="1800" dirty="0">
                <a:latin typeface="楷体_GB2312" pitchFamily="49" charset="-122"/>
                <a:ea typeface="楷体_GB2312" pitchFamily="49" charset="-122"/>
              </a:rPr>
              <a:t>在不同的历史发展时期，由于生产方式和生产力水平的不同，人口分布具有明显不同的特点。</a:t>
            </a:r>
            <a:r>
              <a:rPr lang="zh-CN" altLang="en-US" dirty="0">
                <a:latin typeface="Tahoma" panose="020B0604030504040204" pitchFamily="34" charset="0"/>
              </a:rPr>
              <a:t> </a:t>
            </a:r>
            <a:endParaRPr lang="zh-CN" altLang="en-US" dirty="0">
              <a:latin typeface="Tahoma" panose="020B0604030504040204" pitchFamily="34" charset="0"/>
            </a:endParaRPr>
          </a:p>
        </p:txBody>
      </p:sp>
      <p:grpSp>
        <p:nvGrpSpPr>
          <p:cNvPr id="2" name="组合 1"/>
          <p:cNvGrpSpPr/>
          <p:nvPr/>
        </p:nvGrpSpPr>
        <p:grpSpPr>
          <a:xfrm>
            <a:off x="307367" y="404528"/>
            <a:ext cx="7394575" cy="755650"/>
            <a:chOff x="319326" y="83415"/>
            <a:chExt cx="9859433" cy="1007533"/>
          </a:xfrm>
        </p:grpSpPr>
        <p:grpSp>
          <p:nvGrpSpPr>
            <p:cNvPr id="3" name="组合 2"/>
            <p:cNvGrpSpPr/>
            <p:nvPr/>
          </p:nvGrpSpPr>
          <p:grpSpPr>
            <a:xfrm>
              <a:off x="319326" y="304508"/>
              <a:ext cx="575064" cy="575064"/>
              <a:chOff x="263136" y="244750"/>
              <a:chExt cx="603639" cy="603639"/>
            </a:xfrm>
          </p:grpSpPr>
          <p:sp>
            <p:nvSpPr>
              <p:cNvPr id="5" name="泪滴形 4"/>
              <p:cNvSpPr/>
              <p:nvPr>
                <p:custDataLst>
                  <p:tags r:id="rId4"/>
                </p:custDataLst>
              </p:nvPr>
            </p:nvSpPr>
            <p:spPr>
              <a:xfrm rot="10800000" flipH="1" flipV="1">
                <a:off x="263136" y="244750"/>
                <a:ext cx="603639" cy="603639"/>
              </a:xfrm>
              <a:prstGeom prst="teardrop">
                <a:avLst/>
              </a:prstGeom>
              <a:solidFill>
                <a:srgbClr val="12B7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latin typeface="思源宋体 CN" panose="02020400000000000000" pitchFamily="18" charset="-122"/>
                  <a:ea typeface="思源宋体 CN" panose="02020400000000000000" pitchFamily="18" charset="-122"/>
                </a:endParaRPr>
              </a:p>
            </p:txBody>
          </p:sp>
          <p:sp>
            <p:nvSpPr>
              <p:cNvPr id="6" name="椭圆 5"/>
              <p:cNvSpPr/>
              <p:nvPr>
                <p:custDataLst>
                  <p:tags r:id="rId5"/>
                </p:custDataLst>
              </p:nvPr>
            </p:nvSpPr>
            <p:spPr>
              <a:xfrm rot="10800000" flipH="1" flipV="1">
                <a:off x="363481" y="345095"/>
                <a:ext cx="402949" cy="40294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latin typeface="思源宋体 CN" panose="02020400000000000000" pitchFamily="18" charset="-122"/>
                  <a:ea typeface="思源宋体 CN" panose="02020400000000000000" pitchFamily="18" charset="-122"/>
                </a:endParaRPr>
              </a:p>
            </p:txBody>
          </p:sp>
          <p:sp>
            <p:nvSpPr>
              <p:cNvPr id="7" name="椭圆 6"/>
              <p:cNvSpPr/>
              <p:nvPr>
                <p:custDataLst>
                  <p:tags r:id="rId6"/>
                </p:custDataLst>
              </p:nvPr>
            </p:nvSpPr>
            <p:spPr>
              <a:xfrm rot="10800000" flipH="1" flipV="1">
                <a:off x="438741" y="420355"/>
                <a:ext cx="252430" cy="252430"/>
              </a:xfrm>
              <a:prstGeom prst="ellipse">
                <a:avLst/>
              </a:prstGeom>
              <a:solidFill>
                <a:srgbClr val="FF9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latin typeface="思源宋体 CN" panose="02020400000000000000" pitchFamily="18" charset="-122"/>
                  <a:ea typeface="思源宋体 CN" panose="02020400000000000000" pitchFamily="18" charset="-122"/>
                </a:endParaRPr>
              </a:p>
            </p:txBody>
          </p:sp>
        </p:grpSp>
        <p:sp>
          <p:nvSpPr>
            <p:cNvPr id="4" name="文本框 3"/>
            <p:cNvSpPr txBox="1"/>
            <p:nvPr>
              <p:custDataLst>
                <p:tags r:id="rId7"/>
              </p:custDataLst>
            </p:nvPr>
          </p:nvSpPr>
          <p:spPr>
            <a:xfrm>
              <a:off x="1108419" y="83415"/>
              <a:ext cx="9070340" cy="1007533"/>
            </a:xfrm>
            <a:prstGeom prst="rect">
              <a:avLst/>
            </a:prstGeom>
            <a:noFill/>
          </p:spPr>
          <p:txBody>
            <a:bodyPr wrap="square">
              <a:spAutoFit/>
            </a:bodyPr>
            <a:lstStyle/>
            <a:p>
              <a:pPr marL="0" marR="0" lvl="0" indent="0" algn="l" defTabSz="914400" rtl="0" eaLnBrk="1" fontAlgn="auto" latinLnBrk="0" hangingPunct="1">
                <a:lnSpc>
                  <a:spcPct val="120000"/>
                </a:lnSpc>
                <a:spcBef>
                  <a:spcPts val="0"/>
                </a:spcBef>
                <a:spcAft>
                  <a:spcPts val="0"/>
                </a:spcAft>
                <a:buClrTx/>
                <a:buSzTx/>
                <a:buFontTx/>
                <a:buNone/>
                <a:defRPr/>
              </a:pPr>
              <a:r>
                <a:rPr sz="3600" b="1" dirty="0">
                  <a:solidFill>
                    <a:srgbClr val="1402BE"/>
                  </a:solidFill>
                  <a:ea typeface="隶书" panose="02010509060101010101" pitchFamily="49" charset="-122"/>
                  <a:sym typeface="+mn-ea"/>
                </a:rPr>
                <a:t>（三）世界人口分布的影响因素</a:t>
              </a:r>
              <a:endParaRPr sz="3600" b="1" dirty="0">
                <a:solidFill>
                  <a:srgbClr val="1402BE"/>
                </a:solidFill>
                <a:ea typeface="隶书" panose="02010509060101010101" pitchFamily="49" charset="-122"/>
                <a:sym typeface="+mn-ea"/>
              </a:endParaRPr>
            </a:p>
          </p:txBody>
        </p:sp>
      </p:gr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grpId="0" nodeType="clickEffect">
                                  <p:stCondLst>
                                    <p:cond delay="0"/>
                                  </p:stCondLst>
                                  <p:childTnLst>
                                    <p:set>
                                      <p:cBhvr>
                                        <p:cTn id="6" dur="1" fill="hold">
                                          <p:stCondLst>
                                            <p:cond delay="0"/>
                                          </p:stCondLst>
                                        </p:cTn>
                                        <p:tgtEl>
                                          <p:spTgt spid="348165"/>
                                        </p:tgtEl>
                                        <p:attrNameLst>
                                          <p:attrName>style.visibility</p:attrName>
                                        </p:attrNameLst>
                                      </p:cBhvr>
                                      <p:to>
                                        <p:strVal val="visible"/>
                                      </p:to>
                                    </p:set>
                                    <p:animEffect transition="in" filter="slide(fromLeft)">
                                      <p:cBhvr>
                                        <p:cTn id="7" dur="2000"/>
                                        <p:tgtEl>
                                          <p:spTgt spid="348165"/>
                                        </p:tgtEl>
                                      </p:cBhvr>
                                    </p:animEffect>
                                  </p:childTnLst>
                                </p:cTn>
                              </p:par>
                            </p:childTnLst>
                          </p:cTn>
                        </p:par>
                      </p:childTnLst>
                    </p:cTn>
                  </p:par>
                  <p:par>
                    <p:cTn id="8" fill="hold">
                      <p:stCondLst>
                        <p:cond delay="indefinite"/>
                      </p:stCondLst>
                      <p:childTnLst>
                        <p:par>
                          <p:cTn id="9" fill="hold">
                            <p:stCondLst>
                              <p:cond delay="0"/>
                            </p:stCondLst>
                            <p:childTnLst>
                              <p:par>
                                <p:cTn id="10" presetID="29" presetClass="exit" presetSubtype="0" fill="hold" grpId="1" nodeType="clickEffect">
                                  <p:stCondLst>
                                    <p:cond delay="0"/>
                                  </p:stCondLst>
                                  <p:childTnLst>
                                    <p:anim calcmode="lin" valueType="num">
                                      <p:cBhvr>
                                        <p:cTn id="11" dur="1000"/>
                                        <p:tgtEl>
                                          <p:spTgt spid="348165"/>
                                        </p:tgtEl>
                                        <p:attrNameLst>
                                          <p:attrName>ppt_x</p:attrName>
                                        </p:attrNameLst>
                                      </p:cBhvr>
                                      <p:tavLst>
                                        <p:tav tm="0">
                                          <p:val>
                                            <p:strVal val="ppt_x"/>
                                          </p:val>
                                        </p:tav>
                                        <p:tav tm="100000">
                                          <p:val>
                                            <p:strVal val="ppt_x-.2"/>
                                          </p:val>
                                        </p:tav>
                                      </p:tavLst>
                                    </p:anim>
                                    <p:anim calcmode="lin" valueType="num">
                                      <p:cBhvr>
                                        <p:cTn id="12" dur="1000"/>
                                        <p:tgtEl>
                                          <p:spTgt spid="348165"/>
                                        </p:tgtEl>
                                        <p:attrNameLst>
                                          <p:attrName>ppt_y</p:attrName>
                                        </p:attrNameLst>
                                      </p:cBhvr>
                                      <p:tavLst>
                                        <p:tav tm="0">
                                          <p:val>
                                            <p:strVal val="ppt_y"/>
                                          </p:val>
                                        </p:tav>
                                        <p:tav tm="100000">
                                          <p:val>
                                            <p:strVal val="ppt_y"/>
                                          </p:val>
                                        </p:tav>
                                      </p:tavLst>
                                    </p:anim>
                                    <p:animEffect transition="out" filter="fade">
                                      <p:cBhvr>
                                        <p:cTn id="13" dur="1000"/>
                                        <p:tgtEl>
                                          <p:spTgt spid="348165"/>
                                        </p:tgtEl>
                                      </p:cBhvr>
                                    </p:animEffect>
                                    <p:set>
                                      <p:cBhvr>
                                        <p:cTn id="14" dur="1" fill="hold">
                                          <p:stCondLst>
                                            <p:cond delay="999"/>
                                          </p:stCondLst>
                                        </p:cTn>
                                        <p:tgtEl>
                                          <p:spTgt spid="348165"/>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2" presetClass="entr" presetSubtype="8" fill="hold" grpId="0" nodeType="clickEffect">
                                  <p:stCondLst>
                                    <p:cond delay="0"/>
                                  </p:stCondLst>
                                  <p:childTnLst>
                                    <p:set>
                                      <p:cBhvr>
                                        <p:cTn id="18" dur="1" fill="hold">
                                          <p:stCondLst>
                                            <p:cond delay="0"/>
                                          </p:stCondLst>
                                        </p:cTn>
                                        <p:tgtEl>
                                          <p:spTgt spid="348166"/>
                                        </p:tgtEl>
                                        <p:attrNameLst>
                                          <p:attrName>style.visibility</p:attrName>
                                        </p:attrNameLst>
                                      </p:cBhvr>
                                      <p:to>
                                        <p:strVal val="visible"/>
                                      </p:to>
                                    </p:set>
                                    <p:animEffect transition="in" filter="slide(fromLeft)">
                                      <p:cBhvr>
                                        <p:cTn id="19" dur="2000"/>
                                        <p:tgtEl>
                                          <p:spTgt spid="348166"/>
                                        </p:tgtEl>
                                      </p:cBhvr>
                                    </p:animEffect>
                                  </p:childTnLst>
                                </p:cTn>
                              </p:par>
                            </p:childTnLst>
                          </p:cTn>
                        </p:par>
                      </p:childTnLst>
                    </p:cTn>
                  </p:par>
                  <p:par>
                    <p:cTn id="20" fill="hold">
                      <p:stCondLst>
                        <p:cond delay="indefinite"/>
                      </p:stCondLst>
                      <p:childTnLst>
                        <p:par>
                          <p:cTn id="21" fill="hold">
                            <p:stCondLst>
                              <p:cond delay="0"/>
                            </p:stCondLst>
                            <p:childTnLst>
                              <p:par>
                                <p:cTn id="22" presetID="29" presetClass="exit" presetSubtype="0" fill="hold" grpId="1" nodeType="clickEffect">
                                  <p:stCondLst>
                                    <p:cond delay="0"/>
                                  </p:stCondLst>
                                  <p:childTnLst>
                                    <p:anim calcmode="lin" valueType="num">
                                      <p:cBhvr>
                                        <p:cTn id="23" dur="1000"/>
                                        <p:tgtEl>
                                          <p:spTgt spid="348166"/>
                                        </p:tgtEl>
                                        <p:attrNameLst>
                                          <p:attrName>ppt_x</p:attrName>
                                        </p:attrNameLst>
                                      </p:cBhvr>
                                      <p:tavLst>
                                        <p:tav tm="0">
                                          <p:val>
                                            <p:strVal val="ppt_x"/>
                                          </p:val>
                                        </p:tav>
                                        <p:tav tm="100000">
                                          <p:val>
                                            <p:strVal val="ppt_x-.2"/>
                                          </p:val>
                                        </p:tav>
                                      </p:tavLst>
                                    </p:anim>
                                    <p:anim calcmode="lin" valueType="num">
                                      <p:cBhvr>
                                        <p:cTn id="24" dur="1000"/>
                                        <p:tgtEl>
                                          <p:spTgt spid="348166"/>
                                        </p:tgtEl>
                                        <p:attrNameLst>
                                          <p:attrName>ppt_y</p:attrName>
                                        </p:attrNameLst>
                                      </p:cBhvr>
                                      <p:tavLst>
                                        <p:tav tm="0">
                                          <p:val>
                                            <p:strVal val="ppt_y"/>
                                          </p:val>
                                        </p:tav>
                                        <p:tav tm="100000">
                                          <p:val>
                                            <p:strVal val="ppt_y"/>
                                          </p:val>
                                        </p:tav>
                                      </p:tavLst>
                                    </p:anim>
                                    <p:animEffect transition="out" filter="fade">
                                      <p:cBhvr>
                                        <p:cTn id="25" dur="1000"/>
                                        <p:tgtEl>
                                          <p:spTgt spid="348166"/>
                                        </p:tgtEl>
                                      </p:cBhvr>
                                    </p:animEffect>
                                    <p:set>
                                      <p:cBhvr>
                                        <p:cTn id="26" dur="1" fill="hold">
                                          <p:stCondLst>
                                            <p:cond delay="999"/>
                                          </p:stCondLst>
                                        </p:cTn>
                                        <p:tgtEl>
                                          <p:spTgt spid="348166"/>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2" presetClass="entr" presetSubtype="1" fill="hold" grpId="0" nodeType="clickEffect">
                                  <p:stCondLst>
                                    <p:cond delay="0"/>
                                  </p:stCondLst>
                                  <p:childTnLst>
                                    <p:set>
                                      <p:cBhvr>
                                        <p:cTn id="30" dur="1" fill="hold">
                                          <p:stCondLst>
                                            <p:cond delay="0"/>
                                          </p:stCondLst>
                                        </p:cTn>
                                        <p:tgtEl>
                                          <p:spTgt spid="348167"/>
                                        </p:tgtEl>
                                        <p:attrNameLst>
                                          <p:attrName>style.visibility</p:attrName>
                                        </p:attrNameLst>
                                      </p:cBhvr>
                                      <p:to>
                                        <p:strVal val="visible"/>
                                      </p:to>
                                    </p:set>
                                    <p:animEffect transition="in" filter="slide(fromTop)">
                                      <p:cBhvr>
                                        <p:cTn id="31" dur="2000"/>
                                        <p:tgtEl>
                                          <p:spTgt spid="348167"/>
                                        </p:tgtEl>
                                      </p:cBhvr>
                                    </p:animEffect>
                                  </p:childTnLst>
                                </p:cTn>
                              </p:par>
                            </p:childTnLst>
                          </p:cTn>
                        </p:par>
                      </p:childTnLst>
                    </p:cTn>
                  </p:par>
                  <p:par>
                    <p:cTn id="32" fill="hold">
                      <p:stCondLst>
                        <p:cond delay="indefinite"/>
                      </p:stCondLst>
                      <p:childTnLst>
                        <p:par>
                          <p:cTn id="33" fill="hold">
                            <p:stCondLst>
                              <p:cond delay="0"/>
                            </p:stCondLst>
                            <p:childTnLst>
                              <p:par>
                                <p:cTn id="34" presetID="29" presetClass="exit" presetSubtype="0" fill="hold" grpId="1" nodeType="clickEffect">
                                  <p:stCondLst>
                                    <p:cond delay="0"/>
                                  </p:stCondLst>
                                  <p:childTnLst>
                                    <p:anim calcmode="lin" valueType="num">
                                      <p:cBhvr>
                                        <p:cTn id="35" dur="1000"/>
                                        <p:tgtEl>
                                          <p:spTgt spid="348167"/>
                                        </p:tgtEl>
                                        <p:attrNameLst>
                                          <p:attrName>ppt_x</p:attrName>
                                        </p:attrNameLst>
                                      </p:cBhvr>
                                      <p:tavLst>
                                        <p:tav tm="0">
                                          <p:val>
                                            <p:strVal val="ppt_x"/>
                                          </p:val>
                                        </p:tav>
                                        <p:tav tm="100000">
                                          <p:val>
                                            <p:strVal val="ppt_x-.2"/>
                                          </p:val>
                                        </p:tav>
                                      </p:tavLst>
                                    </p:anim>
                                    <p:anim calcmode="lin" valueType="num">
                                      <p:cBhvr>
                                        <p:cTn id="36" dur="1000"/>
                                        <p:tgtEl>
                                          <p:spTgt spid="348167"/>
                                        </p:tgtEl>
                                        <p:attrNameLst>
                                          <p:attrName>ppt_y</p:attrName>
                                        </p:attrNameLst>
                                      </p:cBhvr>
                                      <p:tavLst>
                                        <p:tav tm="0">
                                          <p:val>
                                            <p:strVal val="ppt_y"/>
                                          </p:val>
                                        </p:tav>
                                        <p:tav tm="100000">
                                          <p:val>
                                            <p:strVal val="ppt_y"/>
                                          </p:val>
                                        </p:tav>
                                      </p:tavLst>
                                    </p:anim>
                                    <p:animEffect transition="out" filter="fade">
                                      <p:cBhvr>
                                        <p:cTn id="37" dur="1000"/>
                                        <p:tgtEl>
                                          <p:spTgt spid="348167"/>
                                        </p:tgtEl>
                                      </p:cBhvr>
                                    </p:animEffect>
                                    <p:set>
                                      <p:cBhvr>
                                        <p:cTn id="38" dur="1" fill="hold">
                                          <p:stCondLst>
                                            <p:cond delay="999"/>
                                          </p:stCondLst>
                                        </p:cTn>
                                        <p:tgtEl>
                                          <p:spTgt spid="348167"/>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2" presetClass="entr" presetSubtype="4" fill="hold" nodeType="clickEffect">
                                  <p:stCondLst>
                                    <p:cond delay="0"/>
                                  </p:stCondLst>
                                  <p:childTnLst>
                                    <p:set>
                                      <p:cBhvr>
                                        <p:cTn id="42" dur="1" fill="hold">
                                          <p:stCondLst>
                                            <p:cond delay="0"/>
                                          </p:stCondLst>
                                        </p:cTn>
                                        <p:tgtEl>
                                          <p:spTgt spid="348164"/>
                                        </p:tgtEl>
                                        <p:attrNameLst>
                                          <p:attrName>style.visibility</p:attrName>
                                        </p:attrNameLst>
                                      </p:cBhvr>
                                      <p:to>
                                        <p:strVal val="visible"/>
                                      </p:to>
                                    </p:set>
                                    <p:animEffect transition="in" filter="slide(fromBottom)">
                                      <p:cBhvr>
                                        <p:cTn id="43" dur="500"/>
                                        <p:tgtEl>
                                          <p:spTgt spid="3481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8165" grpId="0" bldLvl="0" animBg="1"/>
      <p:bldP spid="348165" grpId="1" bldLvl="0" animBg="1"/>
      <p:bldP spid="348166" grpId="0" bldLvl="0" animBg="1"/>
      <p:bldP spid="348166" grpId="1" bldLvl="0" animBg="1"/>
      <p:bldP spid="348167" grpId="0" bldLvl="0" animBg="1"/>
      <p:bldP spid="348167" grpId="1" bldLvl="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2" name="图片 51" descr="形状, 圆圈&#10;&#10;描述已自动生成"/>
          <p:cNvPicPr>
            <a:picLocks noChangeAspect="1"/>
          </p:cNvPicPr>
          <p:nvPr>
            <p:custDataLst>
              <p:tags r:id="rId1"/>
            </p:custDataLst>
          </p:nvPr>
        </p:nvPicPr>
        <p:blipFill>
          <a:blip r:embed="rId2">
            <a:extLst>
              <a:ext uri="{28A0092B-C50C-407E-A947-70E740481C1C}">
                <a14:useLocalDpi xmlns:a14="http://schemas.microsoft.com/office/drawing/2010/main" val="0"/>
              </a:ext>
            </a:extLst>
          </a:blip>
          <a:stretch>
            <a:fillRect/>
          </a:stretch>
        </p:blipFill>
        <p:spPr>
          <a:xfrm>
            <a:off x="0" y="1125220"/>
            <a:ext cx="9144000" cy="5143500"/>
          </a:xfrm>
          <a:prstGeom prst="rect">
            <a:avLst/>
          </a:prstGeom>
        </p:spPr>
      </p:pic>
      <p:sp>
        <p:nvSpPr>
          <p:cNvPr id="567298" name="内容占位符 567297"/>
          <p:cNvSpPr>
            <a:spLocks noGrp="1"/>
          </p:cNvSpPr>
          <p:nvPr>
            <p:ph idx="1"/>
          </p:nvPr>
        </p:nvSpPr>
        <p:spPr>
          <a:xfrm>
            <a:off x="395605" y="1412558"/>
            <a:ext cx="8534400" cy="4564062"/>
          </a:xfrm>
        </p:spPr>
        <p:txBody>
          <a:bodyPr vert="horz" wrap="square" lIns="54000" tIns="54000" rIns="54000" bIns="54000" anchor="t" anchorCtr="0"/>
          <a:p>
            <a:pPr marL="0" indent="0" defTabSz="914400" eaLnBrk="1" hangingPunct="1">
              <a:lnSpc>
                <a:spcPct val="140000"/>
              </a:lnSpc>
              <a:spcAft>
                <a:spcPct val="20000"/>
              </a:spcAft>
              <a:buNone/>
              <a:tabLst>
                <a:tab pos="97155" algn="l"/>
              </a:tabLst>
            </a:pPr>
            <a:r>
              <a:rPr lang="en-US" altLang="zh-CN" sz="2400" b="1" dirty="0">
                <a:latin typeface="黑体" panose="02010609060101010101" charset="-122"/>
                <a:ea typeface="黑体" panose="02010609060101010101" charset="-122"/>
              </a:rPr>
              <a:t>  1</a:t>
            </a:r>
            <a:r>
              <a:rPr lang="zh-CN" altLang="en-US" sz="2400" b="1" dirty="0">
                <a:latin typeface="黑体" panose="02010609060101010101" charset="-122"/>
                <a:ea typeface="黑体" panose="02010609060101010101" charset="-122"/>
              </a:rPr>
              <a:t>、自然环境</a:t>
            </a:r>
            <a:endParaRPr lang="zh-CN" altLang="en-US" sz="2400" b="1" dirty="0">
              <a:latin typeface="黑体" panose="02010609060101010101" charset="-122"/>
              <a:ea typeface="黑体" panose="02010609060101010101" charset="-122"/>
            </a:endParaRPr>
          </a:p>
          <a:p>
            <a:pPr marL="0" indent="0" defTabSz="914400" eaLnBrk="1" hangingPunct="1">
              <a:lnSpc>
                <a:spcPct val="140000"/>
              </a:lnSpc>
              <a:spcAft>
                <a:spcPct val="20000"/>
              </a:spcAft>
              <a:buNone/>
              <a:tabLst>
                <a:tab pos="97155" algn="l"/>
              </a:tabLst>
            </a:pPr>
            <a:r>
              <a:rPr lang="zh-CN" altLang="en-US" sz="2400" b="1" dirty="0">
                <a:latin typeface="黑体" panose="02010609060101010101" charset="-122"/>
                <a:ea typeface="黑体" panose="02010609060101010101" charset="-122"/>
              </a:rPr>
              <a:t>  </a:t>
            </a:r>
            <a:r>
              <a:rPr lang="zh-CN" altLang="en-US" sz="2400" b="1" dirty="0">
                <a:latin typeface="黑体" panose="02010609060101010101" charset="-122"/>
                <a:ea typeface="隶书" panose="02010509060101010101" pitchFamily="49" charset="-122"/>
              </a:rPr>
              <a:t>（</a:t>
            </a:r>
            <a:r>
              <a:rPr lang="en-US" altLang="zh-CN" sz="2400" b="1" dirty="0">
                <a:latin typeface="黑体" panose="02010609060101010101" charset="-122"/>
                <a:ea typeface="隶书" panose="02010509060101010101" pitchFamily="49" charset="-122"/>
              </a:rPr>
              <a:t>1</a:t>
            </a:r>
            <a:r>
              <a:rPr lang="zh-CN" altLang="en-US" sz="2400" b="1" dirty="0">
                <a:latin typeface="黑体" panose="02010609060101010101" charset="-122"/>
                <a:ea typeface="隶书" panose="02010509060101010101" pitchFamily="49" charset="-122"/>
              </a:rPr>
              <a:t>）地形</a:t>
            </a:r>
            <a:r>
              <a:rPr lang="zh-CN" altLang="en-US" sz="2400" b="1" dirty="0">
                <a:latin typeface="黑体" panose="02010609060101010101" charset="-122"/>
                <a:ea typeface="黑体" panose="02010609060101010101" charset="-122"/>
              </a:rPr>
              <a:t> </a:t>
            </a:r>
            <a:endParaRPr lang="zh-CN" altLang="en-US" sz="2400" b="1" dirty="0">
              <a:latin typeface="黑体" panose="02010609060101010101" charset="-122"/>
              <a:ea typeface="黑体" panose="02010609060101010101" charset="-122"/>
            </a:endParaRPr>
          </a:p>
          <a:p>
            <a:pPr marL="190500" lvl="1" indent="0" defTabSz="914400" eaLnBrk="1" hangingPunct="1">
              <a:lnSpc>
                <a:spcPct val="140000"/>
              </a:lnSpc>
              <a:spcAft>
                <a:spcPct val="20000"/>
              </a:spcAft>
              <a:buFontTx/>
              <a:buBlip>
                <a:blip r:embed="rId3"/>
              </a:buBlip>
              <a:tabLst>
                <a:tab pos="97155" algn="l"/>
              </a:tabLst>
            </a:pPr>
            <a:r>
              <a:rPr lang="zh-CN" altLang="en-US" sz="2000" b="1" dirty="0">
                <a:latin typeface="宋体" panose="02010600030101010101" pitchFamily="2" charset="-122"/>
              </a:rPr>
              <a:t> 随着海拔高程的上升，人口密度迅速下降；</a:t>
            </a:r>
            <a:endParaRPr lang="zh-CN" altLang="en-US" sz="2000" b="1" dirty="0">
              <a:latin typeface="宋体" panose="02010600030101010101" pitchFamily="2" charset="-122"/>
            </a:endParaRPr>
          </a:p>
          <a:p>
            <a:pPr marL="190500" lvl="1" indent="0" defTabSz="914400" eaLnBrk="1" hangingPunct="1">
              <a:lnSpc>
                <a:spcPct val="140000"/>
              </a:lnSpc>
              <a:spcAft>
                <a:spcPct val="20000"/>
              </a:spcAft>
              <a:buFontTx/>
              <a:buBlip>
                <a:blip r:embed="rId3"/>
              </a:buBlip>
              <a:tabLst>
                <a:tab pos="97155" algn="l"/>
              </a:tabLst>
            </a:pPr>
            <a:r>
              <a:rPr lang="zh-CN" altLang="en-US" sz="2000" b="1" dirty="0">
                <a:latin typeface="宋体" panose="02010600030101010101" pitchFamily="2" charset="-122"/>
              </a:rPr>
              <a:t> 气温和气压均随高度上升而降低，制约着人体的生理机能； </a:t>
            </a:r>
            <a:endParaRPr lang="zh-CN" altLang="en-US" sz="2000" b="1" dirty="0">
              <a:latin typeface="宋体" panose="02010600030101010101" pitchFamily="2" charset="-122"/>
            </a:endParaRPr>
          </a:p>
          <a:p>
            <a:pPr marL="190500" lvl="1" indent="0" defTabSz="914400" eaLnBrk="1" hangingPunct="1">
              <a:lnSpc>
                <a:spcPct val="140000"/>
              </a:lnSpc>
              <a:spcAft>
                <a:spcPct val="20000"/>
              </a:spcAft>
              <a:buFontTx/>
              <a:buBlip>
                <a:blip r:embed="rId3"/>
              </a:buBlip>
              <a:tabLst>
                <a:tab pos="97155" algn="l"/>
              </a:tabLst>
            </a:pPr>
            <a:r>
              <a:rPr lang="zh-CN" altLang="en-US" sz="2000" b="1" dirty="0">
                <a:latin typeface="宋体" panose="02010600030101010101" pitchFamily="2" charset="-122"/>
              </a:rPr>
              <a:t> 高度增大，积温减少，生长期短，农业生产和其他经济活动受限；</a:t>
            </a:r>
            <a:endParaRPr lang="zh-CN" altLang="en-US" sz="2000" b="1" dirty="0">
              <a:latin typeface="宋体" panose="02010600030101010101" pitchFamily="2" charset="-122"/>
            </a:endParaRPr>
          </a:p>
          <a:p>
            <a:pPr marL="190500" lvl="1" indent="0" defTabSz="914400" eaLnBrk="1" hangingPunct="1">
              <a:lnSpc>
                <a:spcPct val="140000"/>
              </a:lnSpc>
              <a:spcAft>
                <a:spcPct val="20000"/>
              </a:spcAft>
              <a:buFontTx/>
              <a:buBlip>
                <a:blip r:embed="rId3"/>
              </a:buBlip>
              <a:tabLst>
                <a:tab pos="97155" algn="l"/>
              </a:tabLst>
            </a:pPr>
            <a:r>
              <a:rPr lang="zh-CN" altLang="en-US" sz="2000" b="1" dirty="0">
                <a:latin typeface="宋体" panose="02010600030101010101" pitchFamily="2" charset="-122"/>
              </a:rPr>
              <a:t> 地形起伏大，坡地多，耕地少，生产水平不易提高；</a:t>
            </a:r>
            <a:endParaRPr lang="zh-CN" altLang="en-US" sz="2000" b="1" dirty="0">
              <a:latin typeface="宋体" panose="02010600030101010101" pitchFamily="2" charset="-122"/>
            </a:endParaRPr>
          </a:p>
          <a:p>
            <a:pPr marL="190500" lvl="1" indent="0" defTabSz="914400" eaLnBrk="1" hangingPunct="1">
              <a:lnSpc>
                <a:spcPct val="140000"/>
              </a:lnSpc>
              <a:spcAft>
                <a:spcPct val="20000"/>
              </a:spcAft>
              <a:buFontTx/>
              <a:buBlip>
                <a:blip r:embed="rId3"/>
              </a:buBlip>
              <a:tabLst>
                <a:tab pos="97155" algn="l"/>
              </a:tabLst>
            </a:pPr>
            <a:r>
              <a:rPr lang="zh-CN" altLang="en-US" sz="2000" b="1" dirty="0">
                <a:latin typeface="宋体" panose="02010600030101010101" pitchFamily="2" charset="-122"/>
              </a:rPr>
              <a:t> 地形复杂，人口分布的不均衡大大超过平原。</a:t>
            </a:r>
            <a:r>
              <a:rPr lang="zh-CN" altLang="en-US" sz="2000" b="1" dirty="0">
                <a:solidFill>
                  <a:schemeClr val="accent2"/>
                </a:solidFill>
                <a:latin typeface="仿宋_GB2312" pitchFamily="49" charset="-122"/>
                <a:ea typeface="仿宋_GB2312" pitchFamily="49" charset="-122"/>
              </a:rPr>
              <a:t>     </a:t>
            </a:r>
            <a:endParaRPr lang="zh-CN" altLang="en-US" sz="2000" b="1" dirty="0">
              <a:solidFill>
                <a:schemeClr val="accent2"/>
              </a:solidFill>
              <a:latin typeface="仿宋_GB2312" pitchFamily="49" charset="-122"/>
              <a:ea typeface="仿宋_GB2312" pitchFamily="49" charset="-122"/>
            </a:endParaRPr>
          </a:p>
        </p:txBody>
      </p:sp>
      <p:grpSp>
        <p:nvGrpSpPr>
          <p:cNvPr id="3" name="组合 2"/>
          <p:cNvGrpSpPr/>
          <p:nvPr/>
        </p:nvGrpSpPr>
        <p:grpSpPr>
          <a:xfrm rot="0">
            <a:off x="307340" y="570230"/>
            <a:ext cx="431165" cy="431165"/>
            <a:chOff x="263136" y="244750"/>
            <a:chExt cx="603639" cy="603639"/>
          </a:xfrm>
        </p:grpSpPr>
        <p:sp>
          <p:nvSpPr>
            <p:cNvPr id="5" name="泪滴形 4"/>
            <p:cNvSpPr/>
            <p:nvPr>
              <p:custDataLst>
                <p:tags r:id="rId4"/>
              </p:custDataLst>
            </p:nvPr>
          </p:nvSpPr>
          <p:spPr>
            <a:xfrm rot="10800000" flipH="1" flipV="1">
              <a:off x="263136" y="244750"/>
              <a:ext cx="603639" cy="603639"/>
            </a:xfrm>
            <a:prstGeom prst="teardrop">
              <a:avLst/>
            </a:prstGeom>
            <a:solidFill>
              <a:srgbClr val="12B7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latin typeface="思源宋体 CN" panose="02020400000000000000" pitchFamily="18" charset="-122"/>
                <a:ea typeface="思源宋体 CN" panose="02020400000000000000" pitchFamily="18" charset="-122"/>
              </a:endParaRPr>
            </a:p>
          </p:txBody>
        </p:sp>
        <p:sp>
          <p:nvSpPr>
            <p:cNvPr id="6" name="椭圆 5"/>
            <p:cNvSpPr/>
            <p:nvPr>
              <p:custDataLst>
                <p:tags r:id="rId5"/>
              </p:custDataLst>
            </p:nvPr>
          </p:nvSpPr>
          <p:spPr>
            <a:xfrm rot="10800000" flipH="1" flipV="1">
              <a:off x="363481" y="345095"/>
              <a:ext cx="402949" cy="40294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latin typeface="思源宋体 CN" panose="02020400000000000000" pitchFamily="18" charset="-122"/>
                <a:ea typeface="思源宋体 CN" panose="02020400000000000000" pitchFamily="18" charset="-122"/>
              </a:endParaRPr>
            </a:p>
          </p:txBody>
        </p:sp>
        <p:sp>
          <p:nvSpPr>
            <p:cNvPr id="7" name="椭圆 6"/>
            <p:cNvSpPr/>
            <p:nvPr>
              <p:custDataLst>
                <p:tags r:id="rId6"/>
              </p:custDataLst>
            </p:nvPr>
          </p:nvSpPr>
          <p:spPr>
            <a:xfrm rot="10800000" flipH="1" flipV="1">
              <a:off x="438741" y="420355"/>
              <a:ext cx="252430" cy="252430"/>
            </a:xfrm>
            <a:prstGeom prst="ellipse">
              <a:avLst/>
            </a:prstGeom>
            <a:solidFill>
              <a:srgbClr val="FF9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latin typeface="思源宋体 CN" panose="02020400000000000000" pitchFamily="18" charset="-122"/>
                <a:ea typeface="思源宋体 CN" panose="02020400000000000000" pitchFamily="18" charset="-122"/>
              </a:endParaRPr>
            </a:p>
          </p:txBody>
        </p:sp>
      </p:grpSp>
      <p:sp>
        <p:nvSpPr>
          <p:cNvPr id="9" name="文本框 8"/>
          <p:cNvSpPr txBox="1"/>
          <p:nvPr>
            <p:custDataLst>
              <p:tags r:id="rId7"/>
            </p:custDataLst>
          </p:nvPr>
        </p:nvSpPr>
        <p:spPr>
          <a:xfrm>
            <a:off x="899187" y="404528"/>
            <a:ext cx="6802755" cy="755650"/>
          </a:xfrm>
          <a:prstGeom prst="rect">
            <a:avLst/>
          </a:prstGeom>
          <a:noFill/>
        </p:spPr>
        <p:txBody>
          <a:bodyPr wrap="square">
            <a:spAutoFit/>
          </a:bodyPr>
          <a:p>
            <a:pPr marL="0" marR="0" lvl="0" indent="0" algn="l" defTabSz="914400" rtl="0" eaLnBrk="1" fontAlgn="auto" latinLnBrk="0" hangingPunct="1">
              <a:lnSpc>
                <a:spcPct val="120000"/>
              </a:lnSpc>
              <a:spcBef>
                <a:spcPts val="0"/>
              </a:spcBef>
              <a:spcAft>
                <a:spcPts val="0"/>
              </a:spcAft>
              <a:buClrTx/>
              <a:buSzTx/>
              <a:buFontTx/>
              <a:buNone/>
              <a:defRPr/>
            </a:pPr>
            <a:r>
              <a:rPr sz="3600" b="1" dirty="0">
                <a:solidFill>
                  <a:srgbClr val="1402BE"/>
                </a:solidFill>
                <a:ea typeface="隶书" panose="02010509060101010101" pitchFamily="49" charset="-122"/>
                <a:sym typeface="+mn-ea"/>
              </a:rPr>
              <a:t>（三）世界人口分布的影响因素</a:t>
            </a:r>
            <a:endParaRPr sz="3600" b="1" dirty="0">
              <a:solidFill>
                <a:srgbClr val="1402BE"/>
              </a:solidFill>
              <a:ea typeface="隶书" panose="02010509060101010101" pitchFamily="49" charset="-122"/>
              <a:sym typeface="+mn-ea"/>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67298">
                                            <p:txEl>
                                              <p:charRg st="0" end="9"/>
                                            </p:txEl>
                                          </p:spTgt>
                                        </p:tgtEl>
                                        <p:attrNameLst>
                                          <p:attrName>style.visibility</p:attrName>
                                        </p:attrNameLst>
                                      </p:cBhvr>
                                      <p:to>
                                        <p:strVal val="visible"/>
                                      </p:to>
                                    </p:set>
                                    <p:animEffect transition="in" filter="wipe(down)">
                                      <p:cBhvr>
                                        <p:cTn id="7" dur="500"/>
                                        <p:tgtEl>
                                          <p:spTgt spid="567298">
                                            <p:txEl>
                                              <p:charRg st="0" end="9"/>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567298">
                                            <p:txEl>
                                              <p:charRg st="9" end="18"/>
                                            </p:txEl>
                                          </p:spTgt>
                                        </p:tgtEl>
                                        <p:attrNameLst>
                                          <p:attrName>style.visibility</p:attrName>
                                        </p:attrNameLst>
                                      </p:cBhvr>
                                      <p:to>
                                        <p:strVal val="visible"/>
                                      </p:to>
                                    </p:set>
                                    <p:animEffect transition="in" filter="wipe(down)">
                                      <p:cBhvr>
                                        <p:cTn id="12" dur="500"/>
                                        <p:tgtEl>
                                          <p:spTgt spid="567298">
                                            <p:txEl>
                                              <p:charRg st="9" end="18"/>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567298">
                                            <p:txEl>
                                              <p:charRg st="18" end="39"/>
                                            </p:txEl>
                                          </p:spTgt>
                                        </p:tgtEl>
                                        <p:attrNameLst>
                                          <p:attrName>style.visibility</p:attrName>
                                        </p:attrNameLst>
                                      </p:cBhvr>
                                      <p:to>
                                        <p:strVal val="visible"/>
                                      </p:to>
                                    </p:set>
                                    <p:animEffect transition="in" filter="wipe(down)">
                                      <p:cBhvr>
                                        <p:cTn id="17" dur="500"/>
                                        <p:tgtEl>
                                          <p:spTgt spid="567298">
                                            <p:txEl>
                                              <p:charRg st="18" end="39"/>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567298">
                                            <p:txEl>
                                              <p:charRg st="39" end="68"/>
                                            </p:txEl>
                                          </p:spTgt>
                                        </p:tgtEl>
                                        <p:attrNameLst>
                                          <p:attrName>style.visibility</p:attrName>
                                        </p:attrNameLst>
                                      </p:cBhvr>
                                      <p:to>
                                        <p:strVal val="visible"/>
                                      </p:to>
                                    </p:set>
                                    <p:animEffect transition="in" filter="wipe(down)">
                                      <p:cBhvr>
                                        <p:cTn id="22" dur="500"/>
                                        <p:tgtEl>
                                          <p:spTgt spid="567298">
                                            <p:txEl>
                                              <p:charRg st="39" end="68"/>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567298">
                                            <p:txEl>
                                              <p:charRg st="68" end="99"/>
                                            </p:txEl>
                                          </p:spTgt>
                                        </p:tgtEl>
                                        <p:attrNameLst>
                                          <p:attrName>style.visibility</p:attrName>
                                        </p:attrNameLst>
                                      </p:cBhvr>
                                      <p:to>
                                        <p:strVal val="visible"/>
                                      </p:to>
                                    </p:set>
                                    <p:animEffect transition="in" filter="wipe(down)">
                                      <p:cBhvr>
                                        <p:cTn id="27" dur="500"/>
                                        <p:tgtEl>
                                          <p:spTgt spid="567298">
                                            <p:txEl>
                                              <p:charRg st="68" end="99"/>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567298">
                                            <p:txEl>
                                              <p:charRg st="99" end="124"/>
                                            </p:txEl>
                                          </p:spTgt>
                                        </p:tgtEl>
                                        <p:attrNameLst>
                                          <p:attrName>style.visibility</p:attrName>
                                        </p:attrNameLst>
                                      </p:cBhvr>
                                      <p:to>
                                        <p:strVal val="visible"/>
                                      </p:to>
                                    </p:set>
                                    <p:animEffect transition="in" filter="wipe(down)">
                                      <p:cBhvr>
                                        <p:cTn id="32" dur="500"/>
                                        <p:tgtEl>
                                          <p:spTgt spid="567298">
                                            <p:txEl>
                                              <p:charRg st="99" end="12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567298">
                                            <p:txEl>
                                              <p:charRg st="124" end="151"/>
                                            </p:txEl>
                                          </p:spTgt>
                                        </p:tgtEl>
                                        <p:attrNameLst>
                                          <p:attrName>style.visibility</p:attrName>
                                        </p:attrNameLst>
                                      </p:cBhvr>
                                      <p:to>
                                        <p:strVal val="visible"/>
                                      </p:to>
                                    </p:set>
                                    <p:animEffect transition="in" filter="wipe(down)">
                                      <p:cBhvr>
                                        <p:cTn id="37" dur="500"/>
                                        <p:tgtEl>
                                          <p:spTgt spid="567298">
                                            <p:txEl>
                                              <p:charRg st="124" end="15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2" name="图片 51" descr="形状, 圆圈&#10;&#10;描述已自动生成"/>
          <p:cNvPicPr>
            <a:picLocks noChangeAspect="1"/>
          </p:cNvPicPr>
          <p:nvPr>
            <p:custDataLst>
              <p:tags r:id="rId1"/>
            </p:custDataLst>
          </p:nvPr>
        </p:nvPicPr>
        <p:blipFill>
          <a:blip r:embed="rId2">
            <a:extLst>
              <a:ext uri="{28A0092B-C50C-407E-A947-70E740481C1C}">
                <a14:useLocalDpi xmlns:a14="http://schemas.microsoft.com/office/drawing/2010/main" val="0"/>
              </a:ext>
            </a:extLst>
          </a:blip>
          <a:stretch>
            <a:fillRect/>
          </a:stretch>
        </p:blipFill>
        <p:spPr>
          <a:xfrm>
            <a:off x="0" y="1125220"/>
            <a:ext cx="9144000" cy="5143500"/>
          </a:xfrm>
          <a:prstGeom prst="rect">
            <a:avLst/>
          </a:prstGeom>
        </p:spPr>
      </p:pic>
      <p:sp>
        <p:nvSpPr>
          <p:cNvPr id="568322" name="内容占位符 568321"/>
          <p:cNvSpPr>
            <a:spLocks noGrp="1"/>
          </p:cNvSpPr>
          <p:nvPr>
            <p:ph idx="1"/>
          </p:nvPr>
        </p:nvSpPr>
        <p:spPr>
          <a:xfrm>
            <a:off x="304800" y="1443355"/>
            <a:ext cx="4914900" cy="4957445"/>
          </a:xfrm>
        </p:spPr>
        <p:txBody>
          <a:bodyPr vert="horz" wrap="square" lIns="54000" tIns="54000" rIns="54000" bIns="54000" anchor="t" anchorCtr="0"/>
          <a:p>
            <a:pPr marL="0" indent="0" defTabSz="914400" eaLnBrk="1" hangingPunct="1">
              <a:lnSpc>
                <a:spcPct val="130000"/>
              </a:lnSpc>
              <a:spcAft>
                <a:spcPct val="20000"/>
              </a:spcAft>
              <a:buNone/>
              <a:tabLst>
                <a:tab pos="97155" algn="l"/>
              </a:tabLst>
            </a:pPr>
            <a:r>
              <a:rPr lang="en-US" altLang="zh-CN" sz="2800" b="1" dirty="0">
                <a:latin typeface="黑体" panose="02010609060101010101" charset="-122"/>
                <a:ea typeface="黑体" panose="02010609060101010101" charset="-122"/>
              </a:rPr>
              <a:t> </a:t>
            </a:r>
            <a:r>
              <a:rPr lang="zh-CN" sz="2000" b="1" dirty="0">
                <a:latin typeface="黑体" panose="02010609060101010101" charset="-122"/>
                <a:ea typeface="黑体" panose="02010609060101010101" charset="-122"/>
              </a:rPr>
              <a:t>（</a:t>
            </a:r>
            <a:r>
              <a:rPr lang="en-US" altLang="zh-CN" sz="2000" b="1" dirty="0">
                <a:latin typeface="黑体" panose="02010609060101010101" charset="-122"/>
                <a:ea typeface="黑体" panose="02010609060101010101" charset="-122"/>
              </a:rPr>
              <a:t>2</a:t>
            </a:r>
            <a:r>
              <a:rPr lang="zh-CN" altLang="en-US" sz="2000" b="1" dirty="0">
                <a:latin typeface="黑体" panose="02010609060101010101" charset="-122"/>
                <a:ea typeface="黑体" panose="02010609060101010101" charset="-122"/>
              </a:rPr>
              <a:t>）气  候</a:t>
            </a:r>
            <a:endParaRPr lang="zh-CN" altLang="en-US" sz="2000" b="1" dirty="0">
              <a:latin typeface="宋体" panose="02010600030101010101" pitchFamily="2" charset="-122"/>
            </a:endParaRPr>
          </a:p>
          <a:p>
            <a:pPr marL="190500" lvl="1" indent="0" defTabSz="914400" eaLnBrk="1" hangingPunct="1">
              <a:lnSpc>
                <a:spcPct val="130000"/>
              </a:lnSpc>
              <a:spcAft>
                <a:spcPct val="20000"/>
              </a:spcAft>
              <a:buFontTx/>
              <a:buBlip>
                <a:blip r:embed="rId3"/>
              </a:buBlip>
              <a:tabLst>
                <a:tab pos="97155" algn="l"/>
              </a:tabLst>
            </a:pPr>
            <a:r>
              <a:rPr lang="zh-CN" altLang="en-US" sz="2000" b="1" dirty="0">
                <a:latin typeface="宋体" panose="02010600030101010101" pitchFamily="2" charset="-122"/>
              </a:rPr>
              <a:t> 气候不仅直接影响人的机体，而且决定一个地区的土壤、植被和水文，与人类的生产和生活关系十分密切；</a:t>
            </a:r>
            <a:endParaRPr lang="zh-CN" altLang="en-US" sz="2000" b="1" dirty="0">
              <a:latin typeface="宋体" panose="02010600030101010101" pitchFamily="2" charset="-122"/>
            </a:endParaRPr>
          </a:p>
          <a:p>
            <a:pPr marL="190500" lvl="1" indent="0" defTabSz="914400" eaLnBrk="1" hangingPunct="1">
              <a:lnSpc>
                <a:spcPct val="130000"/>
              </a:lnSpc>
              <a:spcAft>
                <a:spcPct val="20000"/>
              </a:spcAft>
              <a:buFontTx/>
              <a:buBlip>
                <a:blip r:embed="rId3"/>
              </a:buBlip>
              <a:tabLst>
                <a:tab pos="97155" algn="l"/>
              </a:tabLst>
            </a:pPr>
            <a:r>
              <a:rPr lang="zh-CN" altLang="en-US" sz="2000" b="1" dirty="0">
                <a:latin typeface="宋体" panose="02010600030101010101" pitchFamily="2" charset="-122"/>
              </a:rPr>
              <a:t> 气温极低、沙漠、热带地区人口密度都极低；</a:t>
            </a:r>
            <a:endParaRPr lang="zh-CN" altLang="en-US" sz="2000" b="1" dirty="0">
              <a:latin typeface="宋体" panose="02010600030101010101" pitchFamily="2" charset="-122"/>
            </a:endParaRPr>
          </a:p>
          <a:p>
            <a:pPr marL="190500" lvl="1" indent="0" defTabSz="914400" eaLnBrk="1" hangingPunct="1">
              <a:lnSpc>
                <a:spcPct val="130000"/>
              </a:lnSpc>
              <a:spcAft>
                <a:spcPct val="20000"/>
              </a:spcAft>
              <a:buFontTx/>
              <a:buBlip>
                <a:blip r:embed="rId3"/>
              </a:buBlip>
              <a:tabLst>
                <a:tab pos="97155" algn="l"/>
              </a:tabLst>
            </a:pPr>
            <a:r>
              <a:rPr lang="zh-CN" altLang="en-US" sz="2000" b="1" dirty="0">
                <a:latin typeface="宋体" panose="02010600030101010101" pitchFamily="2" charset="-122"/>
              </a:rPr>
              <a:t> 光热条件与水分条件要相配合，二者缺一不可。</a:t>
            </a:r>
            <a:endParaRPr lang="zh-CN" altLang="en-US" sz="2000" b="1" dirty="0">
              <a:latin typeface="宋体" panose="02010600030101010101" pitchFamily="2" charset="-122"/>
            </a:endParaRPr>
          </a:p>
          <a:p>
            <a:pPr marL="190500" lvl="1" indent="0" defTabSz="914400" eaLnBrk="1" hangingPunct="1">
              <a:lnSpc>
                <a:spcPct val="120000"/>
              </a:lnSpc>
              <a:spcAft>
                <a:spcPct val="20000"/>
              </a:spcAft>
              <a:buFontTx/>
              <a:buBlip>
                <a:blip r:embed="rId3"/>
              </a:buBlip>
              <a:tabLst>
                <a:tab pos="97155" algn="l"/>
              </a:tabLst>
            </a:pPr>
            <a:endParaRPr lang="zh-CN" altLang="en-US" sz="2000" b="1" dirty="0">
              <a:latin typeface="宋体" panose="02010600030101010101" pitchFamily="2" charset="-122"/>
            </a:endParaRPr>
          </a:p>
        </p:txBody>
      </p:sp>
      <p:pic>
        <p:nvPicPr>
          <p:cNvPr id="101379" name="图片 568322" descr="图像-03"/>
          <p:cNvPicPr>
            <a:picLocks noChangeAspect="1"/>
          </p:cNvPicPr>
          <p:nvPr/>
        </p:nvPicPr>
        <p:blipFill>
          <a:blip r:embed="rId4"/>
          <a:stretch>
            <a:fillRect/>
          </a:stretch>
        </p:blipFill>
        <p:spPr>
          <a:xfrm>
            <a:off x="5435600" y="2276475"/>
            <a:ext cx="3505200" cy="3554413"/>
          </a:xfrm>
          <a:prstGeom prst="rect">
            <a:avLst/>
          </a:prstGeom>
          <a:noFill/>
          <a:ln w="9525">
            <a:noFill/>
          </a:ln>
        </p:spPr>
      </p:pic>
      <p:grpSp>
        <p:nvGrpSpPr>
          <p:cNvPr id="3" name="组合 2"/>
          <p:cNvGrpSpPr/>
          <p:nvPr/>
        </p:nvGrpSpPr>
        <p:grpSpPr>
          <a:xfrm rot="0">
            <a:off x="307340" y="570230"/>
            <a:ext cx="431165" cy="431165"/>
            <a:chOff x="263136" y="244750"/>
            <a:chExt cx="603639" cy="603639"/>
          </a:xfrm>
        </p:grpSpPr>
        <p:sp>
          <p:nvSpPr>
            <p:cNvPr id="5" name="泪滴形 4"/>
            <p:cNvSpPr/>
            <p:nvPr>
              <p:custDataLst>
                <p:tags r:id="rId5"/>
              </p:custDataLst>
            </p:nvPr>
          </p:nvSpPr>
          <p:spPr>
            <a:xfrm rot="10800000" flipH="1" flipV="1">
              <a:off x="263136" y="244750"/>
              <a:ext cx="603639" cy="603639"/>
            </a:xfrm>
            <a:prstGeom prst="teardrop">
              <a:avLst/>
            </a:prstGeom>
            <a:solidFill>
              <a:srgbClr val="12B7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latin typeface="思源宋体 CN" panose="02020400000000000000" pitchFamily="18" charset="-122"/>
                <a:ea typeface="思源宋体 CN" panose="02020400000000000000" pitchFamily="18" charset="-122"/>
              </a:endParaRPr>
            </a:p>
          </p:txBody>
        </p:sp>
        <p:sp>
          <p:nvSpPr>
            <p:cNvPr id="6" name="椭圆 5"/>
            <p:cNvSpPr/>
            <p:nvPr>
              <p:custDataLst>
                <p:tags r:id="rId6"/>
              </p:custDataLst>
            </p:nvPr>
          </p:nvSpPr>
          <p:spPr>
            <a:xfrm rot="10800000" flipH="1" flipV="1">
              <a:off x="363481" y="345095"/>
              <a:ext cx="402949" cy="40294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latin typeface="思源宋体 CN" panose="02020400000000000000" pitchFamily="18" charset="-122"/>
                <a:ea typeface="思源宋体 CN" panose="02020400000000000000" pitchFamily="18" charset="-122"/>
              </a:endParaRPr>
            </a:p>
          </p:txBody>
        </p:sp>
        <p:sp>
          <p:nvSpPr>
            <p:cNvPr id="7" name="椭圆 6"/>
            <p:cNvSpPr/>
            <p:nvPr>
              <p:custDataLst>
                <p:tags r:id="rId7"/>
              </p:custDataLst>
            </p:nvPr>
          </p:nvSpPr>
          <p:spPr>
            <a:xfrm rot="10800000" flipH="1" flipV="1">
              <a:off x="438741" y="420355"/>
              <a:ext cx="252430" cy="252430"/>
            </a:xfrm>
            <a:prstGeom prst="ellipse">
              <a:avLst/>
            </a:prstGeom>
            <a:solidFill>
              <a:srgbClr val="FF9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latin typeface="思源宋体 CN" panose="02020400000000000000" pitchFamily="18" charset="-122"/>
                <a:ea typeface="思源宋体 CN" panose="02020400000000000000" pitchFamily="18" charset="-122"/>
              </a:endParaRPr>
            </a:p>
          </p:txBody>
        </p:sp>
      </p:grpSp>
      <p:sp>
        <p:nvSpPr>
          <p:cNvPr id="9" name="文本框 8"/>
          <p:cNvSpPr txBox="1"/>
          <p:nvPr>
            <p:custDataLst>
              <p:tags r:id="rId8"/>
            </p:custDataLst>
          </p:nvPr>
        </p:nvSpPr>
        <p:spPr>
          <a:xfrm>
            <a:off x="899187" y="404528"/>
            <a:ext cx="6802755" cy="755650"/>
          </a:xfrm>
          <a:prstGeom prst="rect">
            <a:avLst/>
          </a:prstGeom>
          <a:noFill/>
        </p:spPr>
        <p:txBody>
          <a:bodyPr wrap="square">
            <a:spAutoFit/>
          </a:bodyPr>
          <a:lstStyle/>
          <a:p>
            <a:pPr marL="0" marR="0" lvl="0" indent="0" algn="l" defTabSz="914400" rtl="0" eaLnBrk="1" fontAlgn="auto" latinLnBrk="0" hangingPunct="1">
              <a:lnSpc>
                <a:spcPct val="120000"/>
              </a:lnSpc>
              <a:spcBef>
                <a:spcPts val="0"/>
              </a:spcBef>
              <a:spcAft>
                <a:spcPts val="0"/>
              </a:spcAft>
              <a:buClrTx/>
              <a:buSzTx/>
              <a:buFontTx/>
              <a:buNone/>
              <a:defRPr/>
            </a:pPr>
            <a:r>
              <a:rPr sz="3600" b="1" dirty="0">
                <a:solidFill>
                  <a:srgbClr val="1402BE"/>
                </a:solidFill>
                <a:ea typeface="隶书" panose="02010509060101010101" pitchFamily="49" charset="-122"/>
                <a:sym typeface="+mn-ea"/>
              </a:rPr>
              <a:t>（三）世界人口分布的影响因素</a:t>
            </a:r>
            <a:endParaRPr sz="3600" b="1" dirty="0">
              <a:solidFill>
                <a:srgbClr val="1402BE"/>
              </a:solidFill>
              <a:ea typeface="隶书" panose="02010509060101010101" pitchFamily="49" charset="-122"/>
              <a:sym typeface="+mn-ea"/>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68322">
                                            <p:txEl>
                                              <p:charRg st="0" end="9"/>
                                            </p:txEl>
                                          </p:spTgt>
                                        </p:tgtEl>
                                        <p:attrNameLst>
                                          <p:attrName>style.visibility</p:attrName>
                                        </p:attrNameLst>
                                      </p:cBhvr>
                                      <p:to>
                                        <p:strVal val="visible"/>
                                      </p:to>
                                    </p:set>
                                    <p:animEffect transition="in" filter="wipe(down)">
                                      <p:cBhvr>
                                        <p:cTn id="7" dur="500"/>
                                        <p:tgtEl>
                                          <p:spTgt spid="568322">
                                            <p:txEl>
                                              <p:charRg st="0" end="9"/>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568322">
                                            <p:txEl>
                                              <p:charRg st="9" end="58"/>
                                            </p:txEl>
                                          </p:spTgt>
                                        </p:tgtEl>
                                        <p:attrNameLst>
                                          <p:attrName>style.visibility</p:attrName>
                                        </p:attrNameLst>
                                      </p:cBhvr>
                                      <p:to>
                                        <p:strVal val="visible"/>
                                      </p:to>
                                    </p:set>
                                    <p:animEffect transition="in" filter="wipe(down)">
                                      <p:cBhvr>
                                        <p:cTn id="12" dur="500"/>
                                        <p:tgtEl>
                                          <p:spTgt spid="568322">
                                            <p:txEl>
                                              <p:charRg st="9" end="58"/>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568322">
                                            <p:txEl>
                                              <p:charRg st="58" end="80"/>
                                            </p:txEl>
                                          </p:spTgt>
                                        </p:tgtEl>
                                        <p:attrNameLst>
                                          <p:attrName>style.visibility</p:attrName>
                                        </p:attrNameLst>
                                      </p:cBhvr>
                                      <p:to>
                                        <p:strVal val="visible"/>
                                      </p:to>
                                    </p:set>
                                    <p:animEffect transition="in" filter="wipe(down)">
                                      <p:cBhvr>
                                        <p:cTn id="17" dur="500"/>
                                        <p:tgtEl>
                                          <p:spTgt spid="568322">
                                            <p:txEl>
                                              <p:charRg st="58" end="8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568322">
                                            <p:txEl>
                                              <p:charRg st="80" end="103"/>
                                            </p:txEl>
                                          </p:spTgt>
                                        </p:tgtEl>
                                        <p:attrNameLst>
                                          <p:attrName>style.visibility</p:attrName>
                                        </p:attrNameLst>
                                      </p:cBhvr>
                                      <p:to>
                                        <p:strVal val="visible"/>
                                      </p:to>
                                    </p:set>
                                    <p:animEffect transition="in" filter="wipe(down)">
                                      <p:cBhvr>
                                        <p:cTn id="22" dur="500"/>
                                        <p:tgtEl>
                                          <p:spTgt spid="568322">
                                            <p:txEl>
                                              <p:charRg st="80" end="10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2" name="图片 51" descr="形状, 圆圈&#10;&#10;描述已自动生成"/>
          <p:cNvPicPr>
            <a:picLocks noChangeAspect="1"/>
          </p:cNvPicPr>
          <p:nvPr>
            <p:custDataLst>
              <p:tags r:id="rId1"/>
            </p:custDataLst>
          </p:nvPr>
        </p:nvPicPr>
        <p:blipFill>
          <a:blip r:embed="rId2">
            <a:extLst>
              <a:ext uri="{28A0092B-C50C-407E-A947-70E740481C1C}">
                <a14:useLocalDpi xmlns:a14="http://schemas.microsoft.com/office/drawing/2010/main" val="0"/>
              </a:ext>
            </a:extLst>
          </a:blip>
          <a:stretch>
            <a:fillRect/>
          </a:stretch>
        </p:blipFill>
        <p:spPr>
          <a:xfrm>
            <a:off x="0" y="1125220"/>
            <a:ext cx="9144000" cy="5143500"/>
          </a:xfrm>
          <a:prstGeom prst="rect">
            <a:avLst/>
          </a:prstGeom>
        </p:spPr>
      </p:pic>
      <p:sp>
        <p:nvSpPr>
          <p:cNvPr id="569346" name="内容占位符 569345"/>
          <p:cNvSpPr>
            <a:spLocks noGrp="1"/>
          </p:cNvSpPr>
          <p:nvPr>
            <p:ph idx="1"/>
          </p:nvPr>
        </p:nvSpPr>
        <p:spPr>
          <a:xfrm>
            <a:off x="304800" y="1345565"/>
            <a:ext cx="8534400" cy="5207635"/>
          </a:xfrm>
        </p:spPr>
        <p:txBody>
          <a:bodyPr vert="horz" wrap="square" lIns="54000" tIns="54000" rIns="54000" bIns="54000" anchor="t" anchorCtr="0"/>
          <a:p>
            <a:pPr marL="0" indent="0" defTabSz="914400" eaLnBrk="1" hangingPunct="1">
              <a:lnSpc>
                <a:spcPct val="160000"/>
              </a:lnSpc>
              <a:spcAft>
                <a:spcPct val="20000"/>
              </a:spcAft>
              <a:buNone/>
              <a:tabLst>
                <a:tab pos="97155" algn="l"/>
              </a:tabLst>
            </a:pPr>
            <a:r>
              <a:rPr lang="en-US" altLang="zh-CN" sz="2800" b="1" dirty="0">
                <a:solidFill>
                  <a:srgbClr val="FF0000"/>
                </a:solidFill>
                <a:latin typeface="黑体" panose="02010609060101010101" charset="-122"/>
                <a:ea typeface="黑体" panose="02010609060101010101" charset="-122"/>
              </a:rPr>
              <a:t> </a:t>
            </a:r>
            <a:r>
              <a:rPr lang="zh-CN" sz="2000" b="1" dirty="0">
                <a:latin typeface="黑体" panose="02010609060101010101" charset="-122"/>
                <a:ea typeface="黑体" panose="02010609060101010101" charset="-122"/>
              </a:rPr>
              <a:t>（</a:t>
            </a:r>
            <a:r>
              <a:rPr lang="en-US" altLang="zh-CN" sz="2000" b="1" dirty="0">
                <a:latin typeface="黑体" panose="02010609060101010101" charset="-122"/>
                <a:ea typeface="黑体" panose="02010609060101010101" charset="-122"/>
              </a:rPr>
              <a:t>3</a:t>
            </a:r>
            <a:r>
              <a:rPr lang="zh-CN" altLang="en-US" sz="2000" b="1" dirty="0">
                <a:latin typeface="黑体" panose="02010609060101010101" charset="-122"/>
                <a:ea typeface="黑体" panose="02010609060101010101" charset="-122"/>
              </a:rPr>
              <a:t>）水  体</a:t>
            </a:r>
            <a:endParaRPr lang="zh-CN" altLang="en-US" sz="2000" b="1" dirty="0">
              <a:latin typeface="宋体" panose="02010600030101010101" pitchFamily="2" charset="-122"/>
            </a:endParaRPr>
          </a:p>
          <a:p>
            <a:pPr marL="190500" lvl="1" indent="0" defTabSz="914400" eaLnBrk="1" hangingPunct="1">
              <a:lnSpc>
                <a:spcPct val="160000"/>
              </a:lnSpc>
              <a:spcAft>
                <a:spcPct val="20000"/>
              </a:spcAft>
              <a:buFontTx/>
              <a:buBlip>
                <a:blip r:embed="rId3"/>
              </a:buBlip>
              <a:tabLst>
                <a:tab pos="97155" algn="l"/>
              </a:tabLst>
            </a:pPr>
            <a:r>
              <a:rPr lang="zh-CN" altLang="en-US" sz="2000" b="1" dirty="0">
                <a:latin typeface="宋体" panose="02010600030101010101" pitchFamily="2" charset="-122"/>
              </a:rPr>
              <a:t> 人口稠密区都分布在天然水体附近，越是干旱地区，人口分布越趋近于水体；</a:t>
            </a:r>
            <a:endParaRPr lang="zh-CN" altLang="en-US" sz="2000" b="1" dirty="0">
              <a:latin typeface="宋体" panose="02010600030101010101" pitchFamily="2" charset="-122"/>
            </a:endParaRPr>
          </a:p>
          <a:p>
            <a:pPr marL="190500" lvl="1" indent="0" defTabSz="914400" eaLnBrk="1" hangingPunct="1">
              <a:lnSpc>
                <a:spcPct val="160000"/>
              </a:lnSpc>
              <a:spcAft>
                <a:spcPct val="20000"/>
              </a:spcAft>
              <a:buFontTx/>
              <a:buBlip>
                <a:blip r:embed="rId3"/>
              </a:buBlip>
              <a:tabLst>
                <a:tab pos="97155" algn="l"/>
              </a:tabLst>
            </a:pPr>
            <a:r>
              <a:rPr lang="zh-CN" altLang="en-US" sz="2000" b="1" dirty="0">
                <a:latin typeface="宋体" panose="02010600030101010101" pitchFamily="2" charset="-122"/>
              </a:rPr>
              <a:t> 水体的稳定性对人口分布也有影响；</a:t>
            </a:r>
            <a:endParaRPr lang="zh-CN" altLang="en-US" sz="2000" b="1" dirty="0">
              <a:latin typeface="宋体" panose="02010600030101010101" pitchFamily="2" charset="-122"/>
            </a:endParaRPr>
          </a:p>
          <a:p>
            <a:pPr marL="190500" lvl="1" indent="0" defTabSz="914400" eaLnBrk="1" hangingPunct="1">
              <a:lnSpc>
                <a:spcPct val="160000"/>
              </a:lnSpc>
              <a:spcAft>
                <a:spcPct val="20000"/>
              </a:spcAft>
              <a:buFontTx/>
              <a:buBlip>
                <a:blip r:embed="rId3"/>
              </a:buBlip>
              <a:tabLst>
                <a:tab pos="97155" algn="l"/>
              </a:tabLst>
            </a:pPr>
            <a:r>
              <a:rPr lang="zh-CN" altLang="en-US" sz="2000" b="1" dirty="0">
                <a:latin typeface="宋体" panose="02010600030101010101" pitchFamily="2" charset="-122"/>
              </a:rPr>
              <a:t> 沉降型海岸和岩岸优良港湾人口稠密、上升型海岸和沙质海岸人烟稀少；</a:t>
            </a:r>
            <a:endParaRPr lang="zh-CN" altLang="en-US" sz="2000" b="1" dirty="0">
              <a:latin typeface="宋体" panose="02010600030101010101" pitchFamily="2" charset="-122"/>
            </a:endParaRPr>
          </a:p>
          <a:p>
            <a:pPr marL="190500" lvl="1" indent="0" defTabSz="914400" eaLnBrk="1" hangingPunct="1">
              <a:lnSpc>
                <a:spcPct val="160000"/>
              </a:lnSpc>
              <a:spcAft>
                <a:spcPct val="20000"/>
              </a:spcAft>
              <a:buFontTx/>
              <a:buBlip>
                <a:blip r:embed="rId3"/>
              </a:buBlip>
              <a:tabLst>
                <a:tab pos="97155" algn="l"/>
              </a:tabLst>
            </a:pPr>
            <a:r>
              <a:rPr lang="zh-CN" altLang="en-US" sz="2000" b="1" dirty="0">
                <a:latin typeface="宋体" panose="02010600030101010101" pitchFamily="2" charset="-122"/>
              </a:rPr>
              <a:t> 水体变动引起人口的再分布。</a:t>
            </a:r>
            <a:endParaRPr lang="zh-CN" altLang="en-US" sz="2000" b="1" dirty="0">
              <a:latin typeface="宋体" panose="02010600030101010101" pitchFamily="2" charset="-122"/>
            </a:endParaRPr>
          </a:p>
          <a:p>
            <a:pPr marL="190500" lvl="1" indent="0" defTabSz="914400" eaLnBrk="1" hangingPunct="1">
              <a:lnSpc>
                <a:spcPct val="120000"/>
              </a:lnSpc>
              <a:spcAft>
                <a:spcPct val="20000"/>
              </a:spcAft>
              <a:buFontTx/>
              <a:buBlip>
                <a:blip r:embed="rId3"/>
              </a:buBlip>
              <a:tabLst>
                <a:tab pos="97155" algn="l"/>
              </a:tabLst>
            </a:pPr>
            <a:endParaRPr lang="zh-CN" altLang="en-US" sz="2000" b="1" dirty="0">
              <a:latin typeface="宋体" panose="02010600030101010101" pitchFamily="2" charset="-122"/>
            </a:endParaRPr>
          </a:p>
        </p:txBody>
      </p:sp>
      <p:grpSp>
        <p:nvGrpSpPr>
          <p:cNvPr id="3" name="组合 2"/>
          <p:cNvGrpSpPr/>
          <p:nvPr/>
        </p:nvGrpSpPr>
        <p:grpSpPr>
          <a:xfrm rot="0">
            <a:off x="307340" y="570230"/>
            <a:ext cx="431165" cy="431165"/>
            <a:chOff x="263136" y="244750"/>
            <a:chExt cx="603639" cy="603639"/>
          </a:xfrm>
        </p:grpSpPr>
        <p:sp>
          <p:nvSpPr>
            <p:cNvPr id="5" name="泪滴形 4"/>
            <p:cNvSpPr/>
            <p:nvPr>
              <p:custDataLst>
                <p:tags r:id="rId4"/>
              </p:custDataLst>
            </p:nvPr>
          </p:nvSpPr>
          <p:spPr>
            <a:xfrm rot="10800000" flipH="1" flipV="1">
              <a:off x="263136" y="244750"/>
              <a:ext cx="603639" cy="603639"/>
            </a:xfrm>
            <a:prstGeom prst="teardrop">
              <a:avLst/>
            </a:prstGeom>
            <a:solidFill>
              <a:srgbClr val="12B7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latin typeface="思源宋体 CN" panose="02020400000000000000" pitchFamily="18" charset="-122"/>
                <a:ea typeface="思源宋体 CN" panose="02020400000000000000" pitchFamily="18" charset="-122"/>
              </a:endParaRPr>
            </a:p>
          </p:txBody>
        </p:sp>
        <p:sp>
          <p:nvSpPr>
            <p:cNvPr id="6" name="椭圆 5"/>
            <p:cNvSpPr/>
            <p:nvPr>
              <p:custDataLst>
                <p:tags r:id="rId5"/>
              </p:custDataLst>
            </p:nvPr>
          </p:nvSpPr>
          <p:spPr>
            <a:xfrm rot="10800000" flipH="1" flipV="1">
              <a:off x="363481" y="345095"/>
              <a:ext cx="402949" cy="40294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latin typeface="思源宋体 CN" panose="02020400000000000000" pitchFamily="18" charset="-122"/>
                <a:ea typeface="思源宋体 CN" panose="02020400000000000000" pitchFamily="18" charset="-122"/>
              </a:endParaRPr>
            </a:p>
          </p:txBody>
        </p:sp>
        <p:sp>
          <p:nvSpPr>
            <p:cNvPr id="7" name="椭圆 6"/>
            <p:cNvSpPr/>
            <p:nvPr>
              <p:custDataLst>
                <p:tags r:id="rId6"/>
              </p:custDataLst>
            </p:nvPr>
          </p:nvSpPr>
          <p:spPr>
            <a:xfrm rot="10800000" flipH="1" flipV="1">
              <a:off x="438741" y="420355"/>
              <a:ext cx="252430" cy="252430"/>
            </a:xfrm>
            <a:prstGeom prst="ellipse">
              <a:avLst/>
            </a:prstGeom>
            <a:solidFill>
              <a:srgbClr val="FF9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latin typeface="思源宋体 CN" panose="02020400000000000000" pitchFamily="18" charset="-122"/>
                <a:ea typeface="思源宋体 CN" panose="02020400000000000000" pitchFamily="18" charset="-122"/>
              </a:endParaRPr>
            </a:p>
          </p:txBody>
        </p:sp>
      </p:grpSp>
      <p:sp>
        <p:nvSpPr>
          <p:cNvPr id="8" name="文本框 7"/>
          <p:cNvSpPr txBox="1"/>
          <p:nvPr>
            <p:custDataLst>
              <p:tags r:id="rId7"/>
            </p:custDataLst>
          </p:nvPr>
        </p:nvSpPr>
        <p:spPr>
          <a:xfrm>
            <a:off x="899187" y="404528"/>
            <a:ext cx="6802755" cy="755650"/>
          </a:xfrm>
          <a:prstGeom prst="rect">
            <a:avLst/>
          </a:prstGeom>
          <a:noFill/>
        </p:spPr>
        <p:txBody>
          <a:bodyPr wrap="square">
            <a:spAutoFit/>
          </a:bodyPr>
          <a:lstStyle/>
          <a:p>
            <a:pPr marL="0" marR="0" lvl="0" indent="0" algn="l" defTabSz="914400" rtl="0" eaLnBrk="1" fontAlgn="auto" latinLnBrk="0" hangingPunct="1">
              <a:lnSpc>
                <a:spcPct val="120000"/>
              </a:lnSpc>
              <a:spcBef>
                <a:spcPts val="0"/>
              </a:spcBef>
              <a:spcAft>
                <a:spcPts val="0"/>
              </a:spcAft>
              <a:buClrTx/>
              <a:buSzTx/>
              <a:buFontTx/>
              <a:buNone/>
              <a:defRPr/>
            </a:pPr>
            <a:r>
              <a:rPr sz="3600" b="1" dirty="0">
                <a:solidFill>
                  <a:srgbClr val="1402BE"/>
                </a:solidFill>
                <a:ea typeface="隶书" panose="02010509060101010101" pitchFamily="49" charset="-122"/>
                <a:sym typeface="+mn-ea"/>
              </a:rPr>
              <a:t>（三）世界人口分布的影响因素</a:t>
            </a:r>
            <a:endParaRPr sz="3600" b="1" dirty="0">
              <a:solidFill>
                <a:srgbClr val="1402BE"/>
              </a:solidFill>
              <a:ea typeface="隶书" panose="02010509060101010101" pitchFamily="49" charset="-122"/>
              <a:sym typeface="+mn-ea"/>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69346">
                                            <p:txEl>
                                              <p:charRg st="0" end="9"/>
                                            </p:txEl>
                                          </p:spTgt>
                                        </p:tgtEl>
                                        <p:attrNameLst>
                                          <p:attrName>style.visibility</p:attrName>
                                        </p:attrNameLst>
                                      </p:cBhvr>
                                      <p:to>
                                        <p:strVal val="visible"/>
                                      </p:to>
                                    </p:set>
                                    <p:animEffect transition="in" filter="wipe(down)">
                                      <p:cBhvr>
                                        <p:cTn id="7" dur="500"/>
                                        <p:tgtEl>
                                          <p:spTgt spid="569346">
                                            <p:txEl>
                                              <p:charRg st="0" end="9"/>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569346">
                                            <p:txEl>
                                              <p:charRg st="9" end="45"/>
                                            </p:txEl>
                                          </p:spTgt>
                                        </p:tgtEl>
                                        <p:attrNameLst>
                                          <p:attrName>style.visibility</p:attrName>
                                        </p:attrNameLst>
                                      </p:cBhvr>
                                      <p:to>
                                        <p:strVal val="visible"/>
                                      </p:to>
                                    </p:set>
                                    <p:animEffect transition="in" filter="wipe(down)">
                                      <p:cBhvr>
                                        <p:cTn id="12" dur="500"/>
                                        <p:tgtEl>
                                          <p:spTgt spid="569346">
                                            <p:txEl>
                                              <p:charRg st="9" end="4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569346">
                                            <p:txEl>
                                              <p:charRg st="45" end="63"/>
                                            </p:txEl>
                                          </p:spTgt>
                                        </p:tgtEl>
                                        <p:attrNameLst>
                                          <p:attrName>style.visibility</p:attrName>
                                        </p:attrNameLst>
                                      </p:cBhvr>
                                      <p:to>
                                        <p:strVal val="visible"/>
                                      </p:to>
                                    </p:set>
                                    <p:animEffect transition="in" filter="wipe(down)">
                                      <p:cBhvr>
                                        <p:cTn id="17" dur="500"/>
                                        <p:tgtEl>
                                          <p:spTgt spid="569346">
                                            <p:txEl>
                                              <p:charRg st="45" end="6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569346">
                                            <p:txEl>
                                              <p:charRg st="63" end="97"/>
                                            </p:txEl>
                                          </p:spTgt>
                                        </p:tgtEl>
                                        <p:attrNameLst>
                                          <p:attrName>style.visibility</p:attrName>
                                        </p:attrNameLst>
                                      </p:cBhvr>
                                      <p:to>
                                        <p:strVal val="visible"/>
                                      </p:to>
                                    </p:set>
                                    <p:animEffect transition="in" filter="wipe(down)">
                                      <p:cBhvr>
                                        <p:cTn id="22" dur="500"/>
                                        <p:tgtEl>
                                          <p:spTgt spid="569346">
                                            <p:txEl>
                                              <p:charRg st="63" end="97"/>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569346">
                                            <p:txEl>
                                              <p:charRg st="97" end="112"/>
                                            </p:txEl>
                                          </p:spTgt>
                                        </p:tgtEl>
                                        <p:attrNameLst>
                                          <p:attrName>style.visibility</p:attrName>
                                        </p:attrNameLst>
                                      </p:cBhvr>
                                      <p:to>
                                        <p:strVal val="visible"/>
                                      </p:to>
                                    </p:set>
                                    <p:animEffect transition="in" filter="wipe(down)">
                                      <p:cBhvr>
                                        <p:cTn id="27" dur="500"/>
                                        <p:tgtEl>
                                          <p:spTgt spid="569346">
                                            <p:txEl>
                                              <p:charRg st="97" end="1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2" name="图片 51" descr="形状, 圆圈&#10;&#10;描述已自动生成"/>
          <p:cNvPicPr>
            <a:picLocks noChangeAspect="1"/>
          </p:cNvPicPr>
          <p:nvPr>
            <p:custDataLst>
              <p:tags r:id="rId1"/>
            </p:custDataLst>
          </p:nvPr>
        </p:nvPicPr>
        <p:blipFill>
          <a:blip r:embed="rId2">
            <a:extLst>
              <a:ext uri="{28A0092B-C50C-407E-A947-70E740481C1C}">
                <a14:useLocalDpi xmlns:a14="http://schemas.microsoft.com/office/drawing/2010/main" val="0"/>
              </a:ext>
            </a:extLst>
          </a:blip>
          <a:stretch>
            <a:fillRect/>
          </a:stretch>
        </p:blipFill>
        <p:spPr>
          <a:xfrm>
            <a:off x="0" y="1125220"/>
            <a:ext cx="9144000" cy="5143500"/>
          </a:xfrm>
          <a:prstGeom prst="rect">
            <a:avLst/>
          </a:prstGeom>
        </p:spPr>
      </p:pic>
      <p:sp>
        <p:nvSpPr>
          <p:cNvPr id="570370" name="内容占位符 570369"/>
          <p:cNvSpPr>
            <a:spLocks noGrp="1"/>
          </p:cNvSpPr>
          <p:nvPr>
            <p:ph idx="1"/>
          </p:nvPr>
        </p:nvSpPr>
        <p:spPr>
          <a:xfrm>
            <a:off x="251460" y="1484948"/>
            <a:ext cx="8534400" cy="4348162"/>
          </a:xfrm>
        </p:spPr>
        <p:txBody>
          <a:bodyPr vert="horz" wrap="square" lIns="54000" tIns="54000" rIns="54000" bIns="54000" anchor="t" anchorCtr="0"/>
          <a:p>
            <a:pPr marL="0" indent="0" defTabSz="914400" eaLnBrk="1" hangingPunct="1">
              <a:lnSpc>
                <a:spcPct val="160000"/>
              </a:lnSpc>
              <a:spcAft>
                <a:spcPct val="20000"/>
              </a:spcAft>
              <a:buNone/>
              <a:tabLst>
                <a:tab pos="97155" algn="l"/>
              </a:tabLst>
            </a:pPr>
            <a:r>
              <a:rPr lang="en-US" altLang="zh-CN" sz="2800" b="1" dirty="0">
                <a:solidFill>
                  <a:srgbClr val="FF0000"/>
                </a:solidFill>
                <a:latin typeface="黑体" panose="02010609060101010101" charset="-122"/>
                <a:ea typeface="黑体" panose="02010609060101010101" charset="-122"/>
              </a:rPr>
              <a:t> </a:t>
            </a:r>
            <a:r>
              <a:rPr lang="zh-CN" b="1" dirty="0">
                <a:latin typeface="黑体" panose="02010609060101010101" charset="-122"/>
                <a:ea typeface="黑体" panose="02010609060101010101" charset="-122"/>
              </a:rPr>
              <a:t>（</a:t>
            </a:r>
            <a:r>
              <a:rPr lang="en-US" altLang="zh-CN" b="1" dirty="0">
                <a:latin typeface="黑体" panose="02010609060101010101" charset="-122"/>
                <a:ea typeface="黑体" panose="02010609060101010101" charset="-122"/>
              </a:rPr>
              <a:t>4</a:t>
            </a:r>
            <a:r>
              <a:rPr lang="zh-CN" altLang="en-US" b="1" dirty="0">
                <a:latin typeface="黑体" panose="02010609060101010101" charset="-122"/>
                <a:ea typeface="黑体" panose="02010609060101010101" charset="-122"/>
              </a:rPr>
              <a:t>）土壤、地质和矿产资源</a:t>
            </a:r>
            <a:endParaRPr lang="zh-CN" altLang="en-US" b="1" dirty="0">
              <a:latin typeface="宋体" panose="02010600030101010101" pitchFamily="2" charset="-122"/>
            </a:endParaRPr>
          </a:p>
          <a:p>
            <a:pPr marL="190500" lvl="1" indent="0" defTabSz="914400" eaLnBrk="1" hangingPunct="1">
              <a:lnSpc>
                <a:spcPct val="160000"/>
              </a:lnSpc>
              <a:spcAft>
                <a:spcPct val="20000"/>
              </a:spcAft>
              <a:buFontTx/>
              <a:buBlip>
                <a:blip r:embed="rId3"/>
              </a:buBlip>
              <a:tabLst>
                <a:tab pos="97155" algn="l"/>
              </a:tabLst>
            </a:pPr>
            <a:r>
              <a:rPr lang="zh-CN" altLang="en-US" sz="2400" b="1" dirty="0">
                <a:latin typeface="宋体" panose="02010600030101010101" pitchFamily="2" charset="-122"/>
              </a:rPr>
              <a:t> 冲积土、黑钙土和棕色森林土适于农业生产，人口稠密、盐碱土、沼泽土、灰化土和红壤对农业生产不利，人口较少；</a:t>
            </a:r>
            <a:endParaRPr lang="zh-CN" altLang="en-US" sz="2400" b="1" dirty="0">
              <a:latin typeface="宋体" panose="02010600030101010101" pitchFamily="2" charset="-122"/>
            </a:endParaRPr>
          </a:p>
          <a:p>
            <a:pPr marL="190500" lvl="1" indent="0" defTabSz="914400" eaLnBrk="1" hangingPunct="1">
              <a:lnSpc>
                <a:spcPct val="160000"/>
              </a:lnSpc>
              <a:spcAft>
                <a:spcPct val="20000"/>
              </a:spcAft>
              <a:buFontTx/>
              <a:buBlip>
                <a:blip r:embed="rId3"/>
              </a:buBlip>
              <a:tabLst>
                <a:tab pos="97155" algn="l"/>
              </a:tabLst>
            </a:pPr>
            <a:r>
              <a:rPr lang="zh-CN" altLang="en-US" sz="2400" b="1" dirty="0">
                <a:latin typeface="宋体" panose="02010600030101010101" pitchFamily="2" charset="-122"/>
              </a:rPr>
              <a:t> 碳酸盐岩分布区人口相对稀疏、火山区或熔岩高原人口相对稠密；</a:t>
            </a:r>
            <a:endParaRPr lang="zh-CN" altLang="en-US" sz="2400" b="1" dirty="0">
              <a:latin typeface="宋体" panose="02010600030101010101" pitchFamily="2" charset="-122"/>
            </a:endParaRPr>
          </a:p>
          <a:p>
            <a:pPr marL="190500" lvl="1" indent="0" defTabSz="914400" eaLnBrk="1" hangingPunct="1">
              <a:lnSpc>
                <a:spcPct val="160000"/>
              </a:lnSpc>
              <a:spcAft>
                <a:spcPct val="20000"/>
              </a:spcAft>
              <a:buFontTx/>
              <a:buBlip>
                <a:blip r:embed="rId3"/>
              </a:buBlip>
              <a:tabLst>
                <a:tab pos="97155" algn="l"/>
              </a:tabLst>
            </a:pPr>
            <a:r>
              <a:rPr lang="zh-CN" altLang="en-US" sz="2400" b="1" dirty="0">
                <a:latin typeface="宋体" panose="02010600030101010101" pitchFamily="2" charset="-122"/>
              </a:rPr>
              <a:t> 某些地区矿产资源开发成为影响人口分布的决定性因素。</a:t>
            </a:r>
            <a:endParaRPr lang="zh-CN" altLang="en-US" sz="2600" b="1" dirty="0">
              <a:latin typeface="宋体" panose="02010600030101010101" pitchFamily="2" charset="-122"/>
            </a:endParaRPr>
          </a:p>
        </p:txBody>
      </p:sp>
      <p:grpSp>
        <p:nvGrpSpPr>
          <p:cNvPr id="3" name="组合 2"/>
          <p:cNvGrpSpPr/>
          <p:nvPr/>
        </p:nvGrpSpPr>
        <p:grpSpPr>
          <a:xfrm rot="0">
            <a:off x="307340" y="570230"/>
            <a:ext cx="431165" cy="431165"/>
            <a:chOff x="263136" y="244750"/>
            <a:chExt cx="603639" cy="603639"/>
          </a:xfrm>
        </p:grpSpPr>
        <p:sp>
          <p:nvSpPr>
            <p:cNvPr id="5" name="泪滴形 4"/>
            <p:cNvSpPr/>
            <p:nvPr>
              <p:custDataLst>
                <p:tags r:id="rId4"/>
              </p:custDataLst>
            </p:nvPr>
          </p:nvSpPr>
          <p:spPr>
            <a:xfrm rot="10800000" flipH="1" flipV="1">
              <a:off x="263136" y="244750"/>
              <a:ext cx="603639" cy="603639"/>
            </a:xfrm>
            <a:prstGeom prst="teardrop">
              <a:avLst/>
            </a:prstGeom>
            <a:solidFill>
              <a:srgbClr val="12B7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latin typeface="思源宋体 CN" panose="02020400000000000000" pitchFamily="18" charset="-122"/>
                <a:ea typeface="思源宋体 CN" panose="02020400000000000000" pitchFamily="18" charset="-122"/>
              </a:endParaRPr>
            </a:p>
          </p:txBody>
        </p:sp>
        <p:sp>
          <p:nvSpPr>
            <p:cNvPr id="6" name="椭圆 5"/>
            <p:cNvSpPr/>
            <p:nvPr>
              <p:custDataLst>
                <p:tags r:id="rId5"/>
              </p:custDataLst>
            </p:nvPr>
          </p:nvSpPr>
          <p:spPr>
            <a:xfrm rot="10800000" flipH="1" flipV="1">
              <a:off x="363481" y="345095"/>
              <a:ext cx="402949" cy="40294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latin typeface="思源宋体 CN" panose="02020400000000000000" pitchFamily="18" charset="-122"/>
                <a:ea typeface="思源宋体 CN" panose="02020400000000000000" pitchFamily="18" charset="-122"/>
              </a:endParaRPr>
            </a:p>
          </p:txBody>
        </p:sp>
        <p:sp>
          <p:nvSpPr>
            <p:cNvPr id="7" name="椭圆 6"/>
            <p:cNvSpPr/>
            <p:nvPr>
              <p:custDataLst>
                <p:tags r:id="rId6"/>
              </p:custDataLst>
            </p:nvPr>
          </p:nvSpPr>
          <p:spPr>
            <a:xfrm rot="10800000" flipH="1" flipV="1">
              <a:off x="438741" y="420355"/>
              <a:ext cx="252430" cy="252430"/>
            </a:xfrm>
            <a:prstGeom prst="ellipse">
              <a:avLst/>
            </a:prstGeom>
            <a:solidFill>
              <a:srgbClr val="FF9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latin typeface="思源宋体 CN" panose="02020400000000000000" pitchFamily="18" charset="-122"/>
                <a:ea typeface="思源宋体 CN" panose="02020400000000000000" pitchFamily="18" charset="-122"/>
              </a:endParaRPr>
            </a:p>
          </p:txBody>
        </p:sp>
      </p:grpSp>
      <p:sp>
        <p:nvSpPr>
          <p:cNvPr id="8" name="文本框 7"/>
          <p:cNvSpPr txBox="1"/>
          <p:nvPr>
            <p:custDataLst>
              <p:tags r:id="rId7"/>
            </p:custDataLst>
          </p:nvPr>
        </p:nvSpPr>
        <p:spPr>
          <a:xfrm>
            <a:off x="899187" y="404528"/>
            <a:ext cx="6802755" cy="755650"/>
          </a:xfrm>
          <a:prstGeom prst="rect">
            <a:avLst/>
          </a:prstGeom>
          <a:noFill/>
        </p:spPr>
        <p:txBody>
          <a:bodyPr wrap="square">
            <a:spAutoFit/>
          </a:bodyPr>
          <a:lstStyle/>
          <a:p>
            <a:pPr marL="0" marR="0" lvl="0" indent="0" algn="l" defTabSz="914400" rtl="0" eaLnBrk="1" fontAlgn="auto" latinLnBrk="0" hangingPunct="1">
              <a:lnSpc>
                <a:spcPct val="120000"/>
              </a:lnSpc>
              <a:spcBef>
                <a:spcPts val="0"/>
              </a:spcBef>
              <a:spcAft>
                <a:spcPts val="0"/>
              </a:spcAft>
              <a:buClrTx/>
              <a:buSzTx/>
              <a:buFontTx/>
              <a:buNone/>
              <a:defRPr/>
            </a:pPr>
            <a:r>
              <a:rPr sz="3600" b="1" dirty="0">
                <a:solidFill>
                  <a:srgbClr val="1402BE"/>
                </a:solidFill>
                <a:ea typeface="隶书" panose="02010509060101010101" pitchFamily="49" charset="-122"/>
                <a:sym typeface="+mn-ea"/>
              </a:rPr>
              <a:t>（三）世界人口分布的影响因素</a:t>
            </a:r>
            <a:endParaRPr sz="3600" b="1" dirty="0">
              <a:solidFill>
                <a:srgbClr val="1402BE"/>
              </a:solidFill>
              <a:ea typeface="隶书" panose="02010509060101010101" pitchFamily="49" charset="-122"/>
              <a:sym typeface="+mn-ea"/>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70370">
                                            <p:txEl>
                                              <p:charRg st="0" end="15"/>
                                            </p:txEl>
                                          </p:spTgt>
                                        </p:tgtEl>
                                        <p:attrNameLst>
                                          <p:attrName>style.visibility</p:attrName>
                                        </p:attrNameLst>
                                      </p:cBhvr>
                                      <p:to>
                                        <p:strVal val="visible"/>
                                      </p:to>
                                    </p:set>
                                    <p:animEffect transition="in" filter="wipe(down)">
                                      <p:cBhvr>
                                        <p:cTn id="7" dur="500"/>
                                        <p:tgtEl>
                                          <p:spTgt spid="570370">
                                            <p:txEl>
                                              <p:charRg st="0" end="15"/>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570370">
                                            <p:txEl>
                                              <p:charRg st="15" end="69"/>
                                            </p:txEl>
                                          </p:spTgt>
                                        </p:tgtEl>
                                        <p:attrNameLst>
                                          <p:attrName>style.visibility</p:attrName>
                                        </p:attrNameLst>
                                      </p:cBhvr>
                                      <p:to>
                                        <p:strVal val="visible"/>
                                      </p:to>
                                    </p:set>
                                    <p:animEffect transition="in" filter="wipe(down)">
                                      <p:cBhvr>
                                        <p:cTn id="12" dur="500"/>
                                        <p:tgtEl>
                                          <p:spTgt spid="570370">
                                            <p:txEl>
                                              <p:charRg st="15" end="69"/>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570370">
                                            <p:txEl>
                                              <p:charRg st="69" end="100"/>
                                            </p:txEl>
                                          </p:spTgt>
                                        </p:tgtEl>
                                        <p:attrNameLst>
                                          <p:attrName>style.visibility</p:attrName>
                                        </p:attrNameLst>
                                      </p:cBhvr>
                                      <p:to>
                                        <p:strVal val="visible"/>
                                      </p:to>
                                    </p:set>
                                    <p:animEffect transition="in" filter="wipe(down)">
                                      <p:cBhvr>
                                        <p:cTn id="17" dur="500"/>
                                        <p:tgtEl>
                                          <p:spTgt spid="570370">
                                            <p:txEl>
                                              <p:charRg st="69" end="10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570370">
                                            <p:txEl>
                                              <p:charRg st="100" end="127"/>
                                            </p:txEl>
                                          </p:spTgt>
                                        </p:tgtEl>
                                        <p:attrNameLst>
                                          <p:attrName>style.visibility</p:attrName>
                                        </p:attrNameLst>
                                      </p:cBhvr>
                                      <p:to>
                                        <p:strVal val="visible"/>
                                      </p:to>
                                    </p:set>
                                    <p:animEffect transition="in" filter="wipe(down)">
                                      <p:cBhvr>
                                        <p:cTn id="22" dur="500"/>
                                        <p:tgtEl>
                                          <p:spTgt spid="570370">
                                            <p:txEl>
                                              <p:charRg st="100" end="12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2" name="图片 51" descr="形状, 圆圈&#10;&#10;描述已自动生成"/>
          <p:cNvPicPr>
            <a:picLocks noChangeAspect="1"/>
          </p:cNvPicPr>
          <p:nvPr>
            <p:custDataLst>
              <p:tags r:id="rId1"/>
            </p:custDataLst>
          </p:nvPr>
        </p:nvPicPr>
        <p:blipFill>
          <a:blip r:embed="rId2">
            <a:extLst>
              <a:ext uri="{28A0092B-C50C-407E-A947-70E740481C1C}">
                <a14:useLocalDpi xmlns:a14="http://schemas.microsoft.com/office/drawing/2010/main" val="0"/>
              </a:ext>
            </a:extLst>
          </a:blip>
          <a:stretch>
            <a:fillRect/>
          </a:stretch>
        </p:blipFill>
        <p:spPr>
          <a:xfrm>
            <a:off x="0" y="1125220"/>
            <a:ext cx="9144000" cy="5143500"/>
          </a:xfrm>
          <a:prstGeom prst="rect">
            <a:avLst/>
          </a:prstGeom>
        </p:spPr>
      </p:pic>
      <p:sp>
        <p:nvSpPr>
          <p:cNvPr id="571394" name="内容占位符 571393"/>
          <p:cNvSpPr>
            <a:spLocks noGrp="1"/>
          </p:cNvSpPr>
          <p:nvPr>
            <p:ph idx="1"/>
          </p:nvPr>
        </p:nvSpPr>
        <p:spPr>
          <a:xfrm>
            <a:off x="304800" y="1290955"/>
            <a:ext cx="8534400" cy="5262245"/>
          </a:xfrm>
        </p:spPr>
        <p:txBody>
          <a:bodyPr vert="horz" wrap="square" lIns="54000" tIns="54000" rIns="54000" bIns="54000" anchor="t" anchorCtr="0"/>
          <a:p>
            <a:pPr marL="0" indent="0" defTabSz="914400" eaLnBrk="1" hangingPunct="1">
              <a:lnSpc>
                <a:spcPct val="160000"/>
              </a:lnSpc>
              <a:spcAft>
                <a:spcPct val="20000"/>
              </a:spcAft>
              <a:buNone/>
              <a:tabLst>
                <a:tab pos="97155" algn="l"/>
              </a:tabLst>
            </a:pPr>
            <a:r>
              <a:rPr lang="en-US" altLang="zh-CN" sz="2400" b="1" dirty="0">
                <a:latin typeface="黑体" panose="02010609060101010101" charset="-122"/>
                <a:ea typeface="黑体" panose="02010609060101010101" charset="-122"/>
              </a:rPr>
              <a:t>2</a:t>
            </a:r>
            <a:r>
              <a:rPr lang="zh-CN" altLang="en-US" sz="2400" b="1" dirty="0">
                <a:latin typeface="黑体" panose="02010609060101010101" charset="-122"/>
                <a:ea typeface="黑体" panose="02010609060101010101" charset="-122"/>
              </a:rPr>
              <a:t>、生产力发展水平和生产布局特点</a:t>
            </a:r>
            <a:endParaRPr lang="zh-CN" altLang="en-US" sz="2400" b="1" dirty="0">
              <a:latin typeface="宋体" panose="02010600030101010101" pitchFamily="2" charset="-122"/>
            </a:endParaRPr>
          </a:p>
          <a:p>
            <a:pPr marL="190500" lvl="1" indent="0" defTabSz="914400" eaLnBrk="1" hangingPunct="1">
              <a:lnSpc>
                <a:spcPct val="160000"/>
              </a:lnSpc>
              <a:spcAft>
                <a:spcPct val="20000"/>
              </a:spcAft>
              <a:buFontTx/>
              <a:buBlip>
                <a:blip r:embed="rId3"/>
              </a:buBlip>
              <a:tabLst>
                <a:tab pos="97155" algn="l"/>
              </a:tabLst>
            </a:pPr>
            <a:r>
              <a:rPr lang="zh-CN" altLang="en-US" sz="1800" b="1" dirty="0">
                <a:latin typeface="宋体" panose="02010600030101010101" pitchFamily="2" charset="-122"/>
              </a:rPr>
              <a:t> 史前时代，生产力水平低下，人口分布极端分散和稀疏；</a:t>
            </a:r>
            <a:endParaRPr lang="zh-CN" altLang="en-US" sz="1800" b="1" dirty="0">
              <a:latin typeface="宋体" panose="02010600030101010101" pitchFamily="2" charset="-122"/>
            </a:endParaRPr>
          </a:p>
          <a:p>
            <a:pPr marL="190500" lvl="1" indent="0" defTabSz="914400" eaLnBrk="1" hangingPunct="1">
              <a:lnSpc>
                <a:spcPct val="160000"/>
              </a:lnSpc>
              <a:spcAft>
                <a:spcPct val="20000"/>
              </a:spcAft>
              <a:buFontTx/>
              <a:buBlip>
                <a:blip r:embed="rId3"/>
              </a:buBlip>
              <a:tabLst>
                <a:tab pos="97155" algn="l"/>
              </a:tabLst>
            </a:pPr>
            <a:r>
              <a:rPr lang="zh-CN" altLang="en-US" sz="1800" b="1" dirty="0">
                <a:latin typeface="宋体" panose="02010600030101010101" pitchFamily="2" charset="-122"/>
              </a:rPr>
              <a:t> 农耕时代，生产力比过去有了质的提高，由于国家政权和商业贸易的发展，人口稠密地聚居到不大的地域内，但绝大部分散布在农村；</a:t>
            </a:r>
            <a:endParaRPr lang="zh-CN" altLang="en-US" sz="1800" b="1" dirty="0">
              <a:latin typeface="宋体" panose="02010600030101010101" pitchFamily="2" charset="-122"/>
            </a:endParaRPr>
          </a:p>
          <a:p>
            <a:pPr marL="190500" lvl="1" indent="0" defTabSz="914400" eaLnBrk="1" hangingPunct="1">
              <a:lnSpc>
                <a:spcPct val="160000"/>
              </a:lnSpc>
              <a:spcAft>
                <a:spcPct val="20000"/>
              </a:spcAft>
              <a:buFontTx/>
              <a:buBlip>
                <a:blip r:embed="rId3"/>
              </a:buBlip>
              <a:tabLst>
                <a:tab pos="97155" algn="l"/>
              </a:tabLst>
            </a:pPr>
            <a:r>
              <a:rPr lang="zh-CN" altLang="en-US" sz="1800" b="1" dirty="0">
                <a:latin typeface="宋体" panose="02010600030101010101" pitchFamily="2" charset="-122"/>
              </a:rPr>
              <a:t> 产业革命后，生产力空前发展，人口数量和密度都大大增加，特别出现了城市、城市聚集带、城市连绵区；</a:t>
            </a:r>
            <a:endParaRPr lang="zh-CN" altLang="en-US" sz="1800" b="1" dirty="0">
              <a:latin typeface="宋体" panose="02010600030101010101" pitchFamily="2" charset="-122"/>
            </a:endParaRPr>
          </a:p>
          <a:p>
            <a:pPr marL="190500" lvl="1" indent="0" defTabSz="914400" eaLnBrk="1" hangingPunct="1">
              <a:lnSpc>
                <a:spcPct val="160000"/>
              </a:lnSpc>
              <a:spcAft>
                <a:spcPct val="20000"/>
              </a:spcAft>
              <a:buFontTx/>
              <a:buBlip>
                <a:blip r:embed="rId3"/>
              </a:buBlip>
              <a:tabLst>
                <a:tab pos="97155" algn="l"/>
              </a:tabLst>
            </a:pPr>
            <a:r>
              <a:rPr lang="zh-CN" altLang="en-US" sz="1800" b="1" dirty="0">
                <a:latin typeface="宋体" panose="02010600030101010101" pitchFamily="2" charset="-122"/>
              </a:rPr>
              <a:t> 发展中国家人口分布与农业产出率相关，发达国家人口分布主要取决于工商业地理区位。</a:t>
            </a:r>
            <a:endParaRPr lang="zh-CN" altLang="en-US" sz="1900" b="1" dirty="0">
              <a:latin typeface="宋体" panose="02010600030101010101" pitchFamily="2" charset="-122"/>
            </a:endParaRPr>
          </a:p>
        </p:txBody>
      </p:sp>
      <p:grpSp>
        <p:nvGrpSpPr>
          <p:cNvPr id="3" name="组合 2"/>
          <p:cNvGrpSpPr/>
          <p:nvPr/>
        </p:nvGrpSpPr>
        <p:grpSpPr>
          <a:xfrm rot="0">
            <a:off x="307340" y="570230"/>
            <a:ext cx="431165" cy="431165"/>
            <a:chOff x="263136" y="244750"/>
            <a:chExt cx="603639" cy="603639"/>
          </a:xfrm>
        </p:grpSpPr>
        <p:sp>
          <p:nvSpPr>
            <p:cNvPr id="5" name="泪滴形 4"/>
            <p:cNvSpPr/>
            <p:nvPr>
              <p:custDataLst>
                <p:tags r:id="rId4"/>
              </p:custDataLst>
            </p:nvPr>
          </p:nvSpPr>
          <p:spPr>
            <a:xfrm rot="10800000" flipH="1" flipV="1">
              <a:off x="263136" y="244750"/>
              <a:ext cx="603639" cy="603639"/>
            </a:xfrm>
            <a:prstGeom prst="teardrop">
              <a:avLst/>
            </a:prstGeom>
            <a:solidFill>
              <a:srgbClr val="12B7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latin typeface="思源宋体 CN" panose="02020400000000000000" pitchFamily="18" charset="-122"/>
                <a:ea typeface="思源宋体 CN" panose="02020400000000000000" pitchFamily="18" charset="-122"/>
              </a:endParaRPr>
            </a:p>
          </p:txBody>
        </p:sp>
        <p:sp>
          <p:nvSpPr>
            <p:cNvPr id="6" name="椭圆 5"/>
            <p:cNvSpPr/>
            <p:nvPr>
              <p:custDataLst>
                <p:tags r:id="rId5"/>
              </p:custDataLst>
            </p:nvPr>
          </p:nvSpPr>
          <p:spPr>
            <a:xfrm rot="10800000" flipH="1" flipV="1">
              <a:off x="363481" y="345095"/>
              <a:ext cx="402949" cy="40294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latin typeface="思源宋体 CN" panose="02020400000000000000" pitchFamily="18" charset="-122"/>
                <a:ea typeface="思源宋体 CN" panose="02020400000000000000" pitchFamily="18" charset="-122"/>
              </a:endParaRPr>
            </a:p>
          </p:txBody>
        </p:sp>
        <p:sp>
          <p:nvSpPr>
            <p:cNvPr id="7" name="椭圆 6"/>
            <p:cNvSpPr/>
            <p:nvPr>
              <p:custDataLst>
                <p:tags r:id="rId6"/>
              </p:custDataLst>
            </p:nvPr>
          </p:nvSpPr>
          <p:spPr>
            <a:xfrm rot="10800000" flipH="1" flipV="1">
              <a:off x="438741" y="420355"/>
              <a:ext cx="252430" cy="252430"/>
            </a:xfrm>
            <a:prstGeom prst="ellipse">
              <a:avLst/>
            </a:prstGeom>
            <a:solidFill>
              <a:srgbClr val="FF9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latin typeface="思源宋体 CN" panose="02020400000000000000" pitchFamily="18" charset="-122"/>
                <a:ea typeface="思源宋体 CN" panose="02020400000000000000" pitchFamily="18" charset="-122"/>
              </a:endParaRPr>
            </a:p>
          </p:txBody>
        </p:sp>
      </p:grpSp>
      <p:sp>
        <p:nvSpPr>
          <p:cNvPr id="8" name="文本框 7"/>
          <p:cNvSpPr txBox="1"/>
          <p:nvPr>
            <p:custDataLst>
              <p:tags r:id="rId7"/>
            </p:custDataLst>
          </p:nvPr>
        </p:nvSpPr>
        <p:spPr>
          <a:xfrm>
            <a:off x="899187" y="404528"/>
            <a:ext cx="6802755" cy="755650"/>
          </a:xfrm>
          <a:prstGeom prst="rect">
            <a:avLst/>
          </a:prstGeom>
          <a:noFill/>
        </p:spPr>
        <p:txBody>
          <a:bodyPr wrap="square">
            <a:spAutoFit/>
          </a:bodyPr>
          <a:lstStyle/>
          <a:p>
            <a:pPr marL="0" marR="0" lvl="0" indent="0" algn="l" defTabSz="914400" rtl="0" eaLnBrk="1" fontAlgn="auto" latinLnBrk="0" hangingPunct="1">
              <a:lnSpc>
                <a:spcPct val="120000"/>
              </a:lnSpc>
              <a:spcBef>
                <a:spcPts val="0"/>
              </a:spcBef>
              <a:spcAft>
                <a:spcPts val="0"/>
              </a:spcAft>
              <a:buClrTx/>
              <a:buSzTx/>
              <a:buFontTx/>
              <a:buNone/>
              <a:defRPr/>
            </a:pPr>
            <a:r>
              <a:rPr sz="3600" b="1" dirty="0">
                <a:solidFill>
                  <a:srgbClr val="1402BE"/>
                </a:solidFill>
                <a:ea typeface="隶书" panose="02010509060101010101" pitchFamily="49" charset="-122"/>
                <a:sym typeface="+mn-ea"/>
              </a:rPr>
              <a:t>（三）世界人口分布的影响因素</a:t>
            </a:r>
            <a:endParaRPr sz="3600" b="1" dirty="0">
              <a:solidFill>
                <a:srgbClr val="1402BE"/>
              </a:solidFill>
              <a:ea typeface="隶书" panose="02010509060101010101" pitchFamily="49" charset="-122"/>
              <a:sym typeface="+mn-ea"/>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71394">
                                            <p:txEl>
                                              <p:charRg st="0" end="17"/>
                                            </p:txEl>
                                          </p:spTgt>
                                        </p:tgtEl>
                                        <p:attrNameLst>
                                          <p:attrName>style.visibility</p:attrName>
                                        </p:attrNameLst>
                                      </p:cBhvr>
                                      <p:to>
                                        <p:strVal val="visible"/>
                                      </p:to>
                                    </p:set>
                                    <p:animEffect transition="in" filter="wipe(down)">
                                      <p:cBhvr>
                                        <p:cTn id="7" dur="500"/>
                                        <p:tgtEl>
                                          <p:spTgt spid="571394">
                                            <p:txEl>
                                              <p:charRg st="0" end="17"/>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571394">
                                            <p:txEl>
                                              <p:charRg st="17" end="44"/>
                                            </p:txEl>
                                          </p:spTgt>
                                        </p:tgtEl>
                                        <p:attrNameLst>
                                          <p:attrName>style.visibility</p:attrName>
                                        </p:attrNameLst>
                                      </p:cBhvr>
                                      <p:to>
                                        <p:strVal val="visible"/>
                                      </p:to>
                                    </p:set>
                                    <p:animEffect transition="in" filter="wipe(down)">
                                      <p:cBhvr>
                                        <p:cTn id="12" dur="500"/>
                                        <p:tgtEl>
                                          <p:spTgt spid="571394">
                                            <p:txEl>
                                              <p:charRg st="17" end="4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571394">
                                            <p:txEl>
                                              <p:charRg st="44" end="105"/>
                                            </p:txEl>
                                          </p:spTgt>
                                        </p:tgtEl>
                                        <p:attrNameLst>
                                          <p:attrName>style.visibility</p:attrName>
                                        </p:attrNameLst>
                                      </p:cBhvr>
                                      <p:to>
                                        <p:strVal val="visible"/>
                                      </p:to>
                                    </p:set>
                                    <p:animEffect transition="in" filter="wipe(down)">
                                      <p:cBhvr>
                                        <p:cTn id="17" dur="500"/>
                                        <p:tgtEl>
                                          <p:spTgt spid="571394">
                                            <p:txEl>
                                              <p:charRg st="44" end="10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571394">
                                            <p:txEl>
                                              <p:charRg st="105" end="154"/>
                                            </p:txEl>
                                          </p:spTgt>
                                        </p:tgtEl>
                                        <p:attrNameLst>
                                          <p:attrName>style.visibility</p:attrName>
                                        </p:attrNameLst>
                                      </p:cBhvr>
                                      <p:to>
                                        <p:strVal val="visible"/>
                                      </p:to>
                                    </p:set>
                                    <p:animEffect transition="in" filter="wipe(down)">
                                      <p:cBhvr>
                                        <p:cTn id="22" dur="500"/>
                                        <p:tgtEl>
                                          <p:spTgt spid="571394">
                                            <p:txEl>
                                              <p:charRg st="105" end="15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571394">
                                            <p:txEl>
                                              <p:charRg st="154" end="195"/>
                                            </p:txEl>
                                          </p:spTgt>
                                        </p:tgtEl>
                                        <p:attrNameLst>
                                          <p:attrName>style.visibility</p:attrName>
                                        </p:attrNameLst>
                                      </p:cBhvr>
                                      <p:to>
                                        <p:strVal val="visible"/>
                                      </p:to>
                                    </p:set>
                                    <p:animEffect transition="in" filter="wipe(down)">
                                      <p:cBhvr>
                                        <p:cTn id="27" dur="500"/>
                                        <p:tgtEl>
                                          <p:spTgt spid="571394">
                                            <p:txEl>
                                              <p:charRg st="154" end="19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2" name="图片 51" descr="形状, 圆圈&#10;&#10;描述已自动生成"/>
          <p:cNvPicPr>
            <a:picLocks noChangeAspect="1"/>
          </p:cNvPicPr>
          <p:nvPr>
            <p:custDataLst>
              <p:tags r:id="rId1"/>
            </p:custDataLst>
          </p:nvPr>
        </p:nvPicPr>
        <p:blipFill>
          <a:blip r:embed="rId2">
            <a:extLst>
              <a:ext uri="{28A0092B-C50C-407E-A947-70E740481C1C}">
                <a14:useLocalDpi xmlns:a14="http://schemas.microsoft.com/office/drawing/2010/main" val="0"/>
              </a:ext>
            </a:extLst>
          </a:blip>
          <a:stretch>
            <a:fillRect/>
          </a:stretch>
        </p:blipFill>
        <p:spPr>
          <a:xfrm>
            <a:off x="0" y="1125220"/>
            <a:ext cx="9144000" cy="5143500"/>
          </a:xfrm>
          <a:prstGeom prst="rect">
            <a:avLst/>
          </a:prstGeom>
        </p:spPr>
      </p:pic>
      <p:sp>
        <p:nvSpPr>
          <p:cNvPr id="572418" name="内容占位符 572417"/>
          <p:cNvSpPr>
            <a:spLocks noGrp="1"/>
          </p:cNvSpPr>
          <p:nvPr>
            <p:ph idx="1"/>
          </p:nvPr>
        </p:nvSpPr>
        <p:spPr>
          <a:xfrm>
            <a:off x="304800" y="1408430"/>
            <a:ext cx="8534400" cy="5144770"/>
          </a:xfrm>
        </p:spPr>
        <p:txBody>
          <a:bodyPr vert="horz" wrap="square" lIns="54000" tIns="54000" rIns="54000" bIns="54000" anchor="t" anchorCtr="0"/>
          <a:p>
            <a:pPr marL="0" indent="0" defTabSz="914400" eaLnBrk="1" hangingPunct="1">
              <a:lnSpc>
                <a:spcPct val="160000"/>
              </a:lnSpc>
              <a:spcAft>
                <a:spcPct val="20000"/>
              </a:spcAft>
              <a:buNone/>
              <a:tabLst>
                <a:tab pos="97155" algn="l"/>
              </a:tabLst>
            </a:pPr>
            <a:r>
              <a:rPr lang="en-US" altLang="zh-CN" b="1" dirty="0">
                <a:latin typeface="黑体" panose="02010609060101010101" charset="-122"/>
                <a:ea typeface="黑体" panose="02010609060101010101" charset="-122"/>
              </a:rPr>
              <a:t>3</a:t>
            </a:r>
            <a:r>
              <a:rPr lang="zh-CN" altLang="en-US" b="1" dirty="0">
                <a:latin typeface="黑体" panose="02010609060101010101" charset="-122"/>
                <a:ea typeface="黑体" panose="02010609060101010101" charset="-122"/>
              </a:rPr>
              <a:t>、历史、社会和政治因素</a:t>
            </a:r>
            <a:endParaRPr lang="zh-CN" altLang="en-US" b="1" dirty="0">
              <a:latin typeface="宋体" panose="02010600030101010101" pitchFamily="2" charset="-122"/>
            </a:endParaRPr>
          </a:p>
          <a:p>
            <a:pPr marL="190500" lvl="1" indent="0" defTabSz="914400" eaLnBrk="1" hangingPunct="1">
              <a:lnSpc>
                <a:spcPct val="160000"/>
              </a:lnSpc>
              <a:spcAft>
                <a:spcPct val="20000"/>
              </a:spcAft>
              <a:buFontTx/>
              <a:buBlip>
                <a:blip r:embed="rId3"/>
              </a:buBlip>
              <a:tabLst>
                <a:tab pos="97155" algn="l"/>
              </a:tabLst>
            </a:pPr>
            <a:r>
              <a:rPr lang="zh-CN" altLang="en-US" sz="2400" b="1" dirty="0">
                <a:latin typeface="宋体" panose="02010600030101010101" pitchFamily="2" charset="-122"/>
              </a:rPr>
              <a:t> 人口分布是历史的产物，随生产力发展演变，但又有滞后性；</a:t>
            </a:r>
            <a:endParaRPr lang="zh-CN" altLang="en-US" sz="2400" b="1" dirty="0">
              <a:latin typeface="宋体" panose="02010600030101010101" pitchFamily="2" charset="-122"/>
            </a:endParaRPr>
          </a:p>
          <a:p>
            <a:pPr marL="190500" lvl="1" indent="0" defTabSz="914400" eaLnBrk="1" hangingPunct="1">
              <a:lnSpc>
                <a:spcPct val="160000"/>
              </a:lnSpc>
              <a:spcAft>
                <a:spcPct val="20000"/>
              </a:spcAft>
              <a:buFontTx/>
              <a:buBlip>
                <a:blip r:embed="rId3"/>
              </a:buBlip>
              <a:tabLst>
                <a:tab pos="97155" algn="l"/>
              </a:tabLst>
            </a:pPr>
            <a:r>
              <a:rPr lang="zh-CN" altLang="en-US" sz="2400" b="1" dirty="0">
                <a:latin typeface="宋体" panose="02010600030101010101" pitchFamily="2" charset="-122"/>
              </a:rPr>
              <a:t> 人类长期在一个地区居住，对当地环境有适应性，产生恋土情结；</a:t>
            </a:r>
            <a:endParaRPr lang="zh-CN" altLang="en-US" sz="2400" b="1" dirty="0">
              <a:latin typeface="宋体" panose="02010600030101010101" pitchFamily="2" charset="-122"/>
            </a:endParaRPr>
          </a:p>
          <a:p>
            <a:pPr marL="190500" lvl="1" indent="0" defTabSz="914400" eaLnBrk="1" hangingPunct="1">
              <a:lnSpc>
                <a:spcPct val="160000"/>
              </a:lnSpc>
              <a:spcAft>
                <a:spcPct val="20000"/>
              </a:spcAft>
              <a:buFontTx/>
              <a:buBlip>
                <a:blip r:embed="rId3"/>
              </a:buBlip>
              <a:tabLst>
                <a:tab pos="97155" algn="l"/>
              </a:tabLst>
            </a:pPr>
            <a:r>
              <a:rPr lang="zh-CN" altLang="en-US" sz="2400" b="1" dirty="0">
                <a:latin typeface="宋体" panose="02010600030101010101" pitchFamily="2" charset="-122"/>
              </a:rPr>
              <a:t> 战争、宗教等因素都会引起人口再分布。</a:t>
            </a:r>
            <a:endParaRPr lang="zh-CN" altLang="en-US" sz="2600" b="1" dirty="0">
              <a:latin typeface="宋体" panose="02010600030101010101" pitchFamily="2" charset="-122"/>
            </a:endParaRPr>
          </a:p>
        </p:txBody>
      </p:sp>
      <p:grpSp>
        <p:nvGrpSpPr>
          <p:cNvPr id="3" name="组合 2"/>
          <p:cNvGrpSpPr/>
          <p:nvPr/>
        </p:nvGrpSpPr>
        <p:grpSpPr>
          <a:xfrm rot="0">
            <a:off x="307340" y="570230"/>
            <a:ext cx="431165" cy="431165"/>
            <a:chOff x="263136" y="244750"/>
            <a:chExt cx="603639" cy="603639"/>
          </a:xfrm>
        </p:grpSpPr>
        <p:sp>
          <p:nvSpPr>
            <p:cNvPr id="5" name="泪滴形 4"/>
            <p:cNvSpPr/>
            <p:nvPr>
              <p:custDataLst>
                <p:tags r:id="rId4"/>
              </p:custDataLst>
            </p:nvPr>
          </p:nvSpPr>
          <p:spPr>
            <a:xfrm rot="10800000" flipH="1" flipV="1">
              <a:off x="263136" y="244750"/>
              <a:ext cx="603639" cy="603639"/>
            </a:xfrm>
            <a:prstGeom prst="teardrop">
              <a:avLst/>
            </a:prstGeom>
            <a:solidFill>
              <a:srgbClr val="12B7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latin typeface="思源宋体 CN" panose="02020400000000000000" pitchFamily="18" charset="-122"/>
                <a:ea typeface="思源宋体 CN" panose="02020400000000000000" pitchFamily="18" charset="-122"/>
              </a:endParaRPr>
            </a:p>
          </p:txBody>
        </p:sp>
        <p:sp>
          <p:nvSpPr>
            <p:cNvPr id="6" name="椭圆 5"/>
            <p:cNvSpPr/>
            <p:nvPr>
              <p:custDataLst>
                <p:tags r:id="rId5"/>
              </p:custDataLst>
            </p:nvPr>
          </p:nvSpPr>
          <p:spPr>
            <a:xfrm rot="10800000" flipH="1" flipV="1">
              <a:off x="363481" y="345095"/>
              <a:ext cx="402949" cy="40294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latin typeface="思源宋体 CN" panose="02020400000000000000" pitchFamily="18" charset="-122"/>
                <a:ea typeface="思源宋体 CN" panose="02020400000000000000" pitchFamily="18" charset="-122"/>
              </a:endParaRPr>
            </a:p>
          </p:txBody>
        </p:sp>
        <p:sp>
          <p:nvSpPr>
            <p:cNvPr id="7" name="椭圆 6"/>
            <p:cNvSpPr/>
            <p:nvPr>
              <p:custDataLst>
                <p:tags r:id="rId6"/>
              </p:custDataLst>
            </p:nvPr>
          </p:nvSpPr>
          <p:spPr>
            <a:xfrm rot="10800000" flipH="1" flipV="1">
              <a:off x="438741" y="420355"/>
              <a:ext cx="252430" cy="252430"/>
            </a:xfrm>
            <a:prstGeom prst="ellipse">
              <a:avLst/>
            </a:prstGeom>
            <a:solidFill>
              <a:srgbClr val="FF9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latin typeface="思源宋体 CN" panose="02020400000000000000" pitchFamily="18" charset="-122"/>
                <a:ea typeface="思源宋体 CN" panose="02020400000000000000" pitchFamily="18" charset="-122"/>
              </a:endParaRPr>
            </a:p>
          </p:txBody>
        </p:sp>
      </p:grpSp>
      <p:sp>
        <p:nvSpPr>
          <p:cNvPr id="8" name="文本框 7"/>
          <p:cNvSpPr txBox="1"/>
          <p:nvPr>
            <p:custDataLst>
              <p:tags r:id="rId7"/>
            </p:custDataLst>
          </p:nvPr>
        </p:nvSpPr>
        <p:spPr>
          <a:xfrm>
            <a:off x="899187" y="404528"/>
            <a:ext cx="6802755" cy="755650"/>
          </a:xfrm>
          <a:prstGeom prst="rect">
            <a:avLst/>
          </a:prstGeom>
          <a:noFill/>
        </p:spPr>
        <p:txBody>
          <a:bodyPr wrap="square">
            <a:spAutoFit/>
          </a:bodyPr>
          <a:lstStyle/>
          <a:p>
            <a:pPr marL="0" marR="0" lvl="0" indent="0" algn="l" defTabSz="914400" rtl="0" eaLnBrk="1" fontAlgn="auto" latinLnBrk="0" hangingPunct="1">
              <a:lnSpc>
                <a:spcPct val="120000"/>
              </a:lnSpc>
              <a:spcBef>
                <a:spcPts val="0"/>
              </a:spcBef>
              <a:spcAft>
                <a:spcPts val="0"/>
              </a:spcAft>
              <a:buClrTx/>
              <a:buSzTx/>
              <a:buFontTx/>
              <a:buNone/>
              <a:defRPr/>
            </a:pPr>
            <a:r>
              <a:rPr sz="3600" b="1" dirty="0">
                <a:solidFill>
                  <a:srgbClr val="1402BE"/>
                </a:solidFill>
                <a:ea typeface="隶书" panose="02010509060101010101" pitchFamily="49" charset="-122"/>
                <a:sym typeface="+mn-ea"/>
              </a:rPr>
              <a:t>（三）世界人口分布的影响因素</a:t>
            </a:r>
            <a:endParaRPr sz="3600" b="1" dirty="0">
              <a:solidFill>
                <a:srgbClr val="1402BE"/>
              </a:solidFill>
              <a:ea typeface="隶书" panose="02010509060101010101" pitchFamily="49" charset="-122"/>
              <a:sym typeface="+mn-ea"/>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72418">
                                            <p:txEl>
                                              <p:charRg st="0" end="13"/>
                                            </p:txEl>
                                          </p:spTgt>
                                        </p:tgtEl>
                                        <p:attrNameLst>
                                          <p:attrName>style.visibility</p:attrName>
                                        </p:attrNameLst>
                                      </p:cBhvr>
                                      <p:to>
                                        <p:strVal val="visible"/>
                                      </p:to>
                                    </p:set>
                                    <p:animEffect transition="in" filter="wipe(down)">
                                      <p:cBhvr>
                                        <p:cTn id="7" dur="500"/>
                                        <p:tgtEl>
                                          <p:spTgt spid="572418">
                                            <p:txEl>
                                              <p:charRg st="0" end="13"/>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572418">
                                            <p:txEl>
                                              <p:charRg st="13" end="42"/>
                                            </p:txEl>
                                          </p:spTgt>
                                        </p:tgtEl>
                                        <p:attrNameLst>
                                          <p:attrName>style.visibility</p:attrName>
                                        </p:attrNameLst>
                                      </p:cBhvr>
                                      <p:to>
                                        <p:strVal val="visible"/>
                                      </p:to>
                                    </p:set>
                                    <p:animEffect transition="in" filter="wipe(down)">
                                      <p:cBhvr>
                                        <p:cTn id="12" dur="500"/>
                                        <p:tgtEl>
                                          <p:spTgt spid="572418">
                                            <p:txEl>
                                              <p:charRg st="13" end="4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572418">
                                            <p:txEl>
                                              <p:charRg st="42" end="73"/>
                                            </p:txEl>
                                          </p:spTgt>
                                        </p:tgtEl>
                                        <p:attrNameLst>
                                          <p:attrName>style.visibility</p:attrName>
                                        </p:attrNameLst>
                                      </p:cBhvr>
                                      <p:to>
                                        <p:strVal val="visible"/>
                                      </p:to>
                                    </p:set>
                                    <p:animEffect transition="in" filter="wipe(down)">
                                      <p:cBhvr>
                                        <p:cTn id="17" dur="500"/>
                                        <p:tgtEl>
                                          <p:spTgt spid="572418">
                                            <p:txEl>
                                              <p:charRg st="42" end="7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572418">
                                            <p:txEl>
                                              <p:charRg st="73" end="93"/>
                                            </p:txEl>
                                          </p:spTgt>
                                        </p:tgtEl>
                                        <p:attrNameLst>
                                          <p:attrName>style.visibility</p:attrName>
                                        </p:attrNameLst>
                                      </p:cBhvr>
                                      <p:to>
                                        <p:strVal val="visible"/>
                                      </p:to>
                                    </p:set>
                                    <p:animEffect transition="in" filter="wipe(down)">
                                      <p:cBhvr>
                                        <p:cTn id="22" dur="500"/>
                                        <p:tgtEl>
                                          <p:spTgt spid="572418">
                                            <p:txEl>
                                              <p:charRg st="73" end="9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图片 51" descr="形状, 圆圈&#10;&#10;描述已自动生成"/>
          <p:cNvPicPr>
            <a:picLocks noChangeAspect="1"/>
          </p:cNvPicPr>
          <p:nvPr>
            <p:custDataLst>
              <p:tags r:id="rId1"/>
            </p:custDataLst>
          </p:nvPr>
        </p:nvPicPr>
        <p:blipFill>
          <a:blip r:embed="rId2">
            <a:extLst>
              <a:ext uri="{28A0092B-C50C-407E-A947-70E740481C1C}">
                <a14:useLocalDpi xmlns:a14="http://schemas.microsoft.com/office/drawing/2010/main" val="0"/>
              </a:ext>
            </a:extLst>
          </a:blip>
          <a:stretch>
            <a:fillRect/>
          </a:stretch>
        </p:blipFill>
        <p:spPr>
          <a:xfrm>
            <a:off x="-108585" y="857250"/>
            <a:ext cx="9144000" cy="5143500"/>
          </a:xfrm>
          <a:prstGeom prst="rect">
            <a:avLst/>
          </a:prstGeom>
        </p:spPr>
      </p:pic>
      <p:sp>
        <p:nvSpPr>
          <p:cNvPr id="4" name="文本框 3"/>
          <p:cNvSpPr txBox="1"/>
          <p:nvPr/>
        </p:nvSpPr>
        <p:spPr>
          <a:xfrm>
            <a:off x="251460" y="188595"/>
            <a:ext cx="6783070" cy="713740"/>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rPr>
              <a:t>世界人口发展的三个</a:t>
            </a:r>
            <a:r>
              <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rPr>
              <a:t>阶段</a:t>
            </a:r>
            <a:endPar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endParaRPr>
          </a:p>
        </p:txBody>
      </p:sp>
      <p:sp>
        <p:nvSpPr>
          <p:cNvPr id="39938" name="文本占位符 504834"/>
          <p:cNvSpPr>
            <a:spLocks noGrp="1"/>
          </p:cNvSpPr>
          <p:nvPr>
            <p:custDataLst>
              <p:tags r:id="rId3"/>
            </p:custDataLst>
          </p:nvPr>
        </p:nvSpPr>
        <p:spPr>
          <a:xfrm>
            <a:off x="323850" y="1052513"/>
            <a:ext cx="8534400" cy="5184775"/>
          </a:xfrm>
          <a:prstGeom prst="rect">
            <a:avLst/>
          </a:prstGeom>
          <a:noFill/>
          <a:ln w="9525">
            <a:noFill/>
          </a:ln>
        </p:spPr>
        <p:txBody>
          <a:bodyPr vert="horz" wrap="square" lIns="54000" tIns="54000" rIns="54000" bIns="54000" anchor="t" anchorCtr="0"/>
          <a:lst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lvl="1"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lvl="2"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lvl="3"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lvl="4"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lvl="5" indent="-228600" algn="l"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mn-ea"/>
                <a:cs typeface="+mn-cs"/>
              </a:defRPr>
            </a:lvl9pPr>
          </a:lstStyle>
          <a:p>
            <a:pPr eaLnBrk="1" hangingPunct="1">
              <a:spcAft>
                <a:spcPct val="20000"/>
              </a:spcAft>
              <a:buNone/>
            </a:pPr>
            <a:r>
              <a:rPr lang="en-US" altLang="zh-CN" sz="2800" b="1" dirty="0">
                <a:solidFill>
                  <a:schemeClr val="accent2"/>
                </a:solidFill>
                <a:latin typeface="宋体" panose="02010600030101010101" pitchFamily="2" charset="-122"/>
              </a:rPr>
              <a:t>  </a:t>
            </a:r>
            <a:r>
              <a:rPr lang="zh-CN" altLang="en-US" sz="2800" b="1" dirty="0">
                <a:latin typeface="黑体" panose="02010609060101010101" charset="-122"/>
                <a:ea typeface="黑体" panose="02010609060101010101" charset="-122"/>
              </a:rPr>
              <a:t>世界人口发展的三个阶段</a:t>
            </a:r>
            <a:r>
              <a:rPr lang="zh-CN" altLang="en-US" b="1" dirty="0">
                <a:latin typeface="黑体" panose="02010609060101010101" charset="-122"/>
                <a:ea typeface="黑体" panose="02010609060101010101" charset="-122"/>
              </a:rPr>
              <a:t> </a:t>
            </a:r>
            <a:r>
              <a:rPr lang="zh-CN" altLang="en-US" sz="3600" b="1" dirty="0">
                <a:latin typeface="黑体" panose="02010609060101010101" charset="-122"/>
                <a:ea typeface="黑体" panose="02010609060101010101" charset="-122"/>
              </a:rPr>
              <a:t> </a:t>
            </a:r>
            <a:endParaRPr lang="zh-CN" altLang="en-US" b="1" dirty="0">
              <a:latin typeface="黑体" panose="02010609060101010101" charset="-122"/>
              <a:ea typeface="黑体" panose="02010609060101010101" charset="-122"/>
            </a:endParaRPr>
          </a:p>
          <a:p>
            <a:pPr algn="just" eaLnBrk="1" hangingPunct="1">
              <a:lnSpc>
                <a:spcPct val="150000"/>
              </a:lnSpc>
              <a:spcAft>
                <a:spcPct val="20000"/>
              </a:spcAft>
              <a:buNone/>
            </a:pPr>
            <a:r>
              <a:rPr lang="zh-CN" altLang="en-US" sz="2600" b="1" dirty="0">
                <a:latin typeface="宋体" panose="02010600030101010101" pitchFamily="2" charset="-122"/>
              </a:rPr>
              <a:t>   </a:t>
            </a:r>
            <a:r>
              <a:rPr lang="zh-CN" altLang="en-US" sz="2800" b="1" dirty="0"/>
              <a:t>（一）史前时代（人类产生</a:t>
            </a:r>
            <a:r>
              <a:rPr lang="en-US" altLang="zh-CN" sz="2800" b="1" dirty="0">
                <a:latin typeface="Times New Roman" panose="02020603050405020304" pitchFamily="18" charset="0"/>
              </a:rPr>
              <a:t>——</a:t>
            </a:r>
            <a:r>
              <a:rPr lang="zh-CN" altLang="en-US" sz="2800" b="1" dirty="0"/>
              <a:t>公元前</a:t>
            </a:r>
            <a:r>
              <a:rPr lang="en-US" altLang="zh-CN" sz="2800" b="1" dirty="0">
                <a:latin typeface="宋体" panose="02010600030101010101" pitchFamily="2" charset="-122"/>
              </a:rPr>
              <a:t>3000</a:t>
            </a:r>
            <a:r>
              <a:rPr lang="zh-CN" altLang="en-US" sz="2800" b="1" dirty="0"/>
              <a:t>年）</a:t>
            </a:r>
            <a:endParaRPr lang="zh-CN" altLang="en-US" sz="2800" b="1" dirty="0"/>
          </a:p>
          <a:p>
            <a:pPr algn="just" eaLnBrk="1" hangingPunct="1">
              <a:lnSpc>
                <a:spcPct val="150000"/>
              </a:lnSpc>
              <a:spcAft>
                <a:spcPct val="20000"/>
              </a:spcAft>
              <a:buNone/>
            </a:pPr>
            <a:r>
              <a:rPr lang="zh-CN" altLang="en-US" sz="2400" b="1" dirty="0">
                <a:latin typeface="Wingdings" panose="05000000000000000000" pitchFamily="2" charset="2"/>
              </a:rPr>
              <a:t>		</a:t>
            </a:r>
            <a:r>
              <a:rPr lang="en-US" altLang="zh-CN" sz="2400" b="1" dirty="0">
                <a:latin typeface="Wingdings" panose="05000000000000000000" pitchFamily="2" charset="2"/>
              </a:rPr>
              <a:t>l </a:t>
            </a:r>
            <a:r>
              <a:rPr lang="zh-CN" altLang="en-US" sz="2800" b="1" dirty="0"/>
              <a:t>世界人口发展的</a:t>
            </a:r>
            <a:r>
              <a:rPr lang="zh-CN" altLang="en-US" sz="2800" b="1" dirty="0">
                <a:solidFill>
                  <a:srgbClr val="FF0000"/>
                </a:solidFill>
              </a:rPr>
              <a:t>静止</a:t>
            </a:r>
            <a:r>
              <a:rPr lang="zh-CN" altLang="en-US" sz="2800" b="1" dirty="0"/>
              <a:t>时期</a:t>
            </a:r>
            <a:endParaRPr lang="zh-CN" altLang="en-US" sz="2800" b="1" dirty="0">
              <a:latin typeface="宋体" panose="02010600030101010101" pitchFamily="2" charset="-122"/>
            </a:endParaRPr>
          </a:p>
          <a:p>
            <a:pPr algn="just" eaLnBrk="1" hangingPunct="1">
              <a:lnSpc>
                <a:spcPct val="150000"/>
              </a:lnSpc>
              <a:spcAft>
                <a:spcPct val="20000"/>
              </a:spcAft>
              <a:buNone/>
            </a:pPr>
            <a:r>
              <a:rPr lang="zh-CN" altLang="en-US" sz="2400" b="1" dirty="0">
                <a:latin typeface="Wingdings" panose="05000000000000000000" pitchFamily="2" charset="2"/>
              </a:rPr>
              <a:t>		</a:t>
            </a:r>
            <a:r>
              <a:rPr lang="en-US" altLang="zh-CN" sz="2400" b="1" dirty="0">
                <a:latin typeface="Wingdings" panose="05000000000000000000" pitchFamily="2" charset="2"/>
              </a:rPr>
              <a:t>l </a:t>
            </a:r>
            <a:r>
              <a:rPr lang="zh-CN" altLang="en-US" sz="2800" b="1" dirty="0"/>
              <a:t>根据生产方式的不同，史前时代还可分为</a:t>
            </a:r>
            <a:endParaRPr lang="zh-CN" altLang="en-US" sz="2800" b="1" dirty="0"/>
          </a:p>
          <a:p>
            <a:pPr algn="just" eaLnBrk="1" hangingPunct="1">
              <a:lnSpc>
                <a:spcPct val="150000"/>
              </a:lnSpc>
              <a:spcAft>
                <a:spcPct val="20000"/>
              </a:spcAft>
              <a:buNone/>
            </a:pPr>
            <a:r>
              <a:rPr lang="zh-CN" altLang="en-US" sz="2800" b="1" dirty="0"/>
              <a:t>                </a:t>
            </a:r>
            <a:r>
              <a:rPr lang="zh-CN" altLang="en-US" sz="2800" b="1" dirty="0">
                <a:solidFill>
                  <a:srgbClr val="FF0000"/>
                </a:solidFill>
              </a:rPr>
              <a:t>旧石器、中石器和新石器</a:t>
            </a:r>
            <a:r>
              <a:rPr lang="zh-CN" altLang="en-US" sz="2800" b="1" dirty="0"/>
              <a:t>三个不同的时代</a:t>
            </a:r>
            <a:endParaRPr lang="zh-CN" altLang="en-US" sz="2800" b="1" dirty="0">
              <a:latin typeface="宋体" panose="02010600030101010101" pitchFamily="2" charset="-122"/>
            </a:endParaRPr>
          </a:p>
          <a:p>
            <a:pPr eaLnBrk="1" hangingPunct="1">
              <a:lnSpc>
                <a:spcPct val="150000"/>
              </a:lnSpc>
              <a:spcAft>
                <a:spcPct val="20000"/>
              </a:spcAft>
              <a:buClr>
                <a:srgbClr val="FF0000"/>
              </a:buClr>
              <a:buFontTx/>
              <a:buNone/>
            </a:pPr>
            <a:r>
              <a:rPr lang="zh-CN" altLang="en-US" sz="2400" b="1" dirty="0">
                <a:solidFill>
                  <a:srgbClr val="FF0000"/>
                </a:solidFill>
                <a:latin typeface="宋体" panose="02010600030101010101" pitchFamily="2" charset="-122"/>
              </a:rPr>
              <a:t>    </a:t>
            </a:r>
            <a:r>
              <a:rPr lang="zh-CN" altLang="en-US" sz="2800" b="1" dirty="0">
                <a:solidFill>
                  <a:srgbClr val="FF0000"/>
                </a:solidFill>
                <a:latin typeface="宋体" panose="02010600030101010101" pitchFamily="2" charset="-122"/>
              </a:rPr>
              <a:t> </a:t>
            </a:r>
            <a:endParaRPr lang="zh-CN" altLang="en-US" sz="2800" b="1" dirty="0">
              <a:solidFill>
                <a:srgbClr val="FF0000"/>
              </a:solidFill>
              <a:latin typeface="宋体" panose="02010600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2500" advClick="0">
        <p:checker/>
      </p:transition>
    </mc:Choice>
    <mc:Fallback>
      <p:transition spd="slow" advClick="0">
        <p:checker/>
      </p:transition>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2" name="图片 51" descr="形状, 圆圈&#10;&#10;描述已自动生成"/>
          <p:cNvPicPr>
            <a:picLocks noChangeAspect="1"/>
          </p:cNvPicPr>
          <p:nvPr>
            <p:custDataLst>
              <p:tags r:id="rId1"/>
            </p:custDataLst>
          </p:nvPr>
        </p:nvPicPr>
        <p:blipFill>
          <a:blip r:embed="rId2">
            <a:extLst>
              <a:ext uri="{28A0092B-C50C-407E-A947-70E740481C1C}">
                <a14:useLocalDpi xmlns:a14="http://schemas.microsoft.com/office/drawing/2010/main" val="0"/>
              </a:ext>
            </a:extLst>
          </a:blip>
          <a:stretch>
            <a:fillRect/>
          </a:stretch>
        </p:blipFill>
        <p:spPr>
          <a:xfrm>
            <a:off x="0" y="1125220"/>
            <a:ext cx="9144000" cy="5143500"/>
          </a:xfrm>
          <a:prstGeom prst="rect">
            <a:avLst/>
          </a:prstGeom>
        </p:spPr>
      </p:pic>
      <p:sp>
        <p:nvSpPr>
          <p:cNvPr id="118786" name="文本占位符 573442"/>
          <p:cNvSpPr>
            <a:spLocks noGrp="1" noChangeArrowheads="1"/>
          </p:cNvSpPr>
          <p:nvPr>
            <p:ph idx="1"/>
          </p:nvPr>
        </p:nvSpPr>
        <p:spPr>
          <a:xfrm>
            <a:off x="304800" y="1299210"/>
            <a:ext cx="8534400" cy="5254625"/>
          </a:xfrm>
        </p:spPr>
        <p:txBody>
          <a:bodyPr vert="horz" wrap="square" lIns="54000" tIns="54000" rIns="54000" bIns="54000" numCol="1" anchor="t" anchorCtr="0" compatLnSpc="1"/>
          <a:lstStyle/>
          <a:p>
            <a:pPr marL="220980" marR="0" lvl="0" indent="-25400" algn="l" defTabSz="914400" rtl="0" eaLnBrk="1" fontAlgn="base" latinLnBrk="0" hangingPunct="1">
              <a:lnSpc>
                <a:spcPct val="100000"/>
              </a:lnSpc>
              <a:spcBef>
                <a:spcPct val="20000"/>
              </a:spcBef>
              <a:spcAft>
                <a:spcPct val="20000"/>
              </a:spcAft>
              <a:buClr>
                <a:schemeClr val="folHlink"/>
              </a:buClr>
              <a:buSzPct val="60000"/>
              <a:buFont typeface="Wingdings" panose="05000000000000000000" pitchFamily="2" charset="2"/>
              <a:buNone/>
              <a:defRPr/>
            </a:pPr>
            <a:r>
              <a:rPr kumimoji="0" lang="zh-CN" altLang="en-US" sz="2800" b="1" i="0" u="none" strike="noStrike" kern="1200" cap="none" spc="0" normalizeH="0" baseline="0" noProof="0" dirty="0" smtClean="0">
                <a:ln>
                  <a:noFill/>
                </a:ln>
                <a:solidFill>
                  <a:schemeClr val="tx1"/>
                </a:solidFill>
                <a:effectLst/>
                <a:uLnTx/>
                <a:uFillTx/>
                <a:latin typeface="黑体" panose="02010609060101010101" charset="-122"/>
                <a:ea typeface="黑体" panose="02010609060101010101" charset="-122"/>
                <a:cs typeface="+mn-cs"/>
              </a:rPr>
              <a:t>（一）定义和分类</a:t>
            </a:r>
            <a:endParaRPr kumimoji="0" lang="zh-CN" altLang="en-US" sz="2800" b="1" i="0" u="none" strike="noStrike" kern="1200" cap="none" spc="0" normalizeH="0" baseline="0" noProof="0" dirty="0" smtClean="0">
              <a:ln>
                <a:noFill/>
              </a:ln>
              <a:solidFill>
                <a:schemeClr val="tx1"/>
              </a:solidFill>
              <a:effectLst/>
              <a:uLnTx/>
              <a:uFillTx/>
              <a:latin typeface="黑体" panose="02010609060101010101" charset="-122"/>
              <a:ea typeface="黑体" panose="02010609060101010101" charset="-122"/>
              <a:cs typeface="+mn-cs"/>
            </a:endParaRPr>
          </a:p>
          <a:p>
            <a:pPr marL="220980" marR="0" lvl="0" indent="-25400" algn="l" defTabSz="914400" rtl="0" eaLnBrk="1" fontAlgn="base" latinLnBrk="0" hangingPunct="1">
              <a:lnSpc>
                <a:spcPct val="100000"/>
              </a:lnSpc>
              <a:spcBef>
                <a:spcPct val="20000"/>
              </a:spcBef>
              <a:spcAft>
                <a:spcPct val="20000"/>
              </a:spcAft>
              <a:buClr>
                <a:srgbClr val="FF0000"/>
              </a:buClr>
              <a:buSzPct val="60000"/>
              <a:buFont typeface="Wingdings" panose="05000000000000000000" pitchFamily="2" charset="2"/>
              <a:buNone/>
              <a:defRPr/>
            </a:pPr>
            <a:r>
              <a:rPr kumimoji="0" lang="en-US" altLang="zh-CN" sz="2400" b="1" i="0" u="none" strike="noStrike" kern="1200" cap="none" spc="0" normalizeH="0" baseline="0" noProof="0" dirty="0" smtClean="0">
                <a:ln>
                  <a:noFill/>
                </a:ln>
                <a:solidFill>
                  <a:schemeClr val="tx1"/>
                </a:solidFill>
                <a:effectLst/>
                <a:uLnTx/>
                <a:uFillTx/>
                <a:latin typeface="华文新魏" panose="02010800040101010101" pitchFamily="2" charset="-122"/>
                <a:ea typeface="华文新魏" panose="02010800040101010101" pitchFamily="2" charset="-122"/>
                <a:cs typeface="+mn-cs"/>
              </a:rPr>
              <a:t>1</a:t>
            </a:r>
            <a:r>
              <a:rPr kumimoji="0" lang="zh-CN" altLang="en-US" sz="2400" b="1" i="0" u="none" strike="noStrike" kern="1200" cap="none" spc="0" normalizeH="0" baseline="0" noProof="0" dirty="0" smtClean="0">
                <a:ln>
                  <a:noFill/>
                </a:ln>
                <a:solidFill>
                  <a:schemeClr val="tx1"/>
                </a:solidFill>
                <a:effectLst/>
                <a:uLnTx/>
                <a:uFillTx/>
                <a:latin typeface="华文新魏" panose="02010800040101010101" pitchFamily="2" charset="-122"/>
                <a:ea typeface="华文新魏" panose="02010800040101010101" pitchFamily="2" charset="-122"/>
                <a:cs typeface="+mn-cs"/>
              </a:rPr>
              <a:t>、定义</a:t>
            </a:r>
            <a:endParaRPr kumimoji="0" lang="zh-CN" altLang="en-US" sz="2400" b="1" i="0" u="none" strike="noStrike" kern="1200" cap="none" spc="0" normalizeH="0" baseline="0" noProof="0" dirty="0" smtClean="0">
              <a:ln>
                <a:noFill/>
              </a:ln>
              <a:solidFill>
                <a:schemeClr val="tx1"/>
              </a:solidFill>
              <a:effectLst/>
              <a:uLnTx/>
              <a:uFillTx/>
              <a:latin typeface="华文新魏" panose="02010800040101010101" pitchFamily="2" charset="-122"/>
              <a:ea typeface="华文新魏" panose="02010800040101010101" pitchFamily="2" charset="-122"/>
              <a:cs typeface="+mn-cs"/>
            </a:endParaRPr>
          </a:p>
          <a:p>
            <a:pPr marL="220980" marR="0" lvl="0" indent="-25400" algn="l" defTabSz="914400" rtl="0" eaLnBrk="1" fontAlgn="base" latinLnBrk="0" hangingPunct="1">
              <a:lnSpc>
                <a:spcPct val="140000"/>
              </a:lnSpc>
              <a:spcBef>
                <a:spcPct val="20000"/>
              </a:spcBef>
              <a:spcAft>
                <a:spcPct val="20000"/>
              </a:spcAft>
              <a:buClr>
                <a:srgbClr val="FF0000"/>
              </a:buClr>
              <a:buSzPct val="60000"/>
              <a:buFont typeface="Wingdings" panose="05000000000000000000" pitchFamily="2" charset="2"/>
              <a:buNone/>
              <a:defRPr/>
            </a:pPr>
            <a:r>
              <a:rPr kumimoji="0" lang="zh-CN" altLang="en-US" sz="1800" b="0" i="0" u="none" strike="noStrike" kern="1200" cap="none" spc="0" normalizeH="0" baseline="0" noProof="0" dirty="0" smtClean="0">
                <a:ln>
                  <a:noFill/>
                </a:ln>
                <a:solidFill>
                  <a:schemeClr val="tx1"/>
                </a:solidFill>
                <a:effectLst/>
                <a:uLnTx/>
                <a:uFillTx/>
                <a:latin typeface="+mn-lt"/>
                <a:ea typeface="+mn-ea"/>
                <a:cs typeface="+mn-cs"/>
              </a:rPr>
              <a:t>      联合国</a:t>
            </a:r>
            <a:r>
              <a:rPr kumimoji="0" lang="en-US" altLang="zh-CN" sz="1800" b="0" i="0" u="none" strike="noStrike" kern="1200" cap="none" spc="0" normalizeH="0" baseline="0" noProof="0" dirty="0" smtClean="0">
                <a:ln>
                  <a:noFill/>
                </a:ln>
                <a:solidFill>
                  <a:schemeClr val="tx1"/>
                </a:solidFill>
                <a:effectLst/>
                <a:uLnTx/>
                <a:uFillTx/>
                <a:latin typeface="+mn-lt"/>
                <a:ea typeface="+mn-ea"/>
                <a:cs typeface="+mn-cs"/>
              </a:rPr>
              <a:t>《</a:t>
            </a:r>
            <a:r>
              <a:rPr kumimoji="0" lang="zh-CN" altLang="en-US" sz="1800" b="0" i="0" u="none" strike="noStrike" kern="1200" cap="none" spc="0" normalizeH="0" baseline="0" noProof="0" dirty="0" smtClean="0">
                <a:ln>
                  <a:noFill/>
                </a:ln>
                <a:solidFill>
                  <a:schemeClr val="tx1"/>
                </a:solidFill>
                <a:effectLst/>
                <a:uLnTx/>
                <a:uFillTx/>
                <a:latin typeface="+mn-lt"/>
                <a:ea typeface="+mn-ea"/>
                <a:cs typeface="+mn-cs"/>
              </a:rPr>
              <a:t>多种语言人口学辞典</a:t>
            </a:r>
            <a:r>
              <a:rPr kumimoji="0" lang="en-US" altLang="zh-CN" sz="1800" b="0" i="0" u="none" strike="noStrike" kern="1200" cap="none" spc="0" normalizeH="0" baseline="0" noProof="0" dirty="0" smtClean="0">
                <a:ln>
                  <a:noFill/>
                </a:ln>
                <a:solidFill>
                  <a:schemeClr val="tx1"/>
                </a:solidFill>
                <a:effectLst/>
                <a:uLnTx/>
                <a:uFillTx/>
                <a:latin typeface="+mn-lt"/>
                <a:ea typeface="+mn-ea"/>
                <a:cs typeface="+mn-cs"/>
              </a:rPr>
              <a:t>》</a:t>
            </a:r>
            <a:r>
              <a:rPr kumimoji="0" lang="zh-CN" altLang="en-US" sz="1800" b="0" i="0" u="none" strike="noStrike" kern="1200" cap="none" spc="0" normalizeH="0" baseline="0" noProof="0" dirty="0" smtClean="0">
                <a:ln>
                  <a:noFill/>
                </a:ln>
                <a:solidFill>
                  <a:schemeClr val="tx1"/>
                </a:solidFill>
                <a:effectLst/>
                <a:uLnTx/>
                <a:uFillTx/>
                <a:latin typeface="+mn-lt"/>
                <a:ea typeface="+mn-ea"/>
                <a:cs typeface="+mn-cs"/>
              </a:rPr>
              <a:t>给人口迁移下了一个为人们普遍接受的定义，即：“人口在两个地区之间的地理流动或者空间流动，这种流动通常会涉及到永久性居住地由迁出地到迁入地的变化。这种迁移被称为</a:t>
            </a:r>
            <a:r>
              <a:rPr kumimoji="0" lang="zh-CN" altLang="en-US" sz="1800" b="0" i="0" u="none" strike="noStrike" kern="1200" cap="none" spc="0" normalizeH="0" baseline="0" noProof="0" dirty="0" smtClean="0">
                <a:ln>
                  <a:noFill/>
                </a:ln>
                <a:solidFill>
                  <a:schemeClr val="tx1"/>
                </a:solidFill>
                <a:effectLst/>
                <a:uLnTx/>
                <a:uFillTx/>
                <a:latin typeface="+mn-lt"/>
                <a:ea typeface="+mn-ea"/>
                <a:cs typeface="+mn-cs"/>
                <a:hlinkClick r:id="rId3"/>
              </a:rPr>
              <a:t>永久</a:t>
            </a:r>
            <a:r>
              <a:rPr kumimoji="0" lang="zh-CN" altLang="en-US" sz="1800" b="0" i="0" u="none" strike="noStrike" kern="1200" cap="none" spc="0" normalizeH="0" baseline="0" noProof="0" dirty="0" smtClean="0">
                <a:ln>
                  <a:noFill/>
                </a:ln>
                <a:solidFill>
                  <a:schemeClr val="tx1"/>
                </a:solidFill>
                <a:effectLst/>
                <a:uLnTx/>
                <a:uFillTx/>
                <a:latin typeface="+mn-lt"/>
                <a:ea typeface="+mn-ea"/>
                <a:cs typeface="+mn-cs"/>
              </a:rPr>
              <a:t>性迁移，它不同于其它形式的、不涉及永久性居住地变化的人口移动。”这一概念引申出人口迁移的两个重要属性：</a:t>
            </a:r>
            <a:endParaRPr kumimoji="0" lang="en-US" altLang="zh-CN" sz="1800" b="0" i="0" u="none" strike="noStrike" kern="1200" cap="none" spc="0" normalizeH="0" baseline="0" noProof="0" dirty="0" smtClean="0">
              <a:ln>
                <a:noFill/>
              </a:ln>
              <a:solidFill>
                <a:schemeClr val="tx1"/>
              </a:solidFill>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a:pPr>
            <a:r>
              <a:rPr kumimoji="0" lang="zh-CN" altLang="en-US" sz="1800" b="0" i="0" u="none" strike="noStrike" kern="1200" cap="none" spc="0" normalizeH="0" baseline="0" noProof="0" dirty="0" smtClean="0">
                <a:ln>
                  <a:noFill/>
                </a:ln>
                <a:solidFill>
                  <a:schemeClr val="tx1"/>
                </a:solidFill>
                <a:effectLst/>
                <a:uLnTx/>
                <a:uFillTx/>
                <a:latin typeface="+mn-lt"/>
                <a:ea typeface="+mn-ea"/>
                <a:cs typeface="+mn-cs"/>
              </a:rPr>
              <a:t>（</a:t>
            </a:r>
            <a:r>
              <a:rPr kumimoji="0" lang="en-US" altLang="zh-CN" sz="1800" b="0" i="0" u="none" strike="noStrike" kern="1200" cap="none" spc="0" normalizeH="0" baseline="0" noProof="0" dirty="0" smtClean="0">
                <a:ln>
                  <a:noFill/>
                </a:ln>
                <a:solidFill>
                  <a:schemeClr val="tx1"/>
                </a:solidFill>
                <a:effectLst/>
                <a:uLnTx/>
                <a:uFillTx/>
                <a:latin typeface="+mn-lt"/>
                <a:ea typeface="+mn-ea"/>
                <a:cs typeface="+mn-cs"/>
              </a:rPr>
              <a:t>1</a:t>
            </a:r>
            <a:r>
              <a:rPr kumimoji="0" lang="zh-CN" altLang="en-US" sz="1800" b="0" i="0" u="none" strike="noStrike" kern="1200" cap="none" spc="0" normalizeH="0" baseline="0" noProof="0" dirty="0" smtClean="0">
                <a:ln>
                  <a:noFill/>
                </a:ln>
                <a:solidFill>
                  <a:schemeClr val="tx1"/>
                </a:solidFill>
                <a:effectLst/>
                <a:uLnTx/>
                <a:uFillTx/>
                <a:latin typeface="+mn-lt"/>
                <a:ea typeface="+mn-ea"/>
                <a:cs typeface="+mn-cs"/>
              </a:rPr>
              <a:t>）</a:t>
            </a:r>
            <a:r>
              <a:rPr kumimoji="0" lang="zh-CN" altLang="en-US" sz="1800" b="0" i="0" u="none" strike="noStrike" kern="1200" cap="none" spc="0" normalizeH="0" baseline="0" noProof="0" dirty="0" smtClean="0">
                <a:ln>
                  <a:noFill/>
                </a:ln>
                <a:solidFill>
                  <a:schemeClr val="tx1"/>
                </a:solidFill>
                <a:effectLst/>
                <a:uLnTx/>
                <a:uFillTx/>
                <a:latin typeface="+mn-lt"/>
                <a:ea typeface="+mn-ea"/>
                <a:cs typeface="+mn-cs"/>
                <a:hlinkClick r:id="rId4"/>
              </a:rPr>
              <a:t>时间</a:t>
            </a:r>
            <a:r>
              <a:rPr kumimoji="0" lang="zh-CN" altLang="en-US" sz="1800" b="0" i="0" u="none" strike="noStrike" kern="1200" cap="none" spc="0" normalizeH="0" baseline="0" noProof="0" dirty="0" smtClean="0">
                <a:ln>
                  <a:noFill/>
                </a:ln>
                <a:solidFill>
                  <a:schemeClr val="tx1"/>
                </a:solidFill>
                <a:effectLst/>
                <a:uLnTx/>
                <a:uFillTx/>
                <a:latin typeface="+mn-lt"/>
                <a:ea typeface="+mn-ea"/>
                <a:cs typeface="+mn-cs"/>
              </a:rPr>
              <a:t>属性。即只有那些居住地发生“永久性”变化的运动才能称为人口迁移，而日常通勤活动造成的居住地暂时变动则排除在外。</a:t>
            </a:r>
            <a:endParaRPr kumimoji="0" lang="zh-CN" altLang="en-US" sz="1800" b="0" i="0" u="none" strike="noStrike" kern="1200" cap="none" spc="0" normalizeH="0" baseline="0" noProof="0" dirty="0" smtClean="0">
              <a:ln>
                <a:noFill/>
              </a:ln>
              <a:solidFill>
                <a:schemeClr val="tx1"/>
              </a:solidFill>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a:pPr>
            <a:r>
              <a:rPr kumimoji="0" lang="zh-CN" altLang="en-US" sz="1800" b="0" i="0" u="none" strike="noStrike" kern="1200" cap="none" spc="0" normalizeH="0" baseline="0" noProof="0" dirty="0" smtClean="0">
                <a:ln>
                  <a:noFill/>
                </a:ln>
                <a:solidFill>
                  <a:schemeClr val="tx1"/>
                </a:solidFill>
                <a:effectLst/>
                <a:uLnTx/>
                <a:uFillTx/>
                <a:latin typeface="+mn-lt"/>
                <a:ea typeface="+mn-ea"/>
                <a:cs typeface="+mn-cs"/>
              </a:rPr>
              <a:t>（</a:t>
            </a:r>
            <a:r>
              <a:rPr kumimoji="0" lang="en-US" altLang="zh-CN" sz="1800" b="0" i="0" u="none" strike="noStrike" kern="1200" cap="none" spc="0" normalizeH="0" baseline="0" noProof="0" dirty="0" smtClean="0">
                <a:ln>
                  <a:noFill/>
                </a:ln>
                <a:solidFill>
                  <a:schemeClr val="tx1"/>
                </a:solidFill>
                <a:effectLst/>
                <a:uLnTx/>
                <a:uFillTx/>
                <a:latin typeface="+mn-lt"/>
                <a:ea typeface="+mn-ea"/>
                <a:cs typeface="+mn-cs"/>
              </a:rPr>
              <a:t>2</a:t>
            </a:r>
            <a:r>
              <a:rPr kumimoji="0" lang="zh-CN" altLang="en-US" sz="1800" b="0" i="0" u="none" strike="noStrike" kern="1200" cap="none" spc="0" normalizeH="0" baseline="0" noProof="0" dirty="0" smtClean="0">
                <a:ln>
                  <a:noFill/>
                </a:ln>
                <a:solidFill>
                  <a:schemeClr val="tx1"/>
                </a:solidFill>
                <a:effectLst/>
                <a:uLnTx/>
                <a:uFillTx/>
                <a:latin typeface="+mn-lt"/>
                <a:ea typeface="+mn-ea"/>
                <a:cs typeface="+mn-cs"/>
              </a:rPr>
              <a:t>）</a:t>
            </a:r>
            <a:r>
              <a:rPr kumimoji="0" lang="zh-CN" altLang="en-US" sz="1800" b="0" i="0" u="none" strike="noStrike" kern="1200" cap="none" spc="0" normalizeH="0" baseline="0" noProof="0" dirty="0" smtClean="0">
                <a:ln>
                  <a:noFill/>
                </a:ln>
                <a:solidFill>
                  <a:schemeClr val="tx1"/>
                </a:solidFill>
                <a:effectLst/>
                <a:uLnTx/>
                <a:uFillTx/>
                <a:latin typeface="+mn-lt"/>
                <a:ea typeface="+mn-ea"/>
                <a:cs typeface="+mn-cs"/>
                <a:hlinkClick r:id="rId5"/>
              </a:rPr>
              <a:t>空间</a:t>
            </a:r>
            <a:r>
              <a:rPr kumimoji="0" lang="zh-CN" altLang="en-US" sz="1800" b="0" i="0" u="none" strike="noStrike" kern="1200" cap="none" spc="0" normalizeH="0" baseline="0" noProof="0" dirty="0" smtClean="0">
                <a:ln>
                  <a:noFill/>
                </a:ln>
                <a:solidFill>
                  <a:schemeClr val="tx1"/>
                </a:solidFill>
                <a:effectLst/>
                <a:uLnTx/>
                <a:uFillTx/>
                <a:latin typeface="+mn-lt"/>
                <a:ea typeface="+mn-ea"/>
                <a:cs typeface="+mn-cs"/>
              </a:rPr>
              <a:t>属性。即人口迁移必须迁出原居住地一定距离，一般以跨越行政界线为依据，从而排除了在同一行政区域内改变居住地的人口。</a:t>
            </a:r>
            <a:endParaRPr kumimoji="0" lang="zh-CN" altLang="en-US" sz="1800" b="0" i="0" u="none" strike="noStrike" kern="1200" cap="none" spc="0" normalizeH="0" baseline="0" noProof="0" dirty="0" smtClean="0">
              <a:ln>
                <a:noFill/>
              </a:ln>
              <a:solidFill>
                <a:schemeClr val="tx1"/>
              </a:solidFill>
              <a:effectLst/>
              <a:uLnTx/>
              <a:uFillTx/>
              <a:latin typeface="+mn-lt"/>
              <a:ea typeface="+mn-ea"/>
              <a:cs typeface="+mn-cs"/>
            </a:endParaRPr>
          </a:p>
          <a:p>
            <a:pPr marL="220980" marR="0" lvl="0" indent="-25400" algn="l" defTabSz="914400" rtl="0" eaLnBrk="1" fontAlgn="base" latinLnBrk="0" hangingPunct="1">
              <a:lnSpc>
                <a:spcPct val="140000"/>
              </a:lnSpc>
              <a:spcBef>
                <a:spcPct val="20000"/>
              </a:spcBef>
              <a:spcAft>
                <a:spcPct val="20000"/>
              </a:spcAft>
              <a:buClr>
                <a:srgbClr val="FF0000"/>
              </a:buClr>
              <a:buSzPct val="60000"/>
              <a:buFont typeface="Wingdings" panose="05000000000000000000" pitchFamily="2" charset="2"/>
              <a:buNone/>
              <a:defRPr/>
            </a:pPr>
            <a:endParaRPr kumimoji="0" lang="zh-CN" altLang="en-US" sz="1800" b="1" i="0" u="none" strike="noStrike" kern="1200" cap="none" spc="0" normalizeH="0" baseline="0" noProof="0" dirty="0" smtClean="0">
              <a:ln>
                <a:noFill/>
              </a:ln>
              <a:solidFill>
                <a:schemeClr val="tx1"/>
              </a:solidFill>
              <a:effectLst/>
              <a:uLnTx/>
              <a:uFillTx/>
              <a:latin typeface="仿宋_GB2312" pitchFamily="49" charset="-122"/>
              <a:ea typeface="楷体_GB2312" pitchFamily="49" charset="-122"/>
              <a:cs typeface="+mn-cs"/>
            </a:endParaRPr>
          </a:p>
        </p:txBody>
      </p:sp>
      <p:grpSp>
        <p:nvGrpSpPr>
          <p:cNvPr id="2" name="组合 1"/>
          <p:cNvGrpSpPr/>
          <p:nvPr/>
        </p:nvGrpSpPr>
        <p:grpSpPr>
          <a:xfrm>
            <a:off x="307367" y="404528"/>
            <a:ext cx="7394575" cy="755650"/>
            <a:chOff x="319326" y="83415"/>
            <a:chExt cx="9859433" cy="1007533"/>
          </a:xfrm>
        </p:grpSpPr>
        <p:grpSp>
          <p:nvGrpSpPr>
            <p:cNvPr id="3" name="组合 2"/>
            <p:cNvGrpSpPr/>
            <p:nvPr/>
          </p:nvGrpSpPr>
          <p:grpSpPr>
            <a:xfrm>
              <a:off x="319326" y="304508"/>
              <a:ext cx="575064" cy="575064"/>
              <a:chOff x="263136" y="244750"/>
              <a:chExt cx="603639" cy="603639"/>
            </a:xfrm>
          </p:grpSpPr>
          <p:sp>
            <p:nvSpPr>
              <p:cNvPr id="5" name="泪滴形 4"/>
              <p:cNvSpPr/>
              <p:nvPr>
                <p:custDataLst>
                  <p:tags r:id="rId6"/>
                </p:custDataLst>
              </p:nvPr>
            </p:nvSpPr>
            <p:spPr>
              <a:xfrm rot="10800000" flipH="1" flipV="1">
                <a:off x="263136" y="244750"/>
                <a:ext cx="603639" cy="603639"/>
              </a:xfrm>
              <a:prstGeom prst="teardrop">
                <a:avLst/>
              </a:prstGeom>
              <a:solidFill>
                <a:srgbClr val="12B7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latin typeface="思源宋体 CN" panose="02020400000000000000" pitchFamily="18" charset="-122"/>
                  <a:ea typeface="思源宋体 CN" panose="02020400000000000000" pitchFamily="18" charset="-122"/>
                </a:endParaRPr>
              </a:p>
            </p:txBody>
          </p:sp>
          <p:sp>
            <p:nvSpPr>
              <p:cNvPr id="6" name="椭圆 5"/>
              <p:cNvSpPr/>
              <p:nvPr>
                <p:custDataLst>
                  <p:tags r:id="rId7"/>
                </p:custDataLst>
              </p:nvPr>
            </p:nvSpPr>
            <p:spPr>
              <a:xfrm rot="10800000" flipH="1" flipV="1">
                <a:off x="363481" y="345095"/>
                <a:ext cx="402949" cy="40294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latin typeface="思源宋体 CN" panose="02020400000000000000" pitchFamily="18" charset="-122"/>
                  <a:ea typeface="思源宋体 CN" panose="02020400000000000000" pitchFamily="18" charset="-122"/>
                </a:endParaRPr>
              </a:p>
            </p:txBody>
          </p:sp>
          <p:sp>
            <p:nvSpPr>
              <p:cNvPr id="7" name="椭圆 6"/>
              <p:cNvSpPr/>
              <p:nvPr>
                <p:custDataLst>
                  <p:tags r:id="rId8"/>
                </p:custDataLst>
              </p:nvPr>
            </p:nvSpPr>
            <p:spPr>
              <a:xfrm rot="10800000" flipH="1" flipV="1">
                <a:off x="438741" y="420355"/>
                <a:ext cx="252430" cy="252430"/>
              </a:xfrm>
              <a:prstGeom prst="ellipse">
                <a:avLst/>
              </a:prstGeom>
              <a:solidFill>
                <a:srgbClr val="FF9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latin typeface="思源宋体 CN" panose="02020400000000000000" pitchFamily="18" charset="-122"/>
                  <a:ea typeface="思源宋体 CN" panose="02020400000000000000" pitchFamily="18" charset="-122"/>
                </a:endParaRPr>
              </a:p>
            </p:txBody>
          </p:sp>
        </p:grpSp>
        <p:sp>
          <p:nvSpPr>
            <p:cNvPr id="4" name="文本框 3"/>
            <p:cNvSpPr txBox="1"/>
            <p:nvPr>
              <p:custDataLst>
                <p:tags r:id="rId9"/>
              </p:custDataLst>
            </p:nvPr>
          </p:nvSpPr>
          <p:spPr>
            <a:xfrm>
              <a:off x="1108419" y="83415"/>
              <a:ext cx="9070340" cy="1007533"/>
            </a:xfrm>
            <a:prstGeom prst="rect">
              <a:avLst/>
            </a:prstGeom>
            <a:noFill/>
          </p:spPr>
          <p:txBody>
            <a:bodyPr wrap="square">
              <a:spAutoFit/>
            </a:bodyPr>
            <a:lstStyle/>
            <a:p>
              <a:pPr marL="0" marR="0" lvl="0" indent="0" algn="l" defTabSz="914400" rtl="0" eaLnBrk="1" fontAlgn="auto" latinLnBrk="0" hangingPunct="1">
                <a:lnSpc>
                  <a:spcPct val="120000"/>
                </a:lnSpc>
                <a:spcBef>
                  <a:spcPts val="0"/>
                </a:spcBef>
                <a:spcAft>
                  <a:spcPts val="0"/>
                </a:spcAft>
                <a:buClrTx/>
                <a:buSzTx/>
                <a:buFontTx/>
                <a:buNone/>
                <a:defRPr/>
              </a:pPr>
              <a:r>
                <a:rPr lang="zh-CN" altLang="en-US" sz="3600" b="1" dirty="0">
                  <a:solidFill>
                    <a:srgbClr val="1402BE"/>
                  </a:solidFill>
                  <a:ea typeface="隶书" panose="02010509060101010101" pitchFamily="49" charset="-122"/>
                  <a:sym typeface="+mn-ea"/>
                </a:rPr>
                <a:t>二、人口迁移</a:t>
              </a:r>
              <a:endParaRPr lang="zh-CN" altLang="en-US" sz="3600" b="1" dirty="0">
                <a:solidFill>
                  <a:srgbClr val="1402BE"/>
                </a:solidFill>
                <a:ea typeface="隶书" panose="02010509060101010101" pitchFamily="49" charset="-122"/>
                <a:sym typeface="+mn-ea"/>
              </a:endParaRPr>
            </a:p>
          </p:txBody>
        </p:sp>
      </p:grpSp>
    </p:spTree>
  </p:cSld>
  <p:clrMapOvr>
    <a:masterClrMapping/>
  </p:clrMapOvr>
  <p:transition>
    <p:random/>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2" name="图片 51" descr="形状, 圆圈&#10;&#10;描述已自动生成"/>
          <p:cNvPicPr>
            <a:picLocks noChangeAspect="1"/>
          </p:cNvPicPr>
          <p:nvPr>
            <p:custDataLst>
              <p:tags r:id="rId1"/>
            </p:custDataLst>
          </p:nvPr>
        </p:nvPicPr>
        <p:blipFill>
          <a:blip r:embed="rId2">
            <a:extLst>
              <a:ext uri="{28A0092B-C50C-407E-A947-70E740481C1C}">
                <a14:useLocalDpi xmlns:a14="http://schemas.microsoft.com/office/drawing/2010/main" val="0"/>
              </a:ext>
            </a:extLst>
          </a:blip>
          <a:stretch>
            <a:fillRect/>
          </a:stretch>
        </p:blipFill>
        <p:spPr>
          <a:xfrm>
            <a:off x="0" y="1125220"/>
            <a:ext cx="9144000" cy="5143500"/>
          </a:xfrm>
          <a:prstGeom prst="rect">
            <a:avLst/>
          </a:prstGeom>
        </p:spPr>
      </p:pic>
      <p:sp>
        <p:nvSpPr>
          <p:cNvPr id="107522" name="文本占位符 573442"/>
          <p:cNvSpPr>
            <a:spLocks noGrp="1"/>
          </p:cNvSpPr>
          <p:nvPr>
            <p:ph idx="1"/>
          </p:nvPr>
        </p:nvSpPr>
        <p:spPr>
          <a:xfrm>
            <a:off x="304800" y="1600200"/>
            <a:ext cx="8534400" cy="4953000"/>
          </a:xfrm>
        </p:spPr>
        <p:txBody>
          <a:bodyPr vert="horz" wrap="square" lIns="54000" tIns="54000" rIns="54000" bIns="54000" anchor="t" anchorCtr="0"/>
          <a:p>
            <a:pPr marL="220980" indent="-25400" eaLnBrk="1" hangingPunct="1">
              <a:lnSpc>
                <a:spcPct val="140000"/>
              </a:lnSpc>
              <a:spcAft>
                <a:spcPct val="20000"/>
              </a:spcAft>
              <a:buNone/>
            </a:pPr>
            <a:r>
              <a:rPr lang="zh-CN" altLang="en-US" sz="2800" b="1" dirty="0">
                <a:latin typeface="黑体" panose="02010609060101010101" charset="-122"/>
                <a:ea typeface="黑体" panose="02010609060101010101" charset="-122"/>
              </a:rPr>
              <a:t>（一）定义和分类</a:t>
            </a:r>
            <a:endParaRPr lang="zh-CN" altLang="en-US" sz="2800" b="1" dirty="0">
              <a:latin typeface="黑体" panose="02010609060101010101" charset="-122"/>
              <a:ea typeface="黑体" panose="02010609060101010101" charset="-122"/>
            </a:endParaRPr>
          </a:p>
          <a:p>
            <a:pPr marL="220980" indent="-25400" eaLnBrk="1" hangingPunct="1">
              <a:lnSpc>
                <a:spcPct val="140000"/>
              </a:lnSpc>
              <a:spcAft>
                <a:spcPct val="20000"/>
              </a:spcAft>
              <a:buClr>
                <a:srgbClr val="FF0000"/>
              </a:buClr>
              <a:buNone/>
            </a:pPr>
            <a:r>
              <a:rPr lang="en-US" altLang="zh-CN" sz="2400" b="1" dirty="0">
                <a:latin typeface="华文新魏" panose="02010800040101010101" pitchFamily="2" charset="-122"/>
                <a:ea typeface="华文新魏" panose="02010800040101010101" pitchFamily="2" charset="-122"/>
              </a:rPr>
              <a:t>1</a:t>
            </a:r>
            <a:r>
              <a:rPr lang="zh-CN" altLang="en-US" sz="2400" b="1" dirty="0">
                <a:latin typeface="华文新魏" panose="02010800040101010101" pitchFamily="2" charset="-122"/>
                <a:ea typeface="华文新魏" panose="02010800040101010101" pitchFamily="2" charset="-122"/>
              </a:rPr>
              <a:t>、定义</a:t>
            </a:r>
            <a:endParaRPr lang="zh-CN" altLang="en-US" sz="2400" b="1" dirty="0">
              <a:latin typeface="华文新魏" panose="02010800040101010101" pitchFamily="2" charset="-122"/>
              <a:ea typeface="华文新魏" panose="02010800040101010101" pitchFamily="2" charset="-122"/>
            </a:endParaRPr>
          </a:p>
          <a:p>
            <a:pPr marL="220980" indent="-25400" eaLnBrk="1" hangingPunct="1">
              <a:lnSpc>
                <a:spcPct val="140000"/>
              </a:lnSpc>
              <a:spcAft>
                <a:spcPct val="20000"/>
              </a:spcAft>
              <a:buClr>
                <a:srgbClr val="FF0000"/>
              </a:buClr>
              <a:buNone/>
            </a:pPr>
            <a:r>
              <a:rPr lang="zh-CN" altLang="en-US" sz="2400" b="1" dirty="0">
                <a:latin typeface="宋体" panose="02010600030101010101" pitchFamily="2" charset="-122"/>
              </a:rPr>
              <a:t> </a:t>
            </a:r>
            <a:r>
              <a:rPr lang="zh-CN" altLang="en-US" sz="2400" b="1" dirty="0"/>
              <a:t>指的是人的居住位置发生了跨越某一地区界线的空间移动。</a:t>
            </a:r>
            <a:endParaRPr lang="zh-CN" altLang="en-US" sz="2400" b="1" dirty="0"/>
          </a:p>
          <a:p>
            <a:pPr marL="220980" indent="-25400" eaLnBrk="1" hangingPunct="1">
              <a:lnSpc>
                <a:spcPct val="140000"/>
              </a:lnSpc>
              <a:spcAft>
                <a:spcPct val="20000"/>
              </a:spcAft>
              <a:buClr>
                <a:srgbClr val="FF0000"/>
              </a:buClr>
              <a:buNone/>
            </a:pPr>
            <a:r>
              <a:rPr lang="en-US" altLang="zh-CN" sz="2400" b="1" dirty="0">
                <a:ea typeface="楷体_GB2312" pitchFamily="49" charset="-122"/>
              </a:rPr>
              <a:t>2</a:t>
            </a:r>
            <a:r>
              <a:rPr lang="zh-CN" altLang="en-US" sz="2400" b="1" dirty="0">
                <a:ea typeface="楷体_GB2312" pitchFamily="49" charset="-122"/>
              </a:rPr>
              <a:t>、分类</a:t>
            </a:r>
            <a:endParaRPr lang="zh-CN" altLang="en-US" sz="2800" b="1" dirty="0">
              <a:latin typeface="仿宋_GB2312" pitchFamily="49" charset="-122"/>
              <a:ea typeface="楷体_GB2312" pitchFamily="49" charset="-122"/>
            </a:endParaRPr>
          </a:p>
        </p:txBody>
      </p:sp>
      <p:sp>
        <p:nvSpPr>
          <p:cNvPr id="107523" name="矩形 573444"/>
          <p:cNvSpPr/>
          <p:nvPr/>
        </p:nvSpPr>
        <p:spPr>
          <a:xfrm>
            <a:off x="3276600" y="4437063"/>
            <a:ext cx="1247775" cy="501650"/>
          </a:xfrm>
          <a:prstGeom prst="rect">
            <a:avLst/>
          </a:prstGeom>
          <a:solidFill>
            <a:srgbClr val="FFFFFF"/>
          </a:solidFill>
          <a:ln w="9525">
            <a:noFill/>
          </a:ln>
        </p:spPr>
        <p:txBody>
          <a:bodyPr/>
          <a:p>
            <a:pPr algn="just" eaLnBrk="0" hangingPunct="0">
              <a:spcBef>
                <a:spcPct val="0"/>
              </a:spcBef>
            </a:pPr>
            <a:r>
              <a:rPr lang="zh-CN" altLang="en-US" sz="2000" b="1" dirty="0">
                <a:solidFill>
                  <a:schemeClr val="bg2"/>
                </a:solidFill>
                <a:latin typeface="Times New Roman" panose="02020603050405020304" pitchFamily="18" charset="0"/>
              </a:rPr>
              <a:t>国际迁移</a:t>
            </a:r>
            <a:endParaRPr lang="zh-CN" altLang="en-US" sz="2000" b="1" dirty="0">
              <a:solidFill>
                <a:schemeClr val="bg2"/>
              </a:solidFill>
              <a:latin typeface="Times New Roman" panose="02020603050405020304" pitchFamily="18" charset="0"/>
            </a:endParaRPr>
          </a:p>
        </p:txBody>
      </p:sp>
      <p:grpSp>
        <p:nvGrpSpPr>
          <p:cNvPr id="107524" name="组合 573445"/>
          <p:cNvGrpSpPr/>
          <p:nvPr/>
        </p:nvGrpSpPr>
        <p:grpSpPr>
          <a:xfrm>
            <a:off x="1547813" y="4652963"/>
            <a:ext cx="6591300" cy="1830387"/>
            <a:chOff x="960" y="2936"/>
            <a:chExt cx="4152" cy="1153"/>
          </a:xfrm>
        </p:grpSpPr>
        <p:sp>
          <p:nvSpPr>
            <p:cNvPr id="107526" name="矩形 573446"/>
            <p:cNvSpPr/>
            <p:nvPr/>
          </p:nvSpPr>
          <p:spPr>
            <a:xfrm>
              <a:off x="960" y="3145"/>
              <a:ext cx="786" cy="316"/>
            </a:xfrm>
            <a:prstGeom prst="rect">
              <a:avLst/>
            </a:prstGeom>
            <a:solidFill>
              <a:srgbClr val="FFFFFF"/>
            </a:solidFill>
            <a:ln w="9525">
              <a:noFill/>
            </a:ln>
          </p:spPr>
          <p:txBody>
            <a:bodyPr/>
            <a:p>
              <a:pPr algn="just" eaLnBrk="0" hangingPunct="0">
                <a:spcBef>
                  <a:spcPct val="0"/>
                </a:spcBef>
              </a:pPr>
              <a:r>
                <a:rPr lang="zh-CN" altLang="en-US" sz="2000" b="1" dirty="0">
                  <a:solidFill>
                    <a:schemeClr val="bg2"/>
                  </a:solidFill>
                  <a:latin typeface="Times New Roman" panose="02020603050405020304" pitchFamily="18" charset="0"/>
                </a:rPr>
                <a:t>人口迁移</a:t>
              </a:r>
              <a:endParaRPr lang="zh-CN" altLang="en-US" sz="2000" b="1" dirty="0">
                <a:solidFill>
                  <a:schemeClr val="bg2"/>
                </a:solidFill>
                <a:latin typeface="Times New Roman" panose="02020603050405020304" pitchFamily="18" charset="0"/>
              </a:endParaRPr>
            </a:p>
          </p:txBody>
        </p:sp>
        <p:sp>
          <p:nvSpPr>
            <p:cNvPr id="107527" name="矩形 573447"/>
            <p:cNvSpPr/>
            <p:nvPr/>
          </p:nvSpPr>
          <p:spPr>
            <a:xfrm>
              <a:off x="2082" y="3462"/>
              <a:ext cx="786" cy="314"/>
            </a:xfrm>
            <a:prstGeom prst="rect">
              <a:avLst/>
            </a:prstGeom>
            <a:solidFill>
              <a:srgbClr val="FFFFFF"/>
            </a:solidFill>
            <a:ln w="9525">
              <a:noFill/>
            </a:ln>
          </p:spPr>
          <p:txBody>
            <a:bodyPr/>
            <a:p>
              <a:pPr algn="just" eaLnBrk="0" hangingPunct="0">
                <a:spcBef>
                  <a:spcPct val="0"/>
                </a:spcBef>
              </a:pPr>
              <a:r>
                <a:rPr lang="zh-CN" altLang="en-US" sz="2000" b="1" dirty="0">
                  <a:solidFill>
                    <a:schemeClr val="bg2"/>
                  </a:solidFill>
                  <a:latin typeface="Times New Roman" panose="02020603050405020304" pitchFamily="18" charset="0"/>
                </a:rPr>
                <a:t>国内迁移</a:t>
              </a:r>
              <a:endParaRPr lang="zh-CN" altLang="en-US" sz="2000" b="1" dirty="0">
                <a:solidFill>
                  <a:schemeClr val="bg2"/>
                </a:solidFill>
                <a:latin typeface="Times New Roman" panose="02020603050405020304" pitchFamily="18" charset="0"/>
              </a:endParaRPr>
            </a:p>
          </p:txBody>
        </p:sp>
        <p:sp>
          <p:nvSpPr>
            <p:cNvPr id="107528" name="左大括号 573448"/>
            <p:cNvSpPr/>
            <p:nvPr/>
          </p:nvSpPr>
          <p:spPr>
            <a:xfrm>
              <a:off x="1858" y="2936"/>
              <a:ext cx="112" cy="629"/>
            </a:xfrm>
            <a:prstGeom prst="leftBrace">
              <a:avLst>
                <a:gd name="adj1" fmla="val 46722"/>
                <a:gd name="adj2" fmla="val 50000"/>
              </a:avLst>
            </a:prstGeom>
            <a:noFill/>
            <a:ln w="9525" cap="flat" cmpd="sng">
              <a:solidFill>
                <a:schemeClr val="accent2"/>
              </a:solidFill>
              <a:prstDash val="solid"/>
              <a:headEnd type="none" w="med" len="med"/>
              <a:tailEnd type="none" w="med" len="med"/>
            </a:ln>
          </p:spPr>
          <p:txBody>
            <a:bodyPr/>
            <a:p>
              <a:pPr>
                <a:spcBef>
                  <a:spcPct val="0"/>
                </a:spcBef>
              </a:pPr>
              <a:endParaRPr lang="zh-CN" altLang="zh-CN" sz="2400" dirty="0">
                <a:solidFill>
                  <a:schemeClr val="hlink"/>
                </a:solidFill>
                <a:latin typeface="Times New Roman" panose="02020603050405020304" pitchFamily="18" charset="0"/>
              </a:endParaRPr>
            </a:p>
          </p:txBody>
        </p:sp>
        <p:sp>
          <p:nvSpPr>
            <p:cNvPr id="107529" name="矩形 573449"/>
            <p:cNvSpPr/>
            <p:nvPr/>
          </p:nvSpPr>
          <p:spPr>
            <a:xfrm>
              <a:off x="3092" y="3145"/>
              <a:ext cx="786" cy="316"/>
            </a:xfrm>
            <a:prstGeom prst="rect">
              <a:avLst/>
            </a:prstGeom>
            <a:solidFill>
              <a:srgbClr val="FFFFFF"/>
            </a:solidFill>
            <a:ln w="9525">
              <a:noFill/>
            </a:ln>
          </p:spPr>
          <p:txBody>
            <a:bodyPr/>
            <a:p>
              <a:pPr algn="just" eaLnBrk="0" hangingPunct="0">
                <a:spcBef>
                  <a:spcPct val="0"/>
                </a:spcBef>
              </a:pPr>
              <a:r>
                <a:rPr lang="zh-CN" altLang="en-US" sz="2000" b="1" dirty="0">
                  <a:solidFill>
                    <a:schemeClr val="bg2"/>
                  </a:solidFill>
                  <a:latin typeface="Times New Roman" panose="02020603050405020304" pitchFamily="18" charset="0"/>
                </a:rPr>
                <a:t>省际迁移</a:t>
              </a:r>
              <a:endParaRPr lang="zh-CN" altLang="en-US" sz="2000" b="1" dirty="0">
                <a:solidFill>
                  <a:schemeClr val="bg2"/>
                </a:solidFill>
                <a:latin typeface="Times New Roman" panose="02020603050405020304" pitchFamily="18" charset="0"/>
              </a:endParaRPr>
            </a:p>
          </p:txBody>
        </p:sp>
        <p:sp>
          <p:nvSpPr>
            <p:cNvPr id="107530" name="矩形 573450"/>
            <p:cNvSpPr/>
            <p:nvPr/>
          </p:nvSpPr>
          <p:spPr>
            <a:xfrm>
              <a:off x="3092" y="3669"/>
              <a:ext cx="786" cy="316"/>
            </a:xfrm>
            <a:prstGeom prst="rect">
              <a:avLst/>
            </a:prstGeom>
            <a:solidFill>
              <a:srgbClr val="FFFFFF"/>
            </a:solidFill>
            <a:ln w="9525">
              <a:noFill/>
            </a:ln>
          </p:spPr>
          <p:txBody>
            <a:bodyPr/>
            <a:p>
              <a:pPr algn="just" eaLnBrk="0" hangingPunct="0">
                <a:spcBef>
                  <a:spcPct val="0"/>
                </a:spcBef>
              </a:pPr>
              <a:r>
                <a:rPr lang="zh-CN" altLang="en-US" sz="2000" b="1" dirty="0">
                  <a:solidFill>
                    <a:schemeClr val="bg2"/>
                  </a:solidFill>
                  <a:latin typeface="Times New Roman" panose="02020603050405020304" pitchFamily="18" charset="0"/>
                </a:rPr>
                <a:t>省内迁移</a:t>
              </a:r>
              <a:endParaRPr lang="zh-CN" altLang="en-US" sz="2000" b="1" dirty="0">
                <a:solidFill>
                  <a:schemeClr val="bg2"/>
                </a:solidFill>
                <a:latin typeface="Times New Roman" panose="02020603050405020304" pitchFamily="18" charset="0"/>
              </a:endParaRPr>
            </a:p>
          </p:txBody>
        </p:sp>
        <p:sp>
          <p:nvSpPr>
            <p:cNvPr id="107531" name="矩形 573451"/>
            <p:cNvSpPr/>
            <p:nvPr/>
          </p:nvSpPr>
          <p:spPr>
            <a:xfrm>
              <a:off x="4102" y="3355"/>
              <a:ext cx="1010" cy="314"/>
            </a:xfrm>
            <a:prstGeom prst="rect">
              <a:avLst/>
            </a:prstGeom>
            <a:solidFill>
              <a:srgbClr val="FFFFFF"/>
            </a:solidFill>
            <a:ln w="9525">
              <a:noFill/>
            </a:ln>
          </p:spPr>
          <p:txBody>
            <a:bodyPr/>
            <a:p>
              <a:pPr algn="just" eaLnBrk="0" hangingPunct="0">
                <a:spcBef>
                  <a:spcPct val="0"/>
                </a:spcBef>
              </a:pPr>
              <a:r>
                <a:rPr lang="zh-CN" altLang="en-US" b="1" dirty="0">
                  <a:solidFill>
                    <a:schemeClr val="bg2"/>
                  </a:solidFill>
                  <a:latin typeface="Times New Roman" panose="02020603050405020304" pitchFamily="18" charset="0"/>
                </a:rPr>
                <a:t>跨市、县迁移</a:t>
              </a:r>
              <a:endParaRPr lang="zh-CN" altLang="en-US" b="1" dirty="0">
                <a:solidFill>
                  <a:schemeClr val="bg2"/>
                </a:solidFill>
                <a:latin typeface="Times New Roman" panose="02020603050405020304" pitchFamily="18" charset="0"/>
              </a:endParaRPr>
            </a:p>
          </p:txBody>
        </p:sp>
        <p:sp>
          <p:nvSpPr>
            <p:cNvPr id="107532" name="矩形 573452"/>
            <p:cNvSpPr/>
            <p:nvPr/>
          </p:nvSpPr>
          <p:spPr>
            <a:xfrm>
              <a:off x="4102" y="3775"/>
              <a:ext cx="1010" cy="314"/>
            </a:xfrm>
            <a:prstGeom prst="rect">
              <a:avLst/>
            </a:prstGeom>
            <a:solidFill>
              <a:srgbClr val="FFFFFF"/>
            </a:solidFill>
            <a:ln w="9525">
              <a:noFill/>
            </a:ln>
          </p:spPr>
          <p:txBody>
            <a:bodyPr/>
            <a:p>
              <a:pPr algn="just" eaLnBrk="0" hangingPunct="0">
                <a:spcBef>
                  <a:spcPct val="0"/>
                </a:spcBef>
              </a:pPr>
              <a:r>
                <a:rPr lang="zh-CN" altLang="en-US" b="1" dirty="0">
                  <a:solidFill>
                    <a:schemeClr val="bg2"/>
                  </a:solidFill>
                  <a:latin typeface="Times New Roman" panose="02020603050405020304" pitchFamily="18" charset="0"/>
                </a:rPr>
                <a:t>市、县内迁移</a:t>
              </a:r>
              <a:endParaRPr lang="zh-CN" altLang="en-US" b="1" dirty="0">
                <a:solidFill>
                  <a:schemeClr val="bg2"/>
                </a:solidFill>
                <a:latin typeface="Times New Roman" panose="02020603050405020304" pitchFamily="18" charset="0"/>
              </a:endParaRPr>
            </a:p>
          </p:txBody>
        </p:sp>
        <p:sp>
          <p:nvSpPr>
            <p:cNvPr id="107533" name="左大括号 573453"/>
            <p:cNvSpPr/>
            <p:nvPr/>
          </p:nvSpPr>
          <p:spPr>
            <a:xfrm>
              <a:off x="2868" y="3250"/>
              <a:ext cx="112" cy="629"/>
            </a:xfrm>
            <a:prstGeom prst="leftBrace">
              <a:avLst>
                <a:gd name="adj1" fmla="val 46722"/>
                <a:gd name="adj2" fmla="val 50000"/>
              </a:avLst>
            </a:prstGeom>
            <a:noFill/>
            <a:ln w="9525" cap="flat" cmpd="sng">
              <a:solidFill>
                <a:schemeClr val="accent2"/>
              </a:solidFill>
              <a:prstDash val="solid"/>
              <a:headEnd type="none" w="med" len="med"/>
              <a:tailEnd type="none" w="med" len="med"/>
            </a:ln>
          </p:spPr>
          <p:txBody>
            <a:bodyPr/>
            <a:p>
              <a:pPr>
                <a:spcBef>
                  <a:spcPct val="0"/>
                </a:spcBef>
              </a:pPr>
              <a:endParaRPr lang="zh-CN" altLang="zh-CN" sz="2400" dirty="0">
                <a:solidFill>
                  <a:schemeClr val="accent2"/>
                </a:solidFill>
                <a:latin typeface="Times New Roman" panose="02020603050405020304" pitchFamily="18" charset="0"/>
              </a:endParaRPr>
            </a:p>
          </p:txBody>
        </p:sp>
        <p:sp>
          <p:nvSpPr>
            <p:cNvPr id="107534" name="左大括号 573454"/>
            <p:cNvSpPr/>
            <p:nvPr/>
          </p:nvSpPr>
          <p:spPr>
            <a:xfrm>
              <a:off x="3878" y="3461"/>
              <a:ext cx="112" cy="524"/>
            </a:xfrm>
            <a:prstGeom prst="leftBrace">
              <a:avLst>
                <a:gd name="adj1" fmla="val 38923"/>
                <a:gd name="adj2" fmla="val 50000"/>
              </a:avLst>
            </a:prstGeom>
            <a:noFill/>
            <a:ln w="9525" cap="flat" cmpd="sng">
              <a:solidFill>
                <a:schemeClr val="accent2"/>
              </a:solidFill>
              <a:prstDash val="solid"/>
              <a:headEnd type="none" w="med" len="med"/>
              <a:tailEnd type="none" w="med" len="med"/>
            </a:ln>
          </p:spPr>
          <p:txBody>
            <a:bodyPr/>
            <a:p>
              <a:endParaRPr lang="zh-CN" altLang="en-US" dirty="0">
                <a:latin typeface="Tahoma" panose="020B0604030504040204" pitchFamily="34" charset="0"/>
              </a:endParaRPr>
            </a:p>
          </p:txBody>
        </p:sp>
      </p:grpSp>
      <p:sp>
        <p:nvSpPr>
          <p:cNvPr id="4" name="文本框 3"/>
          <p:cNvSpPr txBox="1"/>
          <p:nvPr>
            <p:custDataLst>
              <p:tags r:id="rId3"/>
            </p:custDataLst>
          </p:nvPr>
        </p:nvSpPr>
        <p:spPr>
          <a:xfrm>
            <a:off x="899187" y="404528"/>
            <a:ext cx="6802755" cy="755650"/>
          </a:xfrm>
          <a:prstGeom prst="rect">
            <a:avLst/>
          </a:prstGeom>
          <a:noFill/>
        </p:spPr>
        <p:txBody>
          <a:bodyPr wrap="square">
            <a:spAutoFit/>
          </a:bodyPr>
          <a:p>
            <a:pPr marL="0" marR="0" lvl="0" indent="0" algn="l" defTabSz="914400" rtl="0" eaLnBrk="1" fontAlgn="auto" latinLnBrk="0" hangingPunct="1">
              <a:lnSpc>
                <a:spcPct val="120000"/>
              </a:lnSpc>
              <a:spcBef>
                <a:spcPts val="0"/>
              </a:spcBef>
              <a:spcAft>
                <a:spcPts val="0"/>
              </a:spcAft>
              <a:buClrTx/>
              <a:buSzTx/>
              <a:buFontTx/>
              <a:buNone/>
              <a:defRPr/>
            </a:pPr>
            <a:r>
              <a:rPr lang="zh-CN" altLang="en-US" sz="3600" b="1" dirty="0">
                <a:solidFill>
                  <a:srgbClr val="1402BE"/>
                </a:solidFill>
                <a:ea typeface="隶书" panose="02010509060101010101" pitchFamily="49" charset="-122"/>
                <a:sym typeface="+mn-ea"/>
              </a:rPr>
              <a:t>二、人口迁移</a:t>
            </a:r>
            <a:endParaRPr lang="zh-CN" altLang="en-US" sz="3600" b="1" dirty="0">
              <a:solidFill>
                <a:srgbClr val="1402BE"/>
              </a:solidFill>
              <a:ea typeface="隶书" panose="02010509060101010101" pitchFamily="49" charset="-122"/>
              <a:sym typeface="+mn-ea"/>
            </a:endParaRPr>
          </a:p>
        </p:txBody>
      </p:sp>
    </p:spTree>
  </p:cSld>
  <p:clrMapOvr>
    <a:masterClrMapping/>
  </p:clrMapOvr>
  <p:transition>
    <p:random/>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2" name="图片 51" descr="形状, 圆圈&#10;&#10;描述已自动生成"/>
          <p:cNvPicPr>
            <a:picLocks noChangeAspect="1"/>
          </p:cNvPicPr>
          <p:nvPr>
            <p:custDataLst>
              <p:tags r:id="rId1"/>
            </p:custDataLst>
          </p:nvPr>
        </p:nvPicPr>
        <p:blipFill>
          <a:blip r:embed="rId2">
            <a:extLst>
              <a:ext uri="{28A0092B-C50C-407E-A947-70E740481C1C}">
                <a14:useLocalDpi xmlns:a14="http://schemas.microsoft.com/office/drawing/2010/main" val="0"/>
              </a:ext>
            </a:extLst>
          </a:blip>
          <a:stretch>
            <a:fillRect/>
          </a:stretch>
        </p:blipFill>
        <p:spPr>
          <a:xfrm>
            <a:off x="0" y="1125220"/>
            <a:ext cx="9144000" cy="5143500"/>
          </a:xfrm>
          <a:prstGeom prst="rect">
            <a:avLst/>
          </a:prstGeom>
        </p:spPr>
      </p:pic>
      <p:sp>
        <p:nvSpPr>
          <p:cNvPr id="108546" name="文本占位符 574465"/>
          <p:cNvSpPr>
            <a:spLocks noGrp="1"/>
          </p:cNvSpPr>
          <p:nvPr>
            <p:ph idx="1"/>
          </p:nvPr>
        </p:nvSpPr>
        <p:spPr>
          <a:xfrm>
            <a:off x="304800" y="1506220"/>
            <a:ext cx="8534400" cy="4970780"/>
          </a:xfrm>
        </p:spPr>
        <p:txBody>
          <a:bodyPr vert="horz" wrap="square" lIns="54000" tIns="54000" rIns="54000" bIns="54000" anchor="t" anchorCtr="0"/>
          <a:p>
            <a:pPr marL="0" indent="0" defTabSz="914400" eaLnBrk="1" hangingPunct="1">
              <a:lnSpc>
                <a:spcPct val="180000"/>
              </a:lnSpc>
              <a:spcAft>
                <a:spcPct val="20000"/>
              </a:spcAft>
              <a:buNone/>
              <a:tabLst>
                <a:tab pos="97155" algn="l"/>
              </a:tabLst>
            </a:pPr>
            <a:r>
              <a:rPr lang="en-US" altLang="zh-CN" sz="2000" b="1" dirty="0">
                <a:latin typeface="黑体" panose="02010609060101010101" charset="-122"/>
                <a:ea typeface="黑体" panose="02010609060101010101" charset="-122"/>
              </a:rPr>
              <a:t>3</a:t>
            </a:r>
            <a:r>
              <a:rPr lang="zh-CN" altLang="en-US" sz="2000" b="1" dirty="0">
                <a:latin typeface="黑体" panose="02010609060101010101" charset="-122"/>
                <a:ea typeface="黑体" panose="02010609060101010101" charset="-122"/>
              </a:rPr>
              <a:t>、人口迁移数据资料来源</a:t>
            </a:r>
            <a:endParaRPr lang="zh-CN" altLang="en-US" sz="2000" b="1" dirty="0">
              <a:latin typeface="黑体" panose="02010609060101010101" charset="-122"/>
              <a:ea typeface="黑体" panose="02010609060101010101" charset="-122"/>
            </a:endParaRPr>
          </a:p>
          <a:p>
            <a:pPr marL="0" indent="0" defTabSz="914400" eaLnBrk="1" hangingPunct="1">
              <a:lnSpc>
                <a:spcPct val="180000"/>
              </a:lnSpc>
              <a:spcAft>
                <a:spcPct val="20000"/>
              </a:spcAft>
              <a:buNone/>
              <a:tabLst>
                <a:tab pos="97155" algn="l"/>
              </a:tabLst>
            </a:pPr>
            <a:r>
              <a:rPr lang="zh-CN" altLang="en-US" sz="2000" b="1" dirty="0">
                <a:latin typeface="黑体" panose="02010609060101010101" charset="-122"/>
                <a:ea typeface="黑体" panose="02010609060101010101" charset="-122"/>
              </a:rPr>
              <a:t> （</a:t>
            </a:r>
            <a:r>
              <a:rPr lang="en-US" altLang="zh-CN" sz="2000" b="1" dirty="0">
                <a:latin typeface="楷体_GB2312" pitchFamily="49" charset="-122"/>
                <a:ea typeface="楷体_GB2312" pitchFamily="49" charset="-122"/>
              </a:rPr>
              <a:t>1</a:t>
            </a:r>
            <a:r>
              <a:rPr lang="zh-CN" altLang="en-US" sz="2000" b="1" dirty="0">
                <a:latin typeface="楷体_GB2312" pitchFamily="49" charset="-122"/>
                <a:ea typeface="楷体_GB2312" pitchFamily="49" charset="-122"/>
              </a:rPr>
              <a:t>）日常户籍统计</a:t>
            </a:r>
            <a:endParaRPr lang="zh-CN" altLang="en-US" sz="2000" b="1" dirty="0">
              <a:latin typeface="楷体_GB2312" pitchFamily="49" charset="-122"/>
              <a:ea typeface="楷体_GB2312" pitchFamily="49" charset="-122"/>
            </a:endParaRPr>
          </a:p>
          <a:p>
            <a:pPr marL="190500" lvl="1" indent="0" defTabSz="914400" eaLnBrk="1" hangingPunct="1">
              <a:lnSpc>
                <a:spcPct val="180000"/>
              </a:lnSpc>
              <a:spcAft>
                <a:spcPct val="20000"/>
              </a:spcAft>
              <a:buClr>
                <a:schemeClr val="accent2"/>
              </a:buClr>
              <a:buFontTx/>
              <a:buBlip>
                <a:blip r:embed="rId3"/>
              </a:buBlip>
              <a:tabLst>
                <a:tab pos="97155" algn="l"/>
              </a:tabLst>
            </a:pPr>
            <a:r>
              <a:rPr lang="zh-CN" altLang="en-US" sz="1800" b="1" dirty="0">
                <a:latin typeface="宋体" panose="02010600030101010101" pitchFamily="2" charset="-122"/>
              </a:rPr>
              <a:t> 其缺点是不能反映人户（口）分离者； </a:t>
            </a:r>
            <a:endParaRPr lang="zh-CN" altLang="en-US" sz="1800" b="1" dirty="0">
              <a:latin typeface="宋体" panose="02010600030101010101" pitchFamily="2" charset="-122"/>
            </a:endParaRPr>
          </a:p>
          <a:p>
            <a:pPr marL="0" indent="0" defTabSz="914400" eaLnBrk="1" hangingPunct="1">
              <a:lnSpc>
                <a:spcPct val="180000"/>
              </a:lnSpc>
              <a:spcAft>
                <a:spcPct val="20000"/>
              </a:spcAft>
              <a:buNone/>
              <a:tabLst>
                <a:tab pos="97155" algn="l"/>
              </a:tabLst>
            </a:pPr>
            <a:r>
              <a:rPr lang="zh-CN" altLang="en-US" sz="2000" b="1" dirty="0">
                <a:latin typeface="楷体_GB2312" pitchFamily="49" charset="-122"/>
                <a:ea typeface="楷体_GB2312" pitchFamily="49" charset="-122"/>
              </a:rPr>
              <a:t> （</a:t>
            </a:r>
            <a:r>
              <a:rPr lang="en-US" altLang="zh-CN" sz="2000" b="1" dirty="0">
                <a:latin typeface="楷体_GB2312" pitchFamily="49" charset="-122"/>
                <a:ea typeface="楷体_GB2312" pitchFamily="49" charset="-122"/>
              </a:rPr>
              <a:t>2</a:t>
            </a:r>
            <a:r>
              <a:rPr lang="zh-CN" altLang="en-US" sz="2000" b="1" dirty="0">
                <a:latin typeface="楷体_GB2312" pitchFamily="49" charset="-122"/>
                <a:ea typeface="楷体_GB2312" pitchFamily="49" charset="-122"/>
              </a:rPr>
              <a:t>）利用人口净增数和自然增长数的差额或者用年龄结构与年龄别人口存活率间接推算迁移人口 </a:t>
            </a:r>
            <a:endParaRPr lang="zh-CN" altLang="en-US" sz="2000" b="1" dirty="0">
              <a:latin typeface="楷体_GB2312" pitchFamily="49" charset="-122"/>
              <a:ea typeface="楷体_GB2312" pitchFamily="49" charset="-122"/>
            </a:endParaRPr>
          </a:p>
          <a:p>
            <a:pPr marL="190500" lvl="1" indent="0" defTabSz="914400" eaLnBrk="1" hangingPunct="1">
              <a:lnSpc>
                <a:spcPct val="180000"/>
              </a:lnSpc>
              <a:spcAft>
                <a:spcPct val="20000"/>
              </a:spcAft>
              <a:buClr>
                <a:schemeClr val="accent2"/>
              </a:buClr>
              <a:buFontTx/>
              <a:buBlip>
                <a:blip r:embed="rId3"/>
              </a:buBlip>
              <a:tabLst>
                <a:tab pos="97155" algn="l"/>
              </a:tabLst>
            </a:pPr>
            <a:r>
              <a:rPr lang="zh-CN" altLang="en-US" sz="1800" b="1" dirty="0">
                <a:latin typeface="宋体" panose="02010600030101010101" pitchFamily="2" charset="-122"/>
              </a:rPr>
              <a:t> 要求有精确的出生、死亡统计，否则误差很大； </a:t>
            </a:r>
            <a:endParaRPr lang="zh-CN" altLang="en-US" sz="1800" b="1" dirty="0">
              <a:latin typeface="宋体" panose="02010600030101010101" pitchFamily="2" charset="-122"/>
            </a:endParaRPr>
          </a:p>
          <a:p>
            <a:pPr marL="190500" lvl="1" indent="0" defTabSz="914400" eaLnBrk="1" hangingPunct="1">
              <a:lnSpc>
                <a:spcPct val="180000"/>
              </a:lnSpc>
              <a:spcAft>
                <a:spcPct val="20000"/>
              </a:spcAft>
              <a:buClr>
                <a:schemeClr val="accent2"/>
              </a:buClr>
              <a:buFontTx/>
              <a:buBlip>
                <a:blip r:embed="rId3"/>
              </a:buBlip>
              <a:tabLst>
                <a:tab pos="97155" algn="l"/>
              </a:tabLst>
            </a:pPr>
            <a:r>
              <a:rPr lang="zh-CN" altLang="en-US" sz="1800" b="1" dirty="0">
                <a:latin typeface="宋体" panose="02010600030101010101" pitchFamily="2" charset="-122"/>
              </a:rPr>
              <a:t> 无法分别反映迁出、迁入人口。 </a:t>
            </a:r>
            <a:endParaRPr lang="zh-CN" altLang="en-US" sz="1800" b="1" dirty="0">
              <a:latin typeface="宋体" panose="02010600030101010101" pitchFamily="2" charset="-122"/>
            </a:endParaRPr>
          </a:p>
        </p:txBody>
      </p:sp>
      <p:sp>
        <p:nvSpPr>
          <p:cNvPr id="4" name="文本框 3"/>
          <p:cNvSpPr txBox="1"/>
          <p:nvPr>
            <p:custDataLst>
              <p:tags r:id="rId4"/>
            </p:custDataLst>
          </p:nvPr>
        </p:nvSpPr>
        <p:spPr>
          <a:xfrm>
            <a:off x="899187" y="404528"/>
            <a:ext cx="6802755" cy="755650"/>
          </a:xfrm>
          <a:prstGeom prst="rect">
            <a:avLst/>
          </a:prstGeom>
          <a:noFill/>
        </p:spPr>
        <p:txBody>
          <a:bodyPr wrap="square">
            <a:spAutoFit/>
          </a:bodyPr>
          <a:lstStyle/>
          <a:p>
            <a:pPr marL="0" marR="0" lvl="0" indent="0" algn="l" defTabSz="914400" rtl="0" eaLnBrk="1" fontAlgn="auto" latinLnBrk="0" hangingPunct="1">
              <a:lnSpc>
                <a:spcPct val="120000"/>
              </a:lnSpc>
              <a:spcBef>
                <a:spcPts val="0"/>
              </a:spcBef>
              <a:spcAft>
                <a:spcPts val="0"/>
              </a:spcAft>
              <a:buClrTx/>
              <a:buSzTx/>
              <a:buFontTx/>
              <a:buNone/>
              <a:defRPr/>
            </a:pPr>
            <a:r>
              <a:rPr lang="zh-CN" altLang="en-US" sz="3600" b="1" dirty="0">
                <a:solidFill>
                  <a:srgbClr val="1402BE"/>
                </a:solidFill>
                <a:ea typeface="隶书" panose="02010509060101010101" pitchFamily="49" charset="-122"/>
                <a:sym typeface="+mn-ea"/>
              </a:rPr>
              <a:t>二、人口迁移</a:t>
            </a:r>
            <a:endParaRPr lang="zh-CN" altLang="en-US" sz="3600" b="1" dirty="0">
              <a:solidFill>
                <a:srgbClr val="1402BE"/>
              </a:solidFill>
              <a:ea typeface="隶书" panose="02010509060101010101" pitchFamily="49" charset="-122"/>
              <a:sym typeface="+mn-ea"/>
            </a:endParaRPr>
          </a:p>
        </p:txBody>
      </p:sp>
    </p:spTree>
  </p:cSld>
  <p:clrMapOvr>
    <a:masterClrMapping/>
  </p:clrMapOvr>
  <p:transition>
    <p:random/>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2" name="图片 51" descr="形状, 圆圈&#10;&#10;描述已自动生成"/>
          <p:cNvPicPr>
            <a:picLocks noChangeAspect="1"/>
          </p:cNvPicPr>
          <p:nvPr>
            <p:custDataLst>
              <p:tags r:id="rId1"/>
            </p:custDataLst>
          </p:nvPr>
        </p:nvPicPr>
        <p:blipFill>
          <a:blip r:embed="rId2">
            <a:extLst>
              <a:ext uri="{28A0092B-C50C-407E-A947-70E740481C1C}">
                <a14:useLocalDpi xmlns:a14="http://schemas.microsoft.com/office/drawing/2010/main" val="0"/>
              </a:ext>
            </a:extLst>
          </a:blip>
          <a:stretch>
            <a:fillRect/>
          </a:stretch>
        </p:blipFill>
        <p:spPr>
          <a:xfrm>
            <a:off x="0" y="1125220"/>
            <a:ext cx="9144000" cy="5143500"/>
          </a:xfrm>
          <a:prstGeom prst="rect">
            <a:avLst/>
          </a:prstGeom>
        </p:spPr>
      </p:pic>
      <p:sp>
        <p:nvSpPr>
          <p:cNvPr id="109570" name="文本占位符 575489"/>
          <p:cNvSpPr>
            <a:spLocks noGrp="1"/>
          </p:cNvSpPr>
          <p:nvPr>
            <p:ph idx="1"/>
          </p:nvPr>
        </p:nvSpPr>
        <p:spPr>
          <a:xfrm>
            <a:off x="304800" y="1416685"/>
            <a:ext cx="8534400" cy="5060315"/>
          </a:xfrm>
        </p:spPr>
        <p:txBody>
          <a:bodyPr vert="horz" wrap="square" lIns="54000" tIns="54000" rIns="54000" bIns="54000" anchor="t" anchorCtr="0"/>
          <a:p>
            <a:pPr marL="0" indent="0" defTabSz="914400" eaLnBrk="1" hangingPunct="1">
              <a:lnSpc>
                <a:spcPct val="120000"/>
              </a:lnSpc>
              <a:spcAft>
                <a:spcPct val="20000"/>
              </a:spcAft>
              <a:buNone/>
              <a:tabLst>
                <a:tab pos="97155" algn="l"/>
              </a:tabLst>
            </a:pPr>
            <a:r>
              <a:rPr lang="en-US" altLang="zh-CN" sz="2000" b="1" dirty="0">
                <a:solidFill>
                  <a:srgbClr val="FF0000"/>
                </a:solidFill>
                <a:latin typeface="黑体" panose="02010609060101010101" charset="-122"/>
                <a:ea typeface="黑体" panose="02010609060101010101" charset="-122"/>
              </a:rPr>
              <a:t> </a:t>
            </a:r>
            <a:r>
              <a:rPr lang="zh-CN" altLang="en-US" sz="2000" b="1" dirty="0">
                <a:latin typeface="黑体" panose="02010609060101010101" charset="-122"/>
                <a:ea typeface="黑体" panose="02010609060101010101" charset="-122"/>
              </a:rPr>
              <a:t>（</a:t>
            </a:r>
            <a:r>
              <a:rPr lang="en-US" altLang="zh-CN" sz="2000" b="1" dirty="0">
                <a:latin typeface="楷体_GB2312" pitchFamily="49" charset="-122"/>
                <a:ea typeface="楷体_GB2312" pitchFamily="49" charset="-122"/>
              </a:rPr>
              <a:t>3</a:t>
            </a:r>
            <a:r>
              <a:rPr lang="zh-CN" altLang="en-US" sz="2000" b="1" dirty="0">
                <a:latin typeface="楷体_GB2312" pitchFamily="49" charset="-122"/>
                <a:ea typeface="楷体_GB2312" pitchFamily="49" charset="-122"/>
              </a:rPr>
              <a:t>）“四普”迁移人口</a:t>
            </a:r>
            <a:endParaRPr lang="zh-CN" altLang="en-US" sz="2000" b="1" dirty="0">
              <a:latin typeface="楷体_GB2312" pitchFamily="49" charset="-122"/>
              <a:ea typeface="楷体_GB2312" pitchFamily="49" charset="-122"/>
            </a:endParaRPr>
          </a:p>
          <a:p>
            <a:pPr marL="190500" lvl="1" indent="0" defTabSz="914400" eaLnBrk="1" hangingPunct="1">
              <a:lnSpc>
                <a:spcPct val="120000"/>
              </a:lnSpc>
              <a:spcAft>
                <a:spcPct val="20000"/>
              </a:spcAft>
              <a:buClr>
                <a:schemeClr val="accent2"/>
              </a:buClr>
              <a:buFontTx/>
              <a:buBlip>
                <a:blip r:embed="rId3"/>
              </a:buBlip>
              <a:tabLst>
                <a:tab pos="97155" algn="l"/>
              </a:tabLst>
            </a:pPr>
            <a:r>
              <a:rPr lang="zh-CN" altLang="en-US" sz="1800" b="1" dirty="0">
                <a:latin typeface="宋体" panose="02010600030101010101" pitchFamily="2" charset="-122"/>
              </a:rPr>
              <a:t> 定义：</a:t>
            </a:r>
            <a:r>
              <a:rPr lang="en-US" altLang="zh-CN" sz="1800" b="1" dirty="0">
                <a:latin typeface="宋体" panose="02010600030101010101" pitchFamily="2" charset="-122"/>
              </a:rPr>
              <a:t>1985</a:t>
            </a:r>
            <a:r>
              <a:rPr lang="zh-CN" altLang="en-US" sz="1800" b="1" dirty="0">
                <a:latin typeface="宋体" panose="02010600030101010101" pitchFamily="2" charset="-122"/>
              </a:rPr>
              <a:t>年</a:t>
            </a:r>
            <a:r>
              <a:rPr lang="en-US" altLang="zh-CN" sz="1800" b="1" dirty="0">
                <a:latin typeface="宋体" panose="02010600030101010101" pitchFamily="2" charset="-122"/>
              </a:rPr>
              <a:t>7</a:t>
            </a:r>
            <a:r>
              <a:rPr lang="zh-CN" altLang="en-US" sz="1800" b="1" dirty="0">
                <a:latin typeface="宋体" panose="02010600030101010101" pitchFamily="2" charset="-122"/>
              </a:rPr>
              <a:t>月</a:t>
            </a:r>
            <a:r>
              <a:rPr lang="en-US" altLang="zh-CN" sz="1800" b="1" dirty="0">
                <a:latin typeface="宋体" panose="02010600030101010101" pitchFamily="2" charset="-122"/>
              </a:rPr>
              <a:t>1</a:t>
            </a:r>
            <a:r>
              <a:rPr lang="zh-CN" altLang="en-US" sz="1800" b="1" dirty="0">
                <a:latin typeface="宋体" panose="02010600030101010101" pitchFamily="2" charset="-122"/>
              </a:rPr>
              <a:t>日常住地与普查标准时间</a:t>
            </a:r>
            <a:r>
              <a:rPr lang="en-US" altLang="zh-CN" sz="1800" b="1" dirty="0">
                <a:latin typeface="宋体" panose="02010600030101010101" pitchFamily="2" charset="-122"/>
              </a:rPr>
              <a:t>1990</a:t>
            </a:r>
            <a:r>
              <a:rPr lang="zh-CN" altLang="en-US" sz="1800" b="1" dirty="0">
                <a:latin typeface="宋体" panose="02010600030101010101" pitchFamily="2" charset="-122"/>
              </a:rPr>
              <a:t>年</a:t>
            </a:r>
            <a:r>
              <a:rPr lang="en-US" altLang="zh-CN" sz="1800" b="1" dirty="0">
                <a:latin typeface="宋体" panose="02010600030101010101" pitchFamily="2" charset="-122"/>
              </a:rPr>
              <a:t>7</a:t>
            </a:r>
            <a:r>
              <a:rPr lang="zh-CN" altLang="en-US" sz="1800" b="1" dirty="0">
                <a:latin typeface="宋体" panose="02010600030101010101" pitchFamily="2" charset="-122"/>
              </a:rPr>
              <a:t>月</a:t>
            </a:r>
            <a:r>
              <a:rPr lang="en-US" altLang="zh-CN" sz="1800" b="1" dirty="0">
                <a:latin typeface="宋体" panose="02010600030101010101" pitchFamily="2" charset="-122"/>
              </a:rPr>
              <a:t>1</a:t>
            </a:r>
            <a:r>
              <a:rPr lang="zh-CN" altLang="en-US" sz="1800" b="1" dirty="0">
                <a:latin typeface="宋体" panose="02010600030101010101" pitchFamily="2" charset="-122"/>
              </a:rPr>
              <a:t>日常住地比较，发生了跨县、市变动的人。 </a:t>
            </a:r>
            <a:endParaRPr lang="zh-CN" altLang="en-US" sz="1800" b="1" dirty="0">
              <a:latin typeface="宋体" panose="02010600030101010101" pitchFamily="2" charset="-122"/>
            </a:endParaRPr>
          </a:p>
          <a:p>
            <a:pPr marL="190500" lvl="1" indent="0" defTabSz="914400" eaLnBrk="1" hangingPunct="1">
              <a:lnSpc>
                <a:spcPct val="120000"/>
              </a:lnSpc>
              <a:spcAft>
                <a:spcPct val="20000"/>
              </a:spcAft>
              <a:buClr>
                <a:schemeClr val="accent2"/>
              </a:buClr>
              <a:buFontTx/>
              <a:buBlip>
                <a:blip r:embed="rId3"/>
              </a:buBlip>
              <a:tabLst>
                <a:tab pos="97155" algn="l"/>
              </a:tabLst>
            </a:pPr>
            <a:r>
              <a:rPr lang="zh-CN" altLang="en-US" sz="1800" b="1" dirty="0">
                <a:latin typeface="宋体" panose="02010600030101010101" pitchFamily="2" charset="-122"/>
              </a:rPr>
              <a:t> 优点：简明易行，将</a:t>
            </a:r>
            <a:r>
              <a:rPr lang="en-US" altLang="zh-CN" sz="1800" b="1" dirty="0">
                <a:latin typeface="宋体" panose="02010600030101010101" pitchFamily="2" charset="-122"/>
              </a:rPr>
              <a:t>5</a:t>
            </a:r>
            <a:r>
              <a:rPr lang="zh-CN" altLang="en-US" sz="1800" b="1" dirty="0">
                <a:latin typeface="宋体" panose="02010600030101010101" pitchFamily="2" charset="-122"/>
              </a:rPr>
              <a:t>岁及以上的全部人口区分为以下几种状况：未迁移、省内迁移、省际迁移 </a:t>
            </a:r>
            <a:endParaRPr lang="zh-CN" altLang="en-US" sz="1800" b="1" dirty="0">
              <a:latin typeface="宋体" panose="02010600030101010101" pitchFamily="2" charset="-122"/>
            </a:endParaRPr>
          </a:p>
          <a:p>
            <a:pPr marL="190500" lvl="1" indent="0" defTabSz="914400" eaLnBrk="1" hangingPunct="1">
              <a:lnSpc>
                <a:spcPct val="120000"/>
              </a:lnSpc>
              <a:spcAft>
                <a:spcPct val="20000"/>
              </a:spcAft>
              <a:buClr>
                <a:schemeClr val="accent2"/>
              </a:buClr>
              <a:buFontTx/>
              <a:buBlip>
                <a:blip r:embed="rId3"/>
              </a:buBlip>
              <a:tabLst>
                <a:tab pos="97155" algn="l"/>
              </a:tabLst>
            </a:pPr>
            <a:r>
              <a:rPr lang="zh-CN" altLang="en-US" sz="1800" b="1" dirty="0">
                <a:latin typeface="宋体" panose="02010600030101010101" pitchFamily="2" charset="-122"/>
              </a:rPr>
              <a:t> 缺点：迁移数据较实际发生的迁移行为，可能有偏低的倾向。</a:t>
            </a:r>
            <a:endParaRPr lang="zh-CN" altLang="en-US" sz="1800" b="1" dirty="0">
              <a:latin typeface="宋体" panose="02010600030101010101" pitchFamily="2" charset="-122"/>
            </a:endParaRPr>
          </a:p>
          <a:p>
            <a:pPr marL="1935480" lvl="2" indent="-457200" defTabSz="914400" eaLnBrk="1" hangingPunct="1">
              <a:lnSpc>
                <a:spcPct val="120000"/>
              </a:lnSpc>
              <a:spcAft>
                <a:spcPct val="20000"/>
              </a:spcAft>
              <a:buBlip>
                <a:blip r:embed="rId4"/>
              </a:buBlip>
              <a:tabLst>
                <a:tab pos="97155" algn="l"/>
              </a:tabLst>
            </a:pPr>
            <a:r>
              <a:rPr lang="zh-CN" altLang="en-US" sz="1600" b="1" dirty="0">
                <a:latin typeface="宋体" panose="02010600030101010101" pitchFamily="2" charset="-122"/>
              </a:rPr>
              <a:t>统计时间上的限定，造成多次迁移者只计算一次；迁出又迁回原常住地的未予计算；未满</a:t>
            </a:r>
            <a:r>
              <a:rPr lang="en-US" altLang="zh-CN" sz="1600" b="1" dirty="0">
                <a:latin typeface="宋体" panose="02010600030101010101" pitchFamily="2" charset="-122"/>
              </a:rPr>
              <a:t>5</a:t>
            </a:r>
            <a:r>
              <a:rPr lang="zh-CN" altLang="en-US" sz="1600" b="1" dirty="0">
                <a:latin typeface="宋体" panose="02010600030101010101" pitchFamily="2" charset="-122"/>
              </a:rPr>
              <a:t>岁的不予计算；死亡的迁移者不予计算；</a:t>
            </a:r>
            <a:endParaRPr lang="zh-CN" altLang="en-US" sz="1600" b="1" dirty="0">
              <a:latin typeface="宋体" panose="02010600030101010101" pitchFamily="2" charset="-122"/>
            </a:endParaRPr>
          </a:p>
          <a:p>
            <a:pPr marL="1935480" lvl="2" indent="-457200" defTabSz="914400" eaLnBrk="1" hangingPunct="1">
              <a:lnSpc>
                <a:spcPct val="120000"/>
              </a:lnSpc>
              <a:spcAft>
                <a:spcPct val="20000"/>
              </a:spcAft>
              <a:buBlip>
                <a:blip r:embed="rId4"/>
              </a:buBlip>
              <a:tabLst>
                <a:tab pos="97155" algn="l"/>
              </a:tabLst>
            </a:pPr>
            <a:r>
              <a:rPr lang="zh-CN" altLang="en-US" sz="1600" b="1" dirty="0">
                <a:latin typeface="宋体" panose="02010600030101010101" pitchFamily="2" charset="-122"/>
              </a:rPr>
              <a:t>统计地域上的限定，中有跨县、市迁移，下有区、乡、镇之间的迁移未能反映；</a:t>
            </a:r>
            <a:endParaRPr lang="zh-CN" altLang="en-US" sz="1600" b="1" dirty="0">
              <a:latin typeface="宋体" panose="02010600030101010101" pitchFamily="2" charset="-122"/>
            </a:endParaRPr>
          </a:p>
          <a:p>
            <a:pPr marL="1935480" lvl="2" indent="-457200" defTabSz="914400" eaLnBrk="1" hangingPunct="1">
              <a:lnSpc>
                <a:spcPct val="120000"/>
              </a:lnSpc>
              <a:spcAft>
                <a:spcPct val="20000"/>
              </a:spcAft>
              <a:buBlip>
                <a:blip r:embed="rId4"/>
              </a:buBlip>
              <a:tabLst>
                <a:tab pos="97155" algn="l"/>
              </a:tabLst>
            </a:pPr>
            <a:r>
              <a:rPr lang="zh-CN" altLang="en-US" sz="1600" b="1" dirty="0">
                <a:latin typeface="宋体" panose="02010600030101010101" pitchFamily="2" charset="-122"/>
              </a:rPr>
              <a:t>定义不合理，少国际迁移。 </a:t>
            </a:r>
            <a:endParaRPr lang="zh-CN" altLang="en-US" sz="1600" b="1" dirty="0">
              <a:latin typeface="宋体" panose="02010600030101010101" pitchFamily="2" charset="-122"/>
            </a:endParaRPr>
          </a:p>
        </p:txBody>
      </p:sp>
      <p:sp>
        <p:nvSpPr>
          <p:cNvPr id="4" name="文本框 3"/>
          <p:cNvSpPr txBox="1"/>
          <p:nvPr>
            <p:custDataLst>
              <p:tags r:id="rId5"/>
            </p:custDataLst>
          </p:nvPr>
        </p:nvSpPr>
        <p:spPr>
          <a:xfrm>
            <a:off x="899187" y="404528"/>
            <a:ext cx="6802755" cy="755650"/>
          </a:xfrm>
          <a:prstGeom prst="rect">
            <a:avLst/>
          </a:prstGeom>
          <a:noFill/>
        </p:spPr>
        <p:txBody>
          <a:bodyPr wrap="square">
            <a:spAutoFit/>
          </a:bodyPr>
          <a:lstStyle/>
          <a:p>
            <a:pPr marL="0" marR="0" lvl="0" indent="0" algn="l" defTabSz="914400" rtl="0" eaLnBrk="1" fontAlgn="auto" latinLnBrk="0" hangingPunct="1">
              <a:lnSpc>
                <a:spcPct val="120000"/>
              </a:lnSpc>
              <a:spcBef>
                <a:spcPts val="0"/>
              </a:spcBef>
              <a:spcAft>
                <a:spcPts val="0"/>
              </a:spcAft>
              <a:buClrTx/>
              <a:buSzTx/>
              <a:buFontTx/>
              <a:buNone/>
              <a:defRPr/>
            </a:pPr>
            <a:r>
              <a:rPr lang="zh-CN" altLang="en-US" sz="3600" b="1" dirty="0">
                <a:solidFill>
                  <a:srgbClr val="1402BE"/>
                </a:solidFill>
                <a:ea typeface="隶书" panose="02010509060101010101" pitchFamily="49" charset="-122"/>
                <a:sym typeface="+mn-ea"/>
              </a:rPr>
              <a:t>二、人口迁移</a:t>
            </a:r>
            <a:endParaRPr lang="zh-CN" altLang="en-US" sz="3600" b="1" dirty="0">
              <a:solidFill>
                <a:srgbClr val="1402BE"/>
              </a:solidFill>
              <a:ea typeface="隶书" panose="02010509060101010101" pitchFamily="49" charset="-122"/>
              <a:sym typeface="+mn-ea"/>
            </a:endParaRPr>
          </a:p>
        </p:txBody>
      </p:sp>
    </p:spTree>
  </p:cSld>
  <p:clrMapOvr>
    <a:masterClrMapping/>
  </p:clrMapOvr>
  <p:transition>
    <p:random/>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2" name="图片 51" descr="形状, 圆圈&#10;&#10;描述已自动生成"/>
          <p:cNvPicPr>
            <a:picLocks noChangeAspect="1"/>
          </p:cNvPicPr>
          <p:nvPr>
            <p:custDataLst>
              <p:tags r:id="rId1"/>
            </p:custDataLst>
          </p:nvPr>
        </p:nvPicPr>
        <p:blipFill>
          <a:blip r:embed="rId2">
            <a:extLst>
              <a:ext uri="{28A0092B-C50C-407E-A947-70E740481C1C}">
                <a14:useLocalDpi xmlns:a14="http://schemas.microsoft.com/office/drawing/2010/main" val="0"/>
              </a:ext>
            </a:extLst>
          </a:blip>
          <a:stretch>
            <a:fillRect/>
          </a:stretch>
        </p:blipFill>
        <p:spPr>
          <a:xfrm>
            <a:off x="0" y="1125220"/>
            <a:ext cx="9144000" cy="5143500"/>
          </a:xfrm>
          <a:prstGeom prst="rect">
            <a:avLst/>
          </a:prstGeom>
        </p:spPr>
      </p:pic>
      <p:sp>
        <p:nvSpPr>
          <p:cNvPr id="110594" name="文本占位符 576513"/>
          <p:cNvSpPr>
            <a:spLocks noGrp="1"/>
          </p:cNvSpPr>
          <p:nvPr>
            <p:ph idx="1"/>
          </p:nvPr>
        </p:nvSpPr>
        <p:spPr>
          <a:xfrm>
            <a:off x="304800" y="1272540"/>
            <a:ext cx="8534400" cy="5204460"/>
          </a:xfrm>
        </p:spPr>
        <p:txBody>
          <a:bodyPr vert="horz" wrap="square" lIns="54000" tIns="54000" rIns="54000" bIns="54000" anchor="t" anchorCtr="0"/>
          <a:p>
            <a:pPr marL="0" indent="0" defTabSz="914400" eaLnBrk="1" hangingPunct="1">
              <a:lnSpc>
                <a:spcPct val="120000"/>
              </a:lnSpc>
              <a:spcAft>
                <a:spcPct val="20000"/>
              </a:spcAft>
              <a:buNone/>
              <a:tabLst>
                <a:tab pos="97155" algn="l"/>
              </a:tabLst>
            </a:pPr>
            <a:r>
              <a:rPr lang="en-US" altLang="zh-CN" b="1" dirty="0">
                <a:latin typeface="黑体" panose="02010609060101010101" charset="-122"/>
                <a:ea typeface="黑体" panose="02010609060101010101" charset="-122"/>
              </a:rPr>
              <a:t> </a:t>
            </a:r>
            <a:r>
              <a:rPr lang="zh-CN" altLang="en-US" b="1" dirty="0">
                <a:latin typeface="黑体" panose="02010609060101010101" charset="-122"/>
                <a:ea typeface="黑体" panose="02010609060101010101" charset="-122"/>
              </a:rPr>
              <a:t>（</a:t>
            </a:r>
            <a:r>
              <a:rPr lang="en-US" altLang="zh-CN" b="1" dirty="0">
                <a:latin typeface="楷体_GB2312" pitchFamily="49" charset="-122"/>
                <a:ea typeface="楷体_GB2312" pitchFamily="49" charset="-122"/>
              </a:rPr>
              <a:t>4</a:t>
            </a:r>
            <a:r>
              <a:rPr lang="zh-CN" altLang="en-US" b="1" dirty="0">
                <a:latin typeface="楷体_GB2312" pitchFamily="49" charset="-122"/>
                <a:ea typeface="楷体_GB2312" pitchFamily="49" charset="-122"/>
              </a:rPr>
              <a:t>）“五普”迁移人口</a:t>
            </a:r>
            <a:endParaRPr lang="zh-CN" altLang="en-US" b="1" dirty="0">
              <a:latin typeface="楷体_GB2312" pitchFamily="49" charset="-122"/>
              <a:ea typeface="楷体_GB2312" pitchFamily="49" charset="-122"/>
            </a:endParaRPr>
          </a:p>
          <a:p>
            <a:pPr marL="190500" lvl="1" indent="0" defTabSz="914400" eaLnBrk="1" hangingPunct="1">
              <a:lnSpc>
                <a:spcPct val="120000"/>
              </a:lnSpc>
              <a:spcAft>
                <a:spcPct val="20000"/>
              </a:spcAft>
              <a:buClr>
                <a:schemeClr val="accent2"/>
              </a:buClr>
              <a:buFontTx/>
              <a:buBlip>
                <a:blip r:embed="rId3"/>
              </a:buBlip>
              <a:tabLst>
                <a:tab pos="97155" algn="l"/>
              </a:tabLst>
            </a:pPr>
            <a:r>
              <a:rPr lang="zh-CN" altLang="en-US" b="1" dirty="0">
                <a:latin typeface="宋体" panose="02010600030101010101" pitchFamily="2" charset="-122"/>
              </a:rPr>
              <a:t> 定义：满足以下</a:t>
            </a:r>
            <a:r>
              <a:rPr lang="en-US" altLang="zh-CN" b="1" dirty="0">
                <a:latin typeface="宋体" panose="02010600030101010101" pitchFamily="2" charset="-122"/>
              </a:rPr>
              <a:t>3</a:t>
            </a:r>
            <a:r>
              <a:rPr lang="zh-CN" altLang="en-US" b="1" dirty="0">
                <a:latin typeface="宋体" panose="02010600030101010101" pitchFamily="2" charset="-122"/>
              </a:rPr>
              <a:t>种户口登记状况之一的即为迁移人口</a:t>
            </a:r>
            <a:r>
              <a:rPr lang="en-US" altLang="zh-CN" b="1" dirty="0">
                <a:latin typeface="宋体" panose="02010600030101010101" pitchFamily="2" charset="-122"/>
              </a:rPr>
              <a:t>:</a:t>
            </a:r>
            <a:endParaRPr lang="en-US" altLang="zh-CN" b="1" dirty="0">
              <a:latin typeface="宋体" panose="02010600030101010101" pitchFamily="2" charset="-122"/>
            </a:endParaRPr>
          </a:p>
          <a:p>
            <a:pPr marL="1935480" lvl="2" indent="-457200" defTabSz="914400" eaLnBrk="1" hangingPunct="1">
              <a:lnSpc>
                <a:spcPct val="120000"/>
              </a:lnSpc>
              <a:spcAft>
                <a:spcPct val="20000"/>
              </a:spcAft>
              <a:buBlip>
                <a:blip r:embed="rId4"/>
              </a:buBlip>
              <a:tabLst>
                <a:tab pos="97155" algn="l"/>
              </a:tabLst>
            </a:pPr>
            <a:r>
              <a:rPr lang="zh-CN" altLang="en-US" b="1" dirty="0">
                <a:latin typeface="宋体" panose="02010600030101010101" pitchFamily="2" charset="-122"/>
              </a:rPr>
              <a:t>居住本乡镇街道半年以上，户口在外乡镇街道；</a:t>
            </a:r>
            <a:endParaRPr lang="zh-CN" altLang="en-US" b="1" dirty="0">
              <a:latin typeface="宋体" panose="02010600030101010101" pitchFamily="2" charset="-122"/>
            </a:endParaRPr>
          </a:p>
          <a:p>
            <a:pPr marL="1935480" lvl="2" indent="-457200" defTabSz="914400" eaLnBrk="1" hangingPunct="1">
              <a:lnSpc>
                <a:spcPct val="120000"/>
              </a:lnSpc>
              <a:spcAft>
                <a:spcPct val="20000"/>
              </a:spcAft>
              <a:buBlip>
                <a:blip r:embed="rId4"/>
              </a:buBlip>
              <a:tabLst>
                <a:tab pos="97155" algn="l"/>
              </a:tabLst>
            </a:pPr>
            <a:r>
              <a:rPr lang="zh-CN" altLang="en-US" b="1" dirty="0">
                <a:latin typeface="宋体" panose="02010600030101010101" pitchFamily="2" charset="-122"/>
              </a:rPr>
              <a:t>在本乡镇街道居住不满半年，离开户口登记地半年以上；</a:t>
            </a:r>
            <a:endParaRPr lang="zh-CN" altLang="en-US" b="1" dirty="0">
              <a:latin typeface="宋体" panose="02010600030101010101" pitchFamily="2" charset="-122"/>
            </a:endParaRPr>
          </a:p>
          <a:p>
            <a:pPr marL="1935480" lvl="2" indent="-457200" defTabSz="914400" eaLnBrk="1" hangingPunct="1">
              <a:lnSpc>
                <a:spcPct val="120000"/>
              </a:lnSpc>
              <a:spcAft>
                <a:spcPct val="20000"/>
              </a:spcAft>
              <a:buBlip>
                <a:blip r:embed="rId4"/>
              </a:buBlip>
              <a:tabLst>
                <a:tab pos="97155" algn="l"/>
              </a:tabLst>
            </a:pPr>
            <a:r>
              <a:rPr lang="zh-CN" altLang="en-US" b="1" dirty="0">
                <a:latin typeface="宋体" panose="02010600030101010101" pitchFamily="2" charset="-122"/>
              </a:rPr>
              <a:t>居住本乡镇街道；户口待定。</a:t>
            </a:r>
            <a:endParaRPr lang="zh-CN" altLang="en-US" b="1" dirty="0">
              <a:latin typeface="宋体" panose="02010600030101010101" pitchFamily="2" charset="-122"/>
            </a:endParaRPr>
          </a:p>
        </p:txBody>
      </p:sp>
      <p:sp>
        <p:nvSpPr>
          <p:cNvPr id="4" name="文本框 3"/>
          <p:cNvSpPr txBox="1"/>
          <p:nvPr>
            <p:custDataLst>
              <p:tags r:id="rId5"/>
            </p:custDataLst>
          </p:nvPr>
        </p:nvSpPr>
        <p:spPr>
          <a:xfrm>
            <a:off x="899187" y="404528"/>
            <a:ext cx="6802755" cy="755650"/>
          </a:xfrm>
          <a:prstGeom prst="rect">
            <a:avLst/>
          </a:prstGeom>
          <a:noFill/>
        </p:spPr>
        <p:txBody>
          <a:bodyPr wrap="square">
            <a:spAutoFit/>
          </a:bodyPr>
          <a:p>
            <a:pPr marL="0" marR="0" lvl="0" indent="0" algn="l" defTabSz="914400" rtl="0" eaLnBrk="1" fontAlgn="auto" latinLnBrk="0" hangingPunct="1">
              <a:lnSpc>
                <a:spcPct val="120000"/>
              </a:lnSpc>
              <a:spcBef>
                <a:spcPts val="0"/>
              </a:spcBef>
              <a:spcAft>
                <a:spcPts val="0"/>
              </a:spcAft>
              <a:buClrTx/>
              <a:buSzTx/>
              <a:buFontTx/>
              <a:buNone/>
              <a:defRPr/>
            </a:pPr>
            <a:r>
              <a:rPr lang="zh-CN" altLang="en-US" sz="3600" b="1" dirty="0">
                <a:solidFill>
                  <a:srgbClr val="1402BE"/>
                </a:solidFill>
                <a:ea typeface="隶书" panose="02010509060101010101" pitchFamily="49" charset="-122"/>
                <a:sym typeface="+mn-ea"/>
              </a:rPr>
              <a:t>二、人口迁移</a:t>
            </a:r>
            <a:endParaRPr lang="zh-CN" altLang="en-US" sz="3600" b="1" dirty="0">
              <a:solidFill>
                <a:srgbClr val="1402BE"/>
              </a:solidFill>
              <a:ea typeface="隶书" panose="02010509060101010101" pitchFamily="49" charset="-122"/>
              <a:sym typeface="+mn-ea"/>
            </a:endParaRPr>
          </a:p>
        </p:txBody>
      </p:sp>
    </p:spTree>
  </p:cSld>
  <p:clrMapOvr>
    <a:masterClrMapping/>
  </p:clrMapOvr>
  <p:transition>
    <p:random/>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2" name="图片 51" descr="形状, 圆圈&#10;&#10;描述已自动生成"/>
          <p:cNvPicPr>
            <a:picLocks noChangeAspect="1"/>
          </p:cNvPicPr>
          <p:nvPr>
            <p:custDataLst>
              <p:tags r:id="rId1"/>
            </p:custDataLst>
          </p:nvPr>
        </p:nvPicPr>
        <p:blipFill>
          <a:blip r:embed="rId2">
            <a:extLst>
              <a:ext uri="{28A0092B-C50C-407E-A947-70E740481C1C}">
                <a14:useLocalDpi xmlns:a14="http://schemas.microsoft.com/office/drawing/2010/main" val="0"/>
              </a:ext>
            </a:extLst>
          </a:blip>
          <a:stretch>
            <a:fillRect/>
          </a:stretch>
        </p:blipFill>
        <p:spPr>
          <a:xfrm>
            <a:off x="0" y="1125220"/>
            <a:ext cx="9144000" cy="5143500"/>
          </a:xfrm>
          <a:prstGeom prst="rect">
            <a:avLst/>
          </a:prstGeom>
        </p:spPr>
      </p:pic>
      <p:sp>
        <p:nvSpPr>
          <p:cNvPr id="121857" name="文本占位符 576513"/>
          <p:cNvSpPr>
            <a:spLocks noGrp="1" noChangeArrowheads="1"/>
          </p:cNvSpPr>
          <p:nvPr>
            <p:ph idx="1"/>
          </p:nvPr>
        </p:nvSpPr>
        <p:spPr>
          <a:xfrm>
            <a:off x="323215" y="1383030"/>
            <a:ext cx="8534400" cy="2303463"/>
          </a:xfrm>
        </p:spPr>
        <p:txBody>
          <a:bodyPr vert="horz" wrap="square" lIns="54000" tIns="54000" rIns="54000" bIns="54000" numCol="1" anchor="t" anchorCtr="0" compatLnSpc="1"/>
          <a:lstStyle/>
          <a:p>
            <a:pPr marL="0" marR="0" lvl="0" indent="0" algn="l" defTabSz="914400" rtl="0" eaLnBrk="1" fontAlgn="base" latinLnBrk="0" hangingPunct="1">
              <a:lnSpc>
                <a:spcPct val="200000"/>
              </a:lnSpc>
              <a:spcBef>
                <a:spcPct val="20000"/>
              </a:spcBef>
              <a:spcAft>
                <a:spcPct val="20000"/>
              </a:spcAft>
              <a:buClr>
                <a:schemeClr val="folHlink"/>
              </a:buClr>
              <a:buSzPct val="60000"/>
              <a:buFont typeface="Wingdings" panose="05000000000000000000" pitchFamily="2" charset="2"/>
              <a:buNone/>
              <a:tabLst>
                <a:tab pos="96520" algn="l"/>
              </a:tabLst>
              <a:defRPr/>
            </a:pPr>
            <a:r>
              <a:rPr kumimoji="0" lang="zh-CN" altLang="en-US" sz="2000" b="0" i="0" u="none" strike="noStrike" kern="1200" cap="none" spc="0" normalizeH="0" baseline="0" noProof="0" dirty="0" smtClean="0">
                <a:ln>
                  <a:noFill/>
                </a:ln>
                <a:solidFill>
                  <a:schemeClr val="tx1"/>
                </a:solidFill>
                <a:effectLst/>
                <a:uLnTx/>
                <a:uFillTx/>
                <a:latin typeface="+mj-ea"/>
                <a:ea typeface="+mj-ea"/>
                <a:cs typeface="+mn-cs"/>
              </a:rPr>
              <a:t>   国家统计局：国内旅游者是指在本国某目的地旅行超过</a:t>
            </a:r>
            <a:r>
              <a:rPr kumimoji="0" lang="en-US" altLang="zh-CN" sz="2000" b="0" i="0" u="none" strike="noStrike" kern="1200" cap="none" spc="0" normalizeH="0" baseline="0" noProof="0" dirty="0" smtClean="0">
                <a:ln>
                  <a:noFill/>
                </a:ln>
                <a:solidFill>
                  <a:schemeClr val="tx1"/>
                </a:solidFill>
                <a:effectLst/>
                <a:uLnTx/>
                <a:uFillTx/>
                <a:latin typeface="+mj-ea"/>
                <a:ea typeface="+mj-ea"/>
                <a:cs typeface="+mn-cs"/>
              </a:rPr>
              <a:t>24h</a:t>
            </a:r>
            <a:r>
              <a:rPr kumimoji="0" lang="zh-CN" altLang="en-US" sz="2000" b="0" i="0" u="none" strike="noStrike" kern="1200" cap="none" spc="0" normalizeH="0" baseline="0" noProof="0" dirty="0" smtClean="0">
                <a:ln>
                  <a:noFill/>
                </a:ln>
                <a:solidFill>
                  <a:schemeClr val="tx1"/>
                </a:solidFill>
                <a:effectLst/>
                <a:uLnTx/>
                <a:uFillTx/>
                <a:latin typeface="+mj-ea"/>
                <a:ea typeface="+mj-ea"/>
                <a:cs typeface="+mn-cs"/>
              </a:rPr>
              <a:t>而少于</a:t>
            </a:r>
            <a:r>
              <a:rPr kumimoji="0" lang="en-US" altLang="zh-CN" sz="2000" b="0" i="0" u="none" strike="noStrike" kern="1200" cap="none" spc="0" normalizeH="0" baseline="0" noProof="0" dirty="0" smtClean="0">
                <a:ln>
                  <a:noFill/>
                </a:ln>
                <a:solidFill>
                  <a:schemeClr val="tx1"/>
                </a:solidFill>
                <a:effectLst/>
                <a:uLnTx/>
                <a:uFillTx/>
                <a:latin typeface="+mj-ea"/>
                <a:ea typeface="+mj-ea"/>
                <a:cs typeface="+mn-cs"/>
              </a:rPr>
              <a:t>6</a:t>
            </a:r>
            <a:r>
              <a:rPr kumimoji="0" lang="zh-CN" altLang="en-US" sz="2000" b="0" i="0" u="none" strike="noStrike" kern="1200" cap="none" spc="0" normalizeH="0" baseline="0" noProof="0" dirty="0" smtClean="0">
                <a:ln>
                  <a:noFill/>
                </a:ln>
                <a:solidFill>
                  <a:schemeClr val="tx1"/>
                </a:solidFill>
                <a:effectLst/>
                <a:uLnTx/>
                <a:uFillTx/>
                <a:latin typeface="+mj-ea"/>
                <a:ea typeface="+mj-ea"/>
                <a:cs typeface="+mn-cs"/>
              </a:rPr>
              <a:t>个月的人，其目的是娱乐、度假、运动、商务、会议、学习、探亲访友、健康或宗教。</a:t>
            </a:r>
            <a:endParaRPr kumimoji="0" lang="en-US" altLang="zh-CN" sz="2000" b="0" i="0" u="none" strike="noStrike" kern="1200" cap="none" spc="0" normalizeH="0" baseline="0" noProof="0" dirty="0" smtClean="0">
              <a:ln>
                <a:noFill/>
              </a:ln>
              <a:solidFill>
                <a:schemeClr val="tx1"/>
              </a:solidFill>
              <a:effectLst/>
              <a:uLnTx/>
              <a:uFillTx/>
              <a:latin typeface="+mj-ea"/>
              <a:ea typeface="+mj-ea"/>
              <a:cs typeface="+mn-cs"/>
            </a:endParaRPr>
          </a:p>
          <a:p>
            <a:pPr marL="0" marR="0" lvl="0" indent="0" algn="l" defTabSz="914400" rtl="0" eaLnBrk="1" fontAlgn="base" latinLnBrk="0" hangingPunct="1">
              <a:lnSpc>
                <a:spcPct val="100000"/>
              </a:lnSpc>
              <a:spcBef>
                <a:spcPct val="20000"/>
              </a:spcBef>
              <a:spcAft>
                <a:spcPct val="20000"/>
              </a:spcAft>
              <a:buClr>
                <a:schemeClr val="folHlink"/>
              </a:buClr>
              <a:buSzPct val="60000"/>
              <a:buFont typeface="Wingdings" panose="05000000000000000000" pitchFamily="2" charset="2"/>
              <a:buNone/>
              <a:tabLst>
                <a:tab pos="96520" algn="l"/>
              </a:tabLst>
              <a:defRPr/>
            </a:pPr>
            <a:r>
              <a:rPr kumimoji="0" lang="zh-CN" altLang="en-US" sz="2000" b="0" i="0" u="none" strike="noStrike" kern="1200" cap="none" spc="0" normalizeH="0" baseline="0" noProof="0" dirty="0" smtClean="0">
                <a:ln>
                  <a:noFill/>
                </a:ln>
                <a:solidFill>
                  <a:srgbClr val="FF0000"/>
                </a:solidFill>
                <a:effectLst/>
                <a:uLnTx/>
                <a:uFillTx/>
                <a:latin typeface="+mj-ea"/>
                <a:ea typeface="+mj-ea"/>
                <a:cs typeface="+mn-cs"/>
              </a:rPr>
              <a:t>试问：你在福建师范大学求学</a:t>
            </a:r>
            <a:r>
              <a:rPr kumimoji="0" lang="en-US" altLang="zh-CN" sz="2000" b="0" i="0" u="none" strike="noStrike" kern="1200" cap="none" spc="0" normalizeH="0" baseline="0" noProof="0" dirty="0" smtClean="0">
                <a:ln>
                  <a:noFill/>
                </a:ln>
                <a:solidFill>
                  <a:srgbClr val="FF0000"/>
                </a:solidFill>
                <a:effectLst/>
                <a:uLnTx/>
                <a:uFillTx/>
                <a:latin typeface="+mj-ea"/>
                <a:ea typeface="+mj-ea"/>
                <a:cs typeface="+mn-cs"/>
              </a:rPr>
              <a:t>4</a:t>
            </a:r>
            <a:r>
              <a:rPr kumimoji="0" lang="zh-CN" altLang="en-US" sz="2000" b="0" i="0" u="none" strike="noStrike" kern="1200" cap="none" spc="0" normalizeH="0" baseline="0" noProof="0" dirty="0" smtClean="0">
                <a:ln>
                  <a:noFill/>
                </a:ln>
                <a:solidFill>
                  <a:srgbClr val="FF0000"/>
                </a:solidFill>
                <a:effectLst/>
                <a:uLnTx/>
                <a:uFillTx/>
                <a:latin typeface="+mj-ea"/>
                <a:ea typeface="+mj-ea"/>
                <a:cs typeface="+mn-cs"/>
              </a:rPr>
              <a:t>年是迁移人口还是旅游人口？</a:t>
            </a:r>
            <a:endParaRPr kumimoji="0" lang="en-US" altLang="zh-CN" sz="2000" b="0" i="0" u="none" strike="noStrike" kern="1200" cap="none" spc="0" normalizeH="0" baseline="0" noProof="0" dirty="0" smtClean="0">
              <a:ln>
                <a:noFill/>
              </a:ln>
              <a:solidFill>
                <a:srgbClr val="FF0000"/>
              </a:solidFill>
              <a:effectLst/>
              <a:uLnTx/>
              <a:uFillTx/>
              <a:latin typeface="+mj-ea"/>
              <a:ea typeface="+mj-ea"/>
              <a:cs typeface="+mn-cs"/>
            </a:endParaRPr>
          </a:p>
          <a:p>
            <a:pPr marL="0" marR="0" lvl="0" indent="0" algn="l" defTabSz="914400" rtl="0" eaLnBrk="1" fontAlgn="base" latinLnBrk="0" hangingPunct="1">
              <a:lnSpc>
                <a:spcPct val="200000"/>
              </a:lnSpc>
              <a:spcBef>
                <a:spcPct val="20000"/>
              </a:spcBef>
              <a:spcAft>
                <a:spcPct val="20000"/>
              </a:spcAft>
              <a:buClr>
                <a:schemeClr val="folHlink"/>
              </a:buClr>
              <a:buSzPct val="60000"/>
              <a:buFont typeface="Wingdings" panose="05000000000000000000" pitchFamily="2" charset="2"/>
              <a:buNone/>
              <a:tabLst>
                <a:tab pos="96520" algn="l"/>
              </a:tabLst>
              <a:defRPr/>
            </a:pPr>
            <a:endParaRPr kumimoji="0" lang="en-US" altLang="zh-CN" sz="2000" b="0" i="0" u="none" strike="noStrike" kern="1200" cap="none" spc="0" normalizeH="0" baseline="0" noProof="0" dirty="0" smtClean="0">
              <a:ln>
                <a:noFill/>
              </a:ln>
              <a:solidFill>
                <a:schemeClr val="tx1"/>
              </a:solidFill>
              <a:effectLst/>
              <a:uLnTx/>
              <a:uFillTx/>
              <a:latin typeface="+mj-ea"/>
              <a:ea typeface="+mj-ea"/>
              <a:cs typeface="+mn-cs"/>
            </a:endParaRPr>
          </a:p>
          <a:p>
            <a:pPr marL="0" marR="0" lvl="0" indent="0" algn="l" defTabSz="914400" rtl="0" eaLnBrk="1" fontAlgn="base" latinLnBrk="0" hangingPunct="1">
              <a:lnSpc>
                <a:spcPct val="200000"/>
              </a:lnSpc>
              <a:spcBef>
                <a:spcPct val="20000"/>
              </a:spcBef>
              <a:spcAft>
                <a:spcPct val="20000"/>
              </a:spcAft>
              <a:buClr>
                <a:schemeClr val="folHlink"/>
              </a:buClr>
              <a:buSzPct val="60000"/>
              <a:buFont typeface="Wingdings" panose="05000000000000000000" pitchFamily="2" charset="2"/>
              <a:buNone/>
              <a:tabLst>
                <a:tab pos="96520" algn="l"/>
              </a:tabLst>
              <a:defRPr/>
            </a:pPr>
            <a:endParaRPr kumimoji="0" lang="en-US" altLang="zh-CN" sz="2000" b="0" i="0" u="none" strike="noStrike" kern="1200" cap="none" spc="0" normalizeH="0" baseline="0" noProof="0" dirty="0" smtClean="0">
              <a:ln>
                <a:noFill/>
              </a:ln>
              <a:solidFill>
                <a:schemeClr val="tx1"/>
              </a:solidFill>
              <a:effectLst/>
              <a:uLnTx/>
              <a:uFillTx/>
              <a:latin typeface="+mj-ea"/>
              <a:ea typeface="+mj-ea"/>
              <a:cs typeface="+mn-cs"/>
            </a:endParaRPr>
          </a:p>
          <a:p>
            <a:pPr marL="0" marR="0" lvl="0" indent="0" algn="l" defTabSz="914400" rtl="0" eaLnBrk="1" fontAlgn="base" latinLnBrk="0" hangingPunct="1">
              <a:lnSpc>
                <a:spcPct val="200000"/>
              </a:lnSpc>
              <a:spcBef>
                <a:spcPct val="20000"/>
              </a:spcBef>
              <a:spcAft>
                <a:spcPct val="20000"/>
              </a:spcAft>
              <a:buClr>
                <a:schemeClr val="folHlink"/>
              </a:buClr>
              <a:buSzPct val="60000"/>
              <a:buFont typeface="Wingdings" panose="05000000000000000000" pitchFamily="2" charset="2"/>
              <a:buNone/>
              <a:tabLst>
                <a:tab pos="96520" algn="l"/>
              </a:tabLst>
              <a:defRPr/>
            </a:pPr>
            <a:endParaRPr kumimoji="0" lang="en-US" altLang="zh-CN" sz="2000" b="0" i="0" u="none" strike="noStrike" kern="1200" cap="none" spc="0" normalizeH="0" baseline="0" noProof="0" dirty="0" smtClean="0">
              <a:ln>
                <a:noFill/>
              </a:ln>
              <a:solidFill>
                <a:schemeClr val="tx1"/>
              </a:solidFill>
              <a:effectLst/>
              <a:uLnTx/>
              <a:uFillTx/>
              <a:latin typeface="+mj-ea"/>
              <a:ea typeface="+mj-ea"/>
              <a:cs typeface="+mn-cs"/>
            </a:endParaRPr>
          </a:p>
          <a:p>
            <a:pPr marL="0" marR="0" lvl="0" indent="0" algn="l" defTabSz="914400" rtl="0" eaLnBrk="1" fontAlgn="base" latinLnBrk="0" hangingPunct="1">
              <a:lnSpc>
                <a:spcPct val="200000"/>
              </a:lnSpc>
              <a:spcBef>
                <a:spcPct val="20000"/>
              </a:spcBef>
              <a:spcAft>
                <a:spcPct val="20000"/>
              </a:spcAft>
              <a:buClr>
                <a:schemeClr val="folHlink"/>
              </a:buClr>
              <a:buSzPct val="60000"/>
              <a:buFont typeface="Wingdings" panose="05000000000000000000" pitchFamily="2" charset="2"/>
              <a:buNone/>
              <a:tabLst>
                <a:tab pos="96520" algn="l"/>
              </a:tabLst>
              <a:defRPr/>
            </a:pPr>
            <a:endParaRPr kumimoji="0" lang="zh-CN" altLang="en-US" sz="2000" b="0" i="0" u="none" strike="noStrike" kern="1200" cap="none" spc="0" normalizeH="0" baseline="0" noProof="0" dirty="0" smtClean="0">
              <a:ln>
                <a:noFill/>
              </a:ln>
              <a:solidFill>
                <a:schemeClr val="tx1"/>
              </a:solidFill>
              <a:effectLst/>
              <a:uLnTx/>
              <a:uFillTx/>
              <a:latin typeface="+mj-ea"/>
              <a:ea typeface="+mj-ea"/>
              <a:cs typeface="+mn-cs"/>
            </a:endParaRPr>
          </a:p>
        </p:txBody>
      </p:sp>
      <p:sp>
        <p:nvSpPr>
          <p:cNvPr id="111619" name="标题 576515"/>
          <p:cNvSpPr>
            <a:spLocks noGrp="1"/>
          </p:cNvSpPr>
          <p:nvPr>
            <p:ph type="title"/>
          </p:nvPr>
        </p:nvSpPr>
        <p:spPr>
          <a:xfrm>
            <a:off x="899795" y="116840"/>
            <a:ext cx="7792720" cy="948055"/>
          </a:xfrm>
        </p:spPr>
        <p:txBody>
          <a:bodyPr vert="horz" wrap="square" lIns="91440" tIns="45720" rIns="91440" bIns="45720" anchor="b" anchorCtr="0"/>
          <a:p>
            <a:pPr eaLnBrk="1" hangingPunct="1"/>
            <a:r>
              <a:rPr lang="zh-CN" altLang="en-US" dirty="0">
                <a:ea typeface="华文行楷" panose="02010800040101010101" pitchFamily="2" charset="-122"/>
              </a:rPr>
              <a:t>辨析思考</a:t>
            </a:r>
            <a:endParaRPr lang="zh-CN" altLang="en-US" dirty="0">
              <a:ea typeface="华文行楷" panose="02010800040101010101" pitchFamily="2" charset="-122"/>
            </a:endParaRPr>
          </a:p>
        </p:txBody>
      </p:sp>
      <p:sp>
        <p:nvSpPr>
          <p:cNvPr id="5" name="文本占位符 576513"/>
          <p:cNvSpPr txBox="1">
            <a:spLocks noChangeArrowheads="1"/>
          </p:cNvSpPr>
          <p:nvPr/>
        </p:nvSpPr>
        <p:spPr bwMode="auto">
          <a:xfrm>
            <a:off x="251460" y="3933190"/>
            <a:ext cx="8534400" cy="2303463"/>
          </a:xfrm>
          <a:prstGeom prst="rect">
            <a:avLst/>
          </a:prstGeom>
          <a:noFill/>
          <a:ln w="9525">
            <a:noFill/>
            <a:miter lim="800000"/>
          </a:ln>
        </p:spPr>
        <p:txBody>
          <a:bodyPr vert="horz" wrap="square" lIns="54000" tIns="54000" rIns="54000" bIns="54000" numCol="1" anchor="t" anchorCtr="0" compatLnSpc="1"/>
          <a:lstStyle/>
          <a:p>
            <a:pPr marR="0" defTabSz="914400">
              <a:lnSpc>
                <a:spcPct val="200000"/>
              </a:lnSpc>
              <a:spcAft>
                <a:spcPct val="20000"/>
              </a:spcAft>
              <a:buClr>
                <a:schemeClr val="folHlink"/>
              </a:buClr>
              <a:buSzPct val="60000"/>
              <a:buFont typeface="Wingdings" panose="05000000000000000000" pitchFamily="2" charset="2"/>
              <a:buNone/>
              <a:tabLst>
                <a:tab pos="96520" algn="l"/>
              </a:tabLst>
              <a:defRPr/>
            </a:pPr>
            <a:r>
              <a:rPr kumimoji="0" lang="zh-CN" altLang="en-US" sz="2000" kern="1200" cap="none" spc="0" normalizeH="0" baseline="0" noProof="0" dirty="0" smtClean="0">
                <a:latin typeface="+mj-ea"/>
                <a:ea typeface="+mj-ea"/>
                <a:cs typeface="+mn-cs"/>
              </a:rPr>
              <a:t>   国家统计局规定，下列人员不在国内游客统计范围内：到各地巡视工作的领导；驻外地办事机构的临时工作人员；调遣的武装人员；到外地学习的学生；到基层锻炼的干部；到其他地区定居的人员：无固定居住地的无业游民；到外地务工的农民。</a:t>
            </a:r>
            <a:endParaRPr kumimoji="0" lang="en-US" altLang="zh-CN" sz="2000" kern="1200" cap="none" spc="0" normalizeH="0" baseline="0" noProof="0" dirty="0" smtClean="0">
              <a:latin typeface="+mj-ea"/>
              <a:ea typeface="+mj-ea"/>
              <a:cs typeface="+mn-cs"/>
            </a:endParaRPr>
          </a:p>
          <a:p>
            <a:pPr marR="0" defTabSz="914400">
              <a:lnSpc>
                <a:spcPct val="200000"/>
              </a:lnSpc>
              <a:spcAft>
                <a:spcPct val="20000"/>
              </a:spcAft>
              <a:buClr>
                <a:schemeClr val="folHlink"/>
              </a:buClr>
              <a:buSzPct val="60000"/>
              <a:buFont typeface="Wingdings" panose="05000000000000000000" pitchFamily="2" charset="2"/>
              <a:buNone/>
              <a:tabLst>
                <a:tab pos="96520" algn="l"/>
              </a:tabLst>
              <a:defRPr/>
            </a:pPr>
            <a:endParaRPr kumimoji="0" lang="en-US" altLang="zh-CN" sz="2000" kern="1200" cap="none" spc="0" normalizeH="0" baseline="0" noProof="0" dirty="0" smtClean="0">
              <a:latin typeface="+mj-ea"/>
              <a:ea typeface="+mj-ea"/>
              <a:cs typeface="+mn-cs"/>
            </a:endParaRPr>
          </a:p>
          <a:p>
            <a:pPr marR="0" defTabSz="914400">
              <a:lnSpc>
                <a:spcPct val="200000"/>
              </a:lnSpc>
              <a:spcAft>
                <a:spcPct val="20000"/>
              </a:spcAft>
              <a:buClr>
                <a:schemeClr val="folHlink"/>
              </a:buClr>
              <a:buSzPct val="60000"/>
              <a:buFont typeface="Wingdings" panose="05000000000000000000" pitchFamily="2" charset="2"/>
              <a:buNone/>
              <a:tabLst>
                <a:tab pos="96520" algn="l"/>
              </a:tabLst>
              <a:defRPr/>
            </a:pPr>
            <a:endParaRPr kumimoji="0" lang="en-US" altLang="zh-CN" sz="2000" kern="1200" cap="none" spc="0" normalizeH="0" baseline="0" noProof="0" dirty="0" smtClean="0">
              <a:latin typeface="+mj-ea"/>
              <a:ea typeface="+mj-ea"/>
              <a:cs typeface="+mn-cs"/>
            </a:endParaRPr>
          </a:p>
          <a:p>
            <a:pPr marR="0" defTabSz="914400">
              <a:lnSpc>
                <a:spcPct val="200000"/>
              </a:lnSpc>
              <a:spcAft>
                <a:spcPct val="20000"/>
              </a:spcAft>
              <a:buClr>
                <a:schemeClr val="folHlink"/>
              </a:buClr>
              <a:buSzPct val="60000"/>
              <a:buFont typeface="Wingdings" panose="05000000000000000000" pitchFamily="2" charset="2"/>
              <a:buNone/>
              <a:tabLst>
                <a:tab pos="96520" algn="l"/>
              </a:tabLst>
              <a:defRPr/>
            </a:pPr>
            <a:endParaRPr kumimoji="0" lang="zh-CN" altLang="en-US" sz="2000" kern="1200" cap="none" spc="0" normalizeH="0" baseline="0" noProof="0" dirty="0" smtClean="0">
              <a:latin typeface="+mj-ea"/>
              <a:ea typeface="+mj-ea"/>
              <a:cs typeface="+mn-cs"/>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1857">
                                            <p:txEl>
                                              <p:charRg st="0" end="73"/>
                                            </p:txEl>
                                          </p:spTgt>
                                        </p:tgtEl>
                                        <p:attrNameLst>
                                          <p:attrName>style.visibility</p:attrName>
                                        </p:attrNameLst>
                                      </p:cBhvr>
                                      <p:to>
                                        <p:strVal val="visible"/>
                                      </p:to>
                                    </p:set>
                                    <p:anim calcmode="lin" valueType="num">
                                      <p:cBhvr additive="base">
                                        <p:cTn id="7" dur="2000" fill="hold"/>
                                        <p:tgtEl>
                                          <p:spTgt spid="121857">
                                            <p:txEl>
                                              <p:charRg st="0" end="73"/>
                                            </p:txEl>
                                          </p:spTgt>
                                        </p:tgtEl>
                                        <p:attrNameLst>
                                          <p:attrName>ppt_x</p:attrName>
                                        </p:attrNameLst>
                                      </p:cBhvr>
                                      <p:tavLst>
                                        <p:tav tm="0">
                                          <p:val>
                                            <p:strVal val="#ppt_x"/>
                                          </p:val>
                                        </p:tav>
                                        <p:tav tm="100000">
                                          <p:val>
                                            <p:strVal val="#ppt_x"/>
                                          </p:val>
                                        </p:tav>
                                      </p:tavLst>
                                    </p:anim>
                                    <p:anim calcmode="lin" valueType="num">
                                      <p:cBhvr additive="base">
                                        <p:cTn id="8" dur="2000" fill="hold"/>
                                        <p:tgtEl>
                                          <p:spTgt spid="121857">
                                            <p:txEl>
                                              <p:charRg st="0" end="73"/>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21857">
                                            <p:txEl>
                                              <p:charRg st="73" end="101"/>
                                            </p:txEl>
                                          </p:spTgt>
                                        </p:tgtEl>
                                        <p:attrNameLst>
                                          <p:attrName>style.visibility</p:attrName>
                                        </p:attrNameLst>
                                      </p:cBhvr>
                                      <p:to>
                                        <p:strVal val="visible"/>
                                      </p:to>
                                    </p:set>
                                    <p:anim calcmode="lin" valueType="num">
                                      <p:cBhvr additive="base">
                                        <p:cTn id="13" dur="2000" fill="hold"/>
                                        <p:tgtEl>
                                          <p:spTgt spid="121857">
                                            <p:txEl>
                                              <p:charRg st="73" end="101"/>
                                            </p:txEl>
                                          </p:spTgt>
                                        </p:tgtEl>
                                        <p:attrNameLst>
                                          <p:attrName>ppt_x</p:attrName>
                                        </p:attrNameLst>
                                      </p:cBhvr>
                                      <p:tavLst>
                                        <p:tav tm="0">
                                          <p:val>
                                            <p:strVal val="#ppt_x"/>
                                          </p:val>
                                        </p:tav>
                                        <p:tav tm="100000">
                                          <p:val>
                                            <p:strVal val="#ppt_x"/>
                                          </p:val>
                                        </p:tav>
                                      </p:tavLst>
                                    </p:anim>
                                    <p:anim calcmode="lin" valueType="num">
                                      <p:cBhvr additive="base">
                                        <p:cTn id="14" dur="2000" fill="hold"/>
                                        <p:tgtEl>
                                          <p:spTgt spid="121857">
                                            <p:txEl>
                                              <p:charRg st="73" end="10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3" presetClass="entr" presetSubtype="1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blinds(horizontal)">
                                      <p:cBhvr>
                                        <p:cTn id="19"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857" grpId="0" build="p"/>
      <p:bldP spid="5"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2" name="图片 51" descr="形状, 圆圈&#10;&#10;描述已自动生成"/>
          <p:cNvPicPr>
            <a:picLocks noChangeAspect="1"/>
          </p:cNvPicPr>
          <p:nvPr>
            <p:custDataLst>
              <p:tags r:id="rId1"/>
            </p:custDataLst>
          </p:nvPr>
        </p:nvPicPr>
        <p:blipFill>
          <a:blip r:embed="rId2">
            <a:extLst>
              <a:ext uri="{28A0092B-C50C-407E-A947-70E740481C1C}">
                <a14:useLocalDpi xmlns:a14="http://schemas.microsoft.com/office/drawing/2010/main" val="0"/>
              </a:ext>
            </a:extLst>
          </a:blip>
          <a:stretch>
            <a:fillRect/>
          </a:stretch>
        </p:blipFill>
        <p:spPr>
          <a:xfrm>
            <a:off x="0" y="1125220"/>
            <a:ext cx="9144000" cy="5143500"/>
          </a:xfrm>
          <a:prstGeom prst="rect">
            <a:avLst/>
          </a:prstGeom>
        </p:spPr>
      </p:pic>
      <p:sp>
        <p:nvSpPr>
          <p:cNvPr id="578564" name="动作按钮: 后退或前一项 578563">
            <a:hlinkClick r:id="" action="ppaction://hlinkshowjump?jump=previousslide"/>
          </p:cNvPr>
          <p:cNvSpPr/>
          <p:nvPr/>
        </p:nvSpPr>
        <p:spPr>
          <a:xfrm>
            <a:off x="7596188" y="5876925"/>
            <a:ext cx="1042987" cy="684213"/>
          </a:xfrm>
          <a:prstGeom prst="actionButtonBackPrevious">
            <a:avLst/>
          </a:prstGeom>
          <a:solidFill>
            <a:srgbClr val="666699"/>
          </a:solidFill>
          <a:ln w="9525">
            <a:noFill/>
          </a:ln>
        </p:spPr>
        <p:txBody>
          <a:bodyPr/>
          <a:p>
            <a:endParaRPr lang="zh-CN" altLang="en-US" dirty="0">
              <a:latin typeface="Tahoma" panose="020B0604030504040204" pitchFamily="34" charset="0"/>
            </a:endParaRPr>
          </a:p>
        </p:txBody>
      </p:sp>
      <p:pic>
        <p:nvPicPr>
          <p:cNvPr id="112644" name="Picture 4"/>
          <p:cNvPicPr>
            <a:picLocks noChangeAspect="1"/>
          </p:cNvPicPr>
          <p:nvPr>
            <p:custDataLst>
              <p:tags r:id="rId3"/>
            </p:custDataLst>
          </p:nvPr>
        </p:nvPicPr>
        <p:blipFill>
          <a:blip r:embed="rId4"/>
          <a:stretch>
            <a:fillRect/>
          </a:stretch>
        </p:blipFill>
        <p:spPr>
          <a:xfrm>
            <a:off x="66675" y="1749425"/>
            <a:ext cx="9010650" cy="3895725"/>
          </a:xfrm>
          <a:prstGeom prst="rect">
            <a:avLst/>
          </a:prstGeom>
          <a:noFill/>
          <a:ln w="9525">
            <a:noFill/>
          </a:ln>
        </p:spPr>
      </p:pic>
      <p:sp>
        <p:nvSpPr>
          <p:cNvPr id="4" name="文本框 3"/>
          <p:cNvSpPr txBox="1"/>
          <p:nvPr>
            <p:custDataLst>
              <p:tags r:id="rId5"/>
            </p:custDataLst>
          </p:nvPr>
        </p:nvSpPr>
        <p:spPr>
          <a:xfrm>
            <a:off x="899187" y="404528"/>
            <a:ext cx="6802755" cy="755650"/>
          </a:xfrm>
          <a:prstGeom prst="rect">
            <a:avLst/>
          </a:prstGeom>
          <a:noFill/>
        </p:spPr>
        <p:txBody>
          <a:bodyPr wrap="square">
            <a:spAutoFit/>
          </a:bodyPr>
          <a:p>
            <a:pPr marL="0" marR="0" lvl="0" indent="0" algn="l" defTabSz="914400" rtl="0" eaLnBrk="1" fontAlgn="auto" latinLnBrk="0" hangingPunct="1">
              <a:lnSpc>
                <a:spcPct val="120000"/>
              </a:lnSpc>
              <a:spcBef>
                <a:spcPts val="0"/>
              </a:spcBef>
              <a:spcAft>
                <a:spcPts val="0"/>
              </a:spcAft>
              <a:buClrTx/>
              <a:buSzTx/>
              <a:buFontTx/>
              <a:buNone/>
              <a:defRPr/>
            </a:pPr>
            <a:r>
              <a:rPr lang="zh-CN" altLang="en-US" sz="3600" b="1" dirty="0">
                <a:solidFill>
                  <a:srgbClr val="1402BE"/>
                </a:solidFill>
                <a:ea typeface="隶书" panose="02010509060101010101" pitchFamily="49" charset="-122"/>
                <a:sym typeface="+mn-ea"/>
              </a:rPr>
              <a:t>（二）人口迁移的空间</a:t>
            </a:r>
            <a:r>
              <a:rPr lang="zh-CN" altLang="en-US" sz="3600" b="1" dirty="0">
                <a:solidFill>
                  <a:srgbClr val="1402BE"/>
                </a:solidFill>
                <a:ea typeface="隶书" panose="02010509060101010101" pitchFamily="49" charset="-122"/>
                <a:sym typeface="+mn-ea"/>
              </a:rPr>
              <a:t>规律</a:t>
            </a:r>
            <a:endParaRPr lang="zh-CN" altLang="en-US" sz="3600" b="1" dirty="0">
              <a:solidFill>
                <a:srgbClr val="1402BE"/>
              </a:solidFill>
              <a:ea typeface="隶书" panose="02010509060101010101" pitchFamily="49" charset="-122"/>
              <a:sym typeface="+mn-ea"/>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578564"/>
                                        </p:tgtEl>
                                        <p:attrNameLst>
                                          <p:attrName>style.visibility</p:attrName>
                                        </p:attrNameLst>
                                      </p:cBhvr>
                                      <p:to>
                                        <p:strVal val="visible"/>
                                      </p:to>
                                    </p:set>
                                    <p:animEffect transition="in" filter="slide(fromBottom)">
                                      <p:cBhvr>
                                        <p:cTn id="7" dur="500"/>
                                        <p:tgtEl>
                                          <p:spTgt spid="5785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2" name="图片 51" descr="形状, 圆圈&#10;&#10;描述已自动生成"/>
          <p:cNvPicPr>
            <a:picLocks noChangeAspect="1"/>
          </p:cNvPicPr>
          <p:nvPr>
            <p:custDataLst>
              <p:tags r:id="rId1"/>
            </p:custDataLst>
          </p:nvPr>
        </p:nvPicPr>
        <p:blipFill>
          <a:blip r:embed="rId2">
            <a:extLst>
              <a:ext uri="{28A0092B-C50C-407E-A947-70E740481C1C}">
                <a14:useLocalDpi xmlns:a14="http://schemas.microsoft.com/office/drawing/2010/main" val="0"/>
              </a:ext>
            </a:extLst>
          </a:blip>
          <a:stretch>
            <a:fillRect/>
          </a:stretch>
        </p:blipFill>
        <p:spPr>
          <a:xfrm>
            <a:off x="0" y="1125220"/>
            <a:ext cx="9144000" cy="5143500"/>
          </a:xfrm>
          <a:prstGeom prst="rect">
            <a:avLst/>
          </a:prstGeom>
        </p:spPr>
      </p:pic>
      <p:sp>
        <p:nvSpPr>
          <p:cNvPr id="113667" name="文本占位符 577538"/>
          <p:cNvSpPr>
            <a:spLocks noGrp="1"/>
          </p:cNvSpPr>
          <p:nvPr>
            <p:ph idx="1"/>
          </p:nvPr>
        </p:nvSpPr>
        <p:spPr>
          <a:xfrm>
            <a:off x="179705" y="1229995"/>
            <a:ext cx="8775700" cy="4902835"/>
          </a:xfrm>
        </p:spPr>
        <p:txBody>
          <a:bodyPr vert="horz" wrap="square" lIns="91440" tIns="45720" rIns="91440" bIns="45720" anchor="t" anchorCtr="0"/>
          <a:p>
            <a:pPr eaLnBrk="1" hangingPunct="1">
              <a:lnSpc>
                <a:spcPct val="110000"/>
              </a:lnSpc>
              <a:buNone/>
            </a:pPr>
            <a:r>
              <a:rPr lang="zh-CN" altLang="en-US" sz="1800" dirty="0"/>
              <a:t>　</a:t>
            </a:r>
            <a:r>
              <a:rPr lang="en-US" altLang="zh-CN" sz="2000" dirty="0">
                <a:latin typeface="华文新魏" panose="02010800040101010101" pitchFamily="2" charset="-122"/>
                <a:ea typeface="华文新魏" panose="02010800040101010101" pitchFamily="2" charset="-122"/>
              </a:rPr>
              <a:t>1</a:t>
            </a:r>
            <a:r>
              <a:rPr lang="zh-CN" altLang="en-US" sz="2000" dirty="0">
                <a:latin typeface="华文新魏" panose="02010800040101010101" pitchFamily="2" charset="-122"/>
                <a:ea typeface="华文新魏" panose="02010800040101010101" pitchFamily="2" charset="-122"/>
              </a:rPr>
              <a:t>、拉文斯坦迁移法则</a:t>
            </a:r>
            <a:endParaRPr lang="zh-CN" altLang="en-US" sz="2000" dirty="0">
              <a:latin typeface="华文新魏" panose="02010800040101010101" pitchFamily="2" charset="-122"/>
              <a:ea typeface="华文新魏" panose="02010800040101010101" pitchFamily="2" charset="-122"/>
            </a:endParaRPr>
          </a:p>
          <a:p>
            <a:pPr eaLnBrk="1" hangingPunct="1">
              <a:lnSpc>
                <a:spcPct val="110000"/>
              </a:lnSpc>
              <a:buNone/>
            </a:pPr>
            <a:r>
              <a:rPr lang="zh-CN" altLang="en-US" sz="2000" dirty="0">
                <a:latin typeface="华文新魏" panose="02010800040101010101" pitchFamily="2" charset="-122"/>
                <a:ea typeface="华文新魏" panose="02010800040101010101" pitchFamily="2" charset="-122"/>
              </a:rPr>
              <a:t>（</a:t>
            </a:r>
            <a:r>
              <a:rPr lang="en-US" altLang="zh-CN" sz="2000" dirty="0">
                <a:latin typeface="华文新魏" panose="02010800040101010101" pitchFamily="2" charset="-122"/>
                <a:ea typeface="华文新魏" panose="02010800040101010101" pitchFamily="2" charset="-122"/>
              </a:rPr>
              <a:t>1</a:t>
            </a:r>
            <a:r>
              <a:rPr lang="zh-CN" altLang="en-US" sz="2000" dirty="0">
                <a:latin typeface="华文新魏" panose="02010800040101010101" pitchFamily="2" charset="-122"/>
                <a:ea typeface="华文新魏" panose="02010800040101010101" pitchFamily="2" charset="-122"/>
              </a:rPr>
              <a:t>）迁移规律</a:t>
            </a:r>
            <a:endParaRPr lang="zh-CN" altLang="en-US" sz="2000" dirty="0">
              <a:latin typeface="华文新魏" panose="02010800040101010101" pitchFamily="2" charset="-122"/>
              <a:ea typeface="华文新魏" panose="02010800040101010101" pitchFamily="2" charset="-122"/>
            </a:endParaRPr>
          </a:p>
          <a:p>
            <a:pPr eaLnBrk="1" hangingPunct="1">
              <a:lnSpc>
                <a:spcPct val="110000"/>
              </a:lnSpc>
              <a:buNone/>
            </a:pPr>
            <a:r>
              <a:rPr lang="zh-CN" altLang="en-US" sz="2000" dirty="0">
                <a:latin typeface="宋体" panose="02010600030101010101" pitchFamily="2" charset="-122"/>
              </a:rPr>
              <a:t>       </a:t>
            </a:r>
            <a:r>
              <a:rPr lang="en-US" altLang="zh-CN" sz="2000" dirty="0">
                <a:latin typeface="宋体" panose="02010600030101010101" pitchFamily="2" charset="-122"/>
              </a:rPr>
              <a:t>1885</a:t>
            </a:r>
            <a:r>
              <a:rPr lang="zh-CN" altLang="en-US" sz="2000" dirty="0">
                <a:latin typeface="宋体" panose="02010600030101010101" pitchFamily="2" charset="-122"/>
              </a:rPr>
              <a:t>年英国地理学家拉文斯坦题为</a:t>
            </a:r>
            <a:r>
              <a:rPr lang="en-US" altLang="zh-CN" sz="2000" dirty="0">
                <a:latin typeface="宋体" panose="02010600030101010101" pitchFamily="2" charset="-122"/>
              </a:rPr>
              <a:t>《</a:t>
            </a:r>
            <a:r>
              <a:rPr lang="zh-CN" altLang="en-US" sz="2000" dirty="0">
                <a:latin typeface="宋体" panose="02010600030101010101" pitchFamily="2" charset="-122"/>
              </a:rPr>
              <a:t>人口迁移规律</a:t>
            </a:r>
            <a:r>
              <a:rPr lang="en-US" altLang="zh-CN" sz="2000" dirty="0">
                <a:latin typeface="宋体" panose="02010600030101010101" pitchFamily="2" charset="-122"/>
              </a:rPr>
              <a:t>》</a:t>
            </a:r>
            <a:r>
              <a:rPr lang="zh-CN" altLang="en-US" sz="2000" dirty="0">
                <a:latin typeface="宋体" panose="02010600030101010101" pitchFamily="2" charset="-122"/>
              </a:rPr>
              <a:t>是人口迁移研究最早的一篇论文，文中归纳了</a:t>
            </a:r>
            <a:r>
              <a:rPr lang="en-US" altLang="zh-CN" sz="2000" dirty="0">
                <a:latin typeface="宋体" panose="02010600030101010101" pitchFamily="2" charset="-122"/>
              </a:rPr>
              <a:t>7</a:t>
            </a:r>
            <a:r>
              <a:rPr lang="zh-CN" altLang="en-US" sz="2000" dirty="0">
                <a:latin typeface="宋体" panose="02010600030101010101" pitchFamily="2" charset="-122"/>
              </a:rPr>
              <a:t>条规律。</a:t>
            </a:r>
            <a:r>
              <a:rPr lang="zh-CN" altLang="en-US" sz="2400" dirty="0"/>
              <a:t> </a:t>
            </a:r>
            <a:endParaRPr lang="zh-CN" altLang="en-US" sz="1800" dirty="0"/>
          </a:p>
          <a:p>
            <a:pPr eaLnBrk="1" hangingPunct="1">
              <a:lnSpc>
                <a:spcPct val="110000"/>
              </a:lnSpc>
              <a:spcBef>
                <a:spcPct val="0"/>
              </a:spcBef>
              <a:buNone/>
            </a:pPr>
            <a:r>
              <a:rPr lang="zh-CN" altLang="en-US" sz="1600" dirty="0"/>
              <a:t>  （</a:t>
            </a:r>
            <a:r>
              <a:rPr lang="en-US" altLang="zh-CN" sz="1600" dirty="0"/>
              <a:t>1</a:t>
            </a:r>
            <a:r>
              <a:rPr lang="zh-CN" altLang="en-US" sz="1600" dirty="0"/>
              <a:t>）大部分的移民只是短距离的迁移，长距离的移民一般倾向于迁移到大的工商业中心</a:t>
            </a:r>
            <a:endParaRPr lang="zh-CN" altLang="en-US" sz="1600" dirty="0"/>
          </a:p>
          <a:p>
            <a:pPr eaLnBrk="1" hangingPunct="1">
              <a:lnSpc>
                <a:spcPct val="110000"/>
              </a:lnSpc>
              <a:spcBef>
                <a:spcPct val="0"/>
              </a:spcBef>
              <a:buNone/>
            </a:pPr>
            <a:r>
              <a:rPr lang="zh-CN" altLang="en-US" sz="1600" dirty="0"/>
              <a:t>  （</a:t>
            </a:r>
            <a:r>
              <a:rPr lang="en-US" altLang="zh-CN" sz="1600" dirty="0"/>
              <a:t>2</a:t>
            </a:r>
            <a:r>
              <a:rPr lang="zh-CN" altLang="en-US" sz="1600" dirty="0"/>
              <a:t>）乡村人口向城市或其它地区的迁移具有阶段性 </a:t>
            </a:r>
            <a:endParaRPr lang="zh-CN" altLang="en-US" sz="1600" dirty="0"/>
          </a:p>
          <a:p>
            <a:pPr eaLnBrk="1" hangingPunct="1">
              <a:lnSpc>
                <a:spcPct val="110000"/>
              </a:lnSpc>
              <a:spcBef>
                <a:spcPct val="0"/>
              </a:spcBef>
              <a:buNone/>
            </a:pPr>
            <a:r>
              <a:rPr lang="zh-CN" altLang="en-US" sz="1600" dirty="0"/>
              <a:t>  （</a:t>
            </a:r>
            <a:r>
              <a:rPr lang="en-US" altLang="zh-CN" sz="1600" dirty="0"/>
              <a:t>3</a:t>
            </a:r>
            <a:r>
              <a:rPr lang="zh-CN" altLang="en-US" sz="1600" dirty="0"/>
              <a:t>）两地间的净迁移量在总迁移量中所占比重不大 </a:t>
            </a:r>
            <a:endParaRPr lang="zh-CN" altLang="en-US" sz="1600" dirty="0"/>
          </a:p>
          <a:p>
            <a:pPr eaLnBrk="1" hangingPunct="1">
              <a:lnSpc>
                <a:spcPct val="110000"/>
              </a:lnSpc>
              <a:spcBef>
                <a:spcPct val="0"/>
              </a:spcBef>
              <a:buNone/>
            </a:pPr>
            <a:r>
              <a:rPr lang="zh-CN" altLang="en-US" sz="1600" dirty="0"/>
              <a:t>  （</a:t>
            </a:r>
            <a:r>
              <a:rPr lang="en-US" altLang="zh-CN" sz="1600" dirty="0"/>
              <a:t>4</a:t>
            </a:r>
            <a:r>
              <a:rPr lang="zh-CN" altLang="en-US" sz="1600" dirty="0"/>
              <a:t>）乡村居民比城镇居民更富迁移性。</a:t>
            </a:r>
            <a:endParaRPr lang="zh-CN" altLang="en-US" sz="1600" dirty="0"/>
          </a:p>
          <a:p>
            <a:pPr eaLnBrk="1" hangingPunct="1">
              <a:lnSpc>
                <a:spcPct val="110000"/>
              </a:lnSpc>
              <a:buNone/>
            </a:pPr>
            <a:r>
              <a:rPr lang="zh-CN" altLang="en-US" sz="1600" dirty="0"/>
              <a:t>  （</a:t>
            </a:r>
            <a:r>
              <a:rPr lang="en-US" altLang="zh-CN" sz="1600" dirty="0"/>
              <a:t>5</a:t>
            </a:r>
            <a:r>
              <a:rPr lang="zh-CN" altLang="en-US" sz="1600" dirty="0"/>
              <a:t>）短距离的迁移以女性居多，在较富冒险性且距离遥远的迁移中男性居多。</a:t>
            </a:r>
            <a:endParaRPr lang="zh-CN" altLang="en-US" sz="1600" dirty="0"/>
          </a:p>
          <a:p>
            <a:pPr eaLnBrk="1" hangingPunct="1">
              <a:lnSpc>
                <a:spcPct val="110000"/>
              </a:lnSpc>
              <a:buNone/>
            </a:pPr>
            <a:r>
              <a:rPr lang="zh-CN" altLang="en-US" sz="1600" dirty="0"/>
              <a:t>  （</a:t>
            </a:r>
            <a:r>
              <a:rPr lang="en-US" altLang="zh-CN" sz="1600" dirty="0"/>
              <a:t>6</a:t>
            </a:r>
            <a:r>
              <a:rPr lang="zh-CN" altLang="en-US" sz="1600" dirty="0"/>
              <a:t>）大部分移民是年轻人，由祖国携家带眷全家移出是很少见的。</a:t>
            </a:r>
            <a:endParaRPr lang="zh-CN" altLang="en-US" sz="1600" dirty="0"/>
          </a:p>
          <a:p>
            <a:pPr eaLnBrk="1" hangingPunct="1">
              <a:lnSpc>
                <a:spcPct val="110000"/>
              </a:lnSpc>
              <a:buNone/>
            </a:pPr>
            <a:r>
              <a:rPr lang="zh-CN" altLang="en-US" sz="1600" dirty="0"/>
              <a:t>  （</a:t>
            </a:r>
            <a:r>
              <a:rPr lang="en-US" altLang="zh-CN" sz="1600" dirty="0"/>
              <a:t>7</a:t>
            </a:r>
            <a:r>
              <a:rPr lang="zh-CN" altLang="en-US" sz="1600" dirty="0"/>
              <a:t>）迁移的主要方向是从农业地区迁移至工商业中心，迁移的主要动机以经济为主。</a:t>
            </a:r>
            <a:endParaRPr lang="zh-CN" altLang="en-US" sz="1600" dirty="0"/>
          </a:p>
          <a:p>
            <a:pPr eaLnBrk="1" hangingPunct="1">
              <a:lnSpc>
                <a:spcPct val="80000"/>
              </a:lnSpc>
              <a:buNone/>
            </a:pPr>
            <a:r>
              <a:rPr lang="zh-CN" altLang="en-US" sz="2800" dirty="0">
                <a:latin typeface="华文行楷" panose="02010800040101010101" pitchFamily="2" charset="-122"/>
                <a:ea typeface="华文行楷" panose="02010800040101010101" pitchFamily="2" charset="-122"/>
              </a:rPr>
              <a:t>　拉氏的迁移法则 ：迁移发生率与源地、目的地之间的距离成反比。</a:t>
            </a:r>
            <a:r>
              <a:rPr lang="zh-CN" altLang="en-US" sz="2800" dirty="0"/>
              <a:t> </a:t>
            </a:r>
            <a:endParaRPr lang="zh-CN" altLang="en-US" sz="2800" dirty="0"/>
          </a:p>
          <a:p>
            <a:pPr eaLnBrk="1" hangingPunct="1">
              <a:lnSpc>
                <a:spcPct val="80000"/>
              </a:lnSpc>
              <a:spcBef>
                <a:spcPct val="0"/>
              </a:spcBef>
              <a:buNone/>
            </a:pPr>
            <a:endParaRPr lang="zh-CN" altLang="en-US" sz="2800" dirty="0"/>
          </a:p>
        </p:txBody>
      </p:sp>
      <p:sp>
        <p:nvSpPr>
          <p:cNvPr id="577540" name="动作按钮: 后退或前一项 577539">
            <a:hlinkClick r:id="" action="ppaction://hlinkshowjump?jump=previousslide"/>
          </p:cNvPr>
          <p:cNvSpPr/>
          <p:nvPr/>
        </p:nvSpPr>
        <p:spPr>
          <a:xfrm>
            <a:off x="7596188" y="5876925"/>
            <a:ext cx="1042987" cy="684213"/>
          </a:xfrm>
          <a:prstGeom prst="actionButtonBackPrevious">
            <a:avLst/>
          </a:prstGeom>
          <a:solidFill>
            <a:srgbClr val="666699"/>
          </a:solidFill>
          <a:ln w="9525">
            <a:noFill/>
          </a:ln>
        </p:spPr>
        <p:txBody>
          <a:bodyPr/>
          <a:p>
            <a:endParaRPr lang="zh-CN" altLang="en-US" dirty="0">
              <a:latin typeface="Tahoma" panose="020B0604030504040204" pitchFamily="34" charset="0"/>
            </a:endParaRPr>
          </a:p>
        </p:txBody>
      </p:sp>
      <p:sp>
        <p:nvSpPr>
          <p:cNvPr id="4" name="文本框 3"/>
          <p:cNvSpPr txBox="1"/>
          <p:nvPr>
            <p:custDataLst>
              <p:tags r:id="rId3"/>
            </p:custDataLst>
          </p:nvPr>
        </p:nvSpPr>
        <p:spPr>
          <a:xfrm>
            <a:off x="899187" y="404528"/>
            <a:ext cx="6802755" cy="755650"/>
          </a:xfrm>
          <a:prstGeom prst="rect">
            <a:avLst/>
          </a:prstGeom>
          <a:noFill/>
        </p:spPr>
        <p:txBody>
          <a:bodyPr wrap="square">
            <a:spAutoFit/>
          </a:bodyPr>
          <a:p>
            <a:pPr marL="0" marR="0" lvl="0" indent="0" algn="l" defTabSz="914400" rtl="0" eaLnBrk="1" fontAlgn="auto" latinLnBrk="0" hangingPunct="1">
              <a:lnSpc>
                <a:spcPct val="120000"/>
              </a:lnSpc>
              <a:spcBef>
                <a:spcPts val="0"/>
              </a:spcBef>
              <a:spcAft>
                <a:spcPts val="0"/>
              </a:spcAft>
              <a:buClrTx/>
              <a:buSzTx/>
              <a:buFontTx/>
              <a:buNone/>
              <a:defRPr/>
            </a:pPr>
            <a:r>
              <a:rPr lang="zh-CN" altLang="en-US" sz="3600" b="1" dirty="0">
                <a:solidFill>
                  <a:srgbClr val="1402BE"/>
                </a:solidFill>
                <a:ea typeface="隶书" panose="02010509060101010101" pitchFamily="49" charset="-122"/>
                <a:sym typeface="+mn-ea"/>
              </a:rPr>
              <a:t>（三）人口迁移理论与模式</a:t>
            </a:r>
            <a:endParaRPr lang="zh-CN" altLang="en-US" sz="3600" b="1" dirty="0">
              <a:solidFill>
                <a:srgbClr val="1402BE"/>
              </a:solidFill>
              <a:ea typeface="隶书" panose="02010509060101010101" pitchFamily="49" charset="-122"/>
              <a:sym typeface="+mn-ea"/>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577540"/>
                                        </p:tgtEl>
                                        <p:attrNameLst>
                                          <p:attrName>style.visibility</p:attrName>
                                        </p:attrNameLst>
                                      </p:cBhvr>
                                      <p:to>
                                        <p:strVal val="visible"/>
                                      </p:to>
                                    </p:set>
                                    <p:animEffect transition="in" filter="slide(fromBottom)">
                                      <p:cBhvr>
                                        <p:cTn id="7" dur="500"/>
                                        <p:tgtEl>
                                          <p:spTgt spid="5775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2" name="图片 51" descr="形状, 圆圈&#10;&#10;描述已自动生成"/>
          <p:cNvPicPr>
            <a:picLocks noChangeAspect="1"/>
          </p:cNvPicPr>
          <p:nvPr>
            <p:custDataLst>
              <p:tags r:id="rId1"/>
            </p:custDataLst>
          </p:nvPr>
        </p:nvPicPr>
        <p:blipFill>
          <a:blip r:embed="rId2">
            <a:extLst>
              <a:ext uri="{28A0092B-C50C-407E-A947-70E740481C1C}">
                <a14:useLocalDpi xmlns:a14="http://schemas.microsoft.com/office/drawing/2010/main" val="0"/>
              </a:ext>
            </a:extLst>
          </a:blip>
          <a:stretch>
            <a:fillRect/>
          </a:stretch>
        </p:blipFill>
        <p:spPr>
          <a:xfrm>
            <a:off x="0" y="1125220"/>
            <a:ext cx="9144000" cy="5143500"/>
          </a:xfrm>
          <a:prstGeom prst="rect">
            <a:avLst/>
          </a:prstGeom>
        </p:spPr>
      </p:pic>
      <p:sp>
        <p:nvSpPr>
          <p:cNvPr id="114690" name="文本占位符 579585"/>
          <p:cNvSpPr>
            <a:spLocks noGrp="1"/>
          </p:cNvSpPr>
          <p:nvPr>
            <p:ph idx="1"/>
          </p:nvPr>
        </p:nvSpPr>
        <p:spPr>
          <a:xfrm>
            <a:off x="304800" y="1301750"/>
            <a:ext cx="8534400" cy="5175250"/>
          </a:xfrm>
        </p:spPr>
        <p:txBody>
          <a:bodyPr vert="horz" wrap="square" lIns="54000" tIns="54000" rIns="54000" bIns="54000" anchor="t" anchorCtr="0"/>
          <a:p>
            <a:pPr marL="0" indent="0" defTabSz="914400" eaLnBrk="1" hangingPunct="1">
              <a:lnSpc>
                <a:spcPct val="120000"/>
              </a:lnSpc>
              <a:spcAft>
                <a:spcPct val="20000"/>
              </a:spcAft>
              <a:buNone/>
              <a:tabLst>
                <a:tab pos="97155" algn="l"/>
                <a:tab pos="1040130" algn="l"/>
              </a:tabLst>
            </a:pPr>
            <a:r>
              <a:rPr lang="en-US" altLang="zh-CN" sz="2800" b="1" dirty="0">
                <a:solidFill>
                  <a:srgbClr val="FF0000"/>
                </a:solidFill>
                <a:latin typeface="黑体" panose="02010609060101010101" charset="-122"/>
                <a:ea typeface="黑体" panose="02010609060101010101" charset="-122"/>
              </a:rPr>
              <a:t> </a:t>
            </a:r>
            <a:r>
              <a:rPr lang="zh-CN" altLang="en-US" sz="2800" b="1" dirty="0">
                <a:latin typeface="黑体" panose="02010609060101010101" charset="-122"/>
                <a:ea typeface="黑体" panose="02010609060101010101" charset="-122"/>
              </a:rPr>
              <a:t>（</a:t>
            </a:r>
            <a:r>
              <a:rPr lang="en-US" altLang="zh-CN" sz="2800" b="1" dirty="0">
                <a:latin typeface="黑体" panose="02010609060101010101" charset="-122"/>
                <a:ea typeface="黑体" panose="02010609060101010101" charset="-122"/>
              </a:rPr>
              <a:t>2</a:t>
            </a:r>
            <a:r>
              <a:rPr lang="zh-CN" altLang="en-US" sz="2800" b="1" dirty="0">
                <a:latin typeface="黑体" panose="02010609060101010101" charset="-122"/>
                <a:ea typeface="黑体" panose="02010609060101010101" charset="-122"/>
              </a:rPr>
              <a:t>）基本结论</a:t>
            </a:r>
            <a:endParaRPr lang="zh-CN" altLang="en-US" sz="2800" b="1" dirty="0">
              <a:latin typeface="黑体" panose="02010609060101010101" charset="-122"/>
              <a:ea typeface="黑体" panose="02010609060101010101" charset="-122"/>
            </a:endParaRPr>
          </a:p>
          <a:p>
            <a:pPr marL="0" indent="0" defTabSz="914400" eaLnBrk="1" hangingPunct="1">
              <a:lnSpc>
                <a:spcPct val="120000"/>
              </a:lnSpc>
              <a:spcAft>
                <a:spcPct val="20000"/>
              </a:spcAft>
              <a:buNone/>
              <a:tabLst>
                <a:tab pos="97155" algn="l"/>
                <a:tab pos="1040130" algn="l"/>
              </a:tabLst>
            </a:pPr>
            <a:r>
              <a:rPr lang="zh-CN" altLang="en-US" sz="2400" b="1" dirty="0">
                <a:solidFill>
                  <a:schemeClr val="accent2"/>
                </a:solidFill>
                <a:latin typeface="宋体" panose="02010600030101010101" pitchFamily="2" charset="-122"/>
              </a:rPr>
              <a:t>    </a:t>
            </a:r>
            <a:r>
              <a:rPr lang="zh-CN" altLang="en-US" sz="2400" b="1" dirty="0">
                <a:latin typeface="宋体" panose="02010600030101010101" pitchFamily="2" charset="-122"/>
              </a:rPr>
              <a:t>虽然受歧视、受压迫、沉重的经济负担、气候不佳、生活条件不适宜等因素都是促使人口迁移的原因之一，但</a:t>
            </a:r>
            <a:r>
              <a:rPr lang="zh-CN" altLang="en-US" sz="2400" b="1" dirty="0">
                <a:solidFill>
                  <a:schemeClr val="hlink"/>
                </a:solidFill>
                <a:latin typeface="宋体" panose="02010600030101010101" pitchFamily="2" charset="-122"/>
              </a:rPr>
              <a:t>经济动机</a:t>
            </a:r>
            <a:r>
              <a:rPr lang="zh-CN" altLang="en-US" sz="2400" b="1" dirty="0">
                <a:latin typeface="宋体" panose="02010600030101010101" pitchFamily="2" charset="-122"/>
              </a:rPr>
              <a:t>是主要的，人们为了改善物质生活而迁移的情形占多数。</a:t>
            </a:r>
            <a:r>
              <a:rPr lang="zh-CN" altLang="en-US" sz="2800" b="1" dirty="0">
                <a:latin typeface="黑体" panose="02010609060101010101" charset="-122"/>
                <a:ea typeface="黑体" panose="02010609060101010101" charset="-122"/>
              </a:rPr>
              <a:t> </a:t>
            </a:r>
            <a:endParaRPr lang="zh-CN" altLang="en-US" sz="2800" b="1" dirty="0">
              <a:latin typeface="黑体" panose="02010609060101010101" charset="-122"/>
              <a:ea typeface="黑体" panose="02010609060101010101" charset="-122"/>
            </a:endParaRPr>
          </a:p>
          <a:p>
            <a:pPr marL="0" indent="0" defTabSz="914400" eaLnBrk="1" hangingPunct="1">
              <a:lnSpc>
                <a:spcPct val="120000"/>
              </a:lnSpc>
              <a:spcAft>
                <a:spcPct val="20000"/>
              </a:spcAft>
              <a:buNone/>
              <a:tabLst>
                <a:tab pos="97155" algn="l"/>
                <a:tab pos="1040130" algn="l"/>
              </a:tabLst>
            </a:pPr>
            <a:r>
              <a:rPr lang="zh-CN" altLang="en-US" sz="2800" b="1" dirty="0">
                <a:latin typeface="黑体" panose="02010609060101010101" charset="-122"/>
                <a:ea typeface="黑体" panose="02010609060101010101" charset="-122"/>
              </a:rPr>
              <a:t> （</a:t>
            </a:r>
            <a:r>
              <a:rPr lang="en-US" altLang="zh-CN" sz="2800" b="1" dirty="0">
                <a:latin typeface="黑体" panose="02010609060101010101" charset="-122"/>
                <a:ea typeface="黑体" panose="02010609060101010101" charset="-122"/>
              </a:rPr>
              <a:t>3</a:t>
            </a:r>
            <a:r>
              <a:rPr lang="zh-CN" altLang="en-US" sz="2800" b="1" dirty="0">
                <a:latin typeface="黑体" panose="02010609060101010101" charset="-122"/>
                <a:ea typeface="黑体" panose="02010609060101010101" charset="-122"/>
              </a:rPr>
              <a:t>）评价</a:t>
            </a:r>
            <a:endParaRPr lang="zh-CN" altLang="en-US" sz="2800" b="1" dirty="0">
              <a:latin typeface="黑体" panose="02010609060101010101" charset="-122"/>
              <a:ea typeface="黑体" panose="02010609060101010101" charset="-122"/>
            </a:endParaRPr>
          </a:p>
          <a:p>
            <a:pPr marL="190500" lvl="1" indent="0" defTabSz="914400" eaLnBrk="1" hangingPunct="1">
              <a:lnSpc>
                <a:spcPct val="120000"/>
              </a:lnSpc>
              <a:spcAft>
                <a:spcPct val="20000"/>
              </a:spcAft>
              <a:buClr>
                <a:schemeClr val="accent2"/>
              </a:buClr>
              <a:buFontTx/>
              <a:buBlip>
                <a:blip r:embed="rId3"/>
              </a:buBlip>
              <a:tabLst>
                <a:tab pos="97155" algn="l"/>
                <a:tab pos="1040130" algn="l"/>
              </a:tabLst>
            </a:pPr>
            <a:r>
              <a:rPr lang="zh-CN" altLang="en-US" sz="2400" b="1" dirty="0">
                <a:latin typeface="宋体" panose="02010600030101010101" pitchFamily="2" charset="-122"/>
              </a:rPr>
              <a:t> 优点：第一个对人口迁移作细致研究的学者，对人口学和人口迁移的研究的贡献是很大的。 </a:t>
            </a:r>
            <a:endParaRPr lang="zh-CN" altLang="en-US" sz="2400" b="1" dirty="0">
              <a:latin typeface="宋体" panose="02010600030101010101" pitchFamily="2" charset="-122"/>
            </a:endParaRPr>
          </a:p>
          <a:p>
            <a:pPr marL="190500" lvl="1" indent="0" defTabSz="914400" eaLnBrk="1" hangingPunct="1">
              <a:lnSpc>
                <a:spcPct val="120000"/>
              </a:lnSpc>
              <a:spcAft>
                <a:spcPct val="20000"/>
              </a:spcAft>
              <a:buClr>
                <a:schemeClr val="accent2"/>
              </a:buClr>
              <a:buFontTx/>
              <a:buBlip>
                <a:blip r:embed="rId3"/>
              </a:buBlip>
              <a:tabLst>
                <a:tab pos="97155" algn="l"/>
                <a:tab pos="1040130" algn="l"/>
              </a:tabLst>
            </a:pPr>
            <a:r>
              <a:rPr lang="zh-CN" altLang="en-US" sz="2400" b="1" dirty="0">
                <a:latin typeface="宋体" panose="02010600030101010101" pitchFamily="2" charset="-122"/>
              </a:rPr>
              <a:t> 缺点：研究和认识受时代的局限比较粗浅，是表象的认识。 </a:t>
            </a:r>
            <a:endParaRPr lang="zh-CN" altLang="en-US" sz="2400" b="1" dirty="0">
              <a:latin typeface="宋体" panose="02010600030101010101" pitchFamily="2" charset="-122"/>
            </a:endParaRPr>
          </a:p>
        </p:txBody>
      </p:sp>
      <p:sp>
        <p:nvSpPr>
          <p:cNvPr id="3" name="文本框 2"/>
          <p:cNvSpPr txBox="1"/>
          <p:nvPr>
            <p:custDataLst>
              <p:tags r:id="rId4"/>
            </p:custDataLst>
          </p:nvPr>
        </p:nvSpPr>
        <p:spPr>
          <a:xfrm>
            <a:off x="899187" y="404528"/>
            <a:ext cx="6802755" cy="755650"/>
          </a:xfrm>
          <a:prstGeom prst="rect">
            <a:avLst/>
          </a:prstGeom>
          <a:noFill/>
        </p:spPr>
        <p:txBody>
          <a:bodyPr wrap="square">
            <a:spAutoFit/>
          </a:bodyPr>
          <a:p>
            <a:pPr marL="0" marR="0" lvl="0" indent="0" algn="l" defTabSz="914400" rtl="0" eaLnBrk="1" fontAlgn="auto" latinLnBrk="0" hangingPunct="1">
              <a:lnSpc>
                <a:spcPct val="120000"/>
              </a:lnSpc>
              <a:spcBef>
                <a:spcPts val="0"/>
              </a:spcBef>
              <a:spcAft>
                <a:spcPts val="0"/>
              </a:spcAft>
              <a:buClrTx/>
              <a:buSzTx/>
              <a:buFontTx/>
              <a:buNone/>
              <a:defRPr/>
            </a:pPr>
            <a:r>
              <a:rPr lang="zh-CN" altLang="en-US" sz="3600" b="1" dirty="0">
                <a:solidFill>
                  <a:srgbClr val="1402BE"/>
                </a:solidFill>
                <a:ea typeface="隶书" panose="02010509060101010101" pitchFamily="49" charset="-122"/>
                <a:sym typeface="+mn-ea"/>
              </a:rPr>
              <a:t>（三）人口迁移理论与模式</a:t>
            </a:r>
            <a:endParaRPr lang="zh-CN" altLang="en-US" sz="3600" b="1" dirty="0">
              <a:solidFill>
                <a:srgbClr val="1402BE"/>
              </a:solidFill>
              <a:ea typeface="隶书" panose="02010509060101010101" pitchFamily="49" charset="-122"/>
              <a:sym typeface="+mn-ea"/>
            </a:endParaRPr>
          </a:p>
        </p:txBody>
      </p:sp>
    </p:spTree>
  </p:cSld>
  <p:clrMapOvr>
    <a:masterClrMapping/>
  </p:clrMapOvr>
  <p:transition>
    <p:random/>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2" name="图片 51" descr="形状, 圆圈&#10;&#10;描述已自动生成"/>
          <p:cNvPicPr>
            <a:picLocks noChangeAspect="1"/>
          </p:cNvPicPr>
          <p:nvPr>
            <p:custDataLst>
              <p:tags r:id="rId1"/>
            </p:custDataLst>
          </p:nvPr>
        </p:nvPicPr>
        <p:blipFill>
          <a:blip r:embed="rId2">
            <a:extLst>
              <a:ext uri="{28A0092B-C50C-407E-A947-70E740481C1C}">
                <a14:useLocalDpi xmlns:a14="http://schemas.microsoft.com/office/drawing/2010/main" val="0"/>
              </a:ext>
            </a:extLst>
          </a:blip>
          <a:stretch>
            <a:fillRect/>
          </a:stretch>
        </p:blipFill>
        <p:spPr>
          <a:xfrm>
            <a:off x="0" y="1125220"/>
            <a:ext cx="9144000" cy="5143500"/>
          </a:xfrm>
          <a:prstGeom prst="rect">
            <a:avLst/>
          </a:prstGeom>
        </p:spPr>
      </p:pic>
      <p:sp>
        <p:nvSpPr>
          <p:cNvPr id="115714" name="文本占位符 580609"/>
          <p:cNvSpPr>
            <a:spLocks noGrp="1"/>
          </p:cNvSpPr>
          <p:nvPr>
            <p:ph idx="1"/>
          </p:nvPr>
        </p:nvSpPr>
        <p:spPr>
          <a:xfrm>
            <a:off x="304800" y="1348105"/>
            <a:ext cx="8534400" cy="5128895"/>
          </a:xfrm>
        </p:spPr>
        <p:txBody>
          <a:bodyPr vert="horz" wrap="square" lIns="54000" tIns="54000" rIns="54000" bIns="54000" anchor="t" anchorCtr="0"/>
          <a:p>
            <a:pPr marL="0" indent="0" defTabSz="914400" eaLnBrk="1" hangingPunct="1">
              <a:lnSpc>
                <a:spcPct val="140000"/>
              </a:lnSpc>
              <a:spcAft>
                <a:spcPct val="20000"/>
              </a:spcAft>
              <a:buNone/>
              <a:tabLst>
                <a:tab pos="97155" algn="l"/>
                <a:tab pos="1040130" algn="l"/>
              </a:tabLst>
            </a:pPr>
            <a:r>
              <a:rPr lang="en-US" altLang="zh-CN" sz="2400" b="1" dirty="0">
                <a:solidFill>
                  <a:srgbClr val="FF0000"/>
                </a:solidFill>
                <a:latin typeface="黑体" panose="02010609060101010101" charset="-122"/>
                <a:ea typeface="黑体" panose="02010609060101010101" charset="-122"/>
              </a:rPr>
              <a:t> </a:t>
            </a:r>
            <a:r>
              <a:rPr lang="en-US" altLang="zh-CN" sz="2400" b="1" dirty="0">
                <a:latin typeface="黑体" panose="02010609060101010101" charset="-122"/>
                <a:ea typeface="黑体" panose="02010609060101010101" charset="-122"/>
              </a:rPr>
              <a:t>2</a:t>
            </a:r>
            <a:r>
              <a:rPr lang="zh-CN" altLang="en-US" sz="2400" b="1" dirty="0">
                <a:latin typeface="黑体" panose="02010609060101010101" charset="-122"/>
                <a:ea typeface="黑体" panose="02010609060101010101" charset="-122"/>
              </a:rPr>
              <a:t>、“引力模型” </a:t>
            </a:r>
            <a:endParaRPr lang="zh-CN" altLang="en-US" sz="2400" b="1" dirty="0">
              <a:latin typeface="黑体" panose="02010609060101010101" charset="-122"/>
              <a:ea typeface="黑体" panose="02010609060101010101" charset="-122"/>
            </a:endParaRPr>
          </a:p>
          <a:p>
            <a:pPr marL="0" indent="0" defTabSz="914400" eaLnBrk="1" hangingPunct="1">
              <a:lnSpc>
                <a:spcPct val="140000"/>
              </a:lnSpc>
              <a:spcAft>
                <a:spcPct val="20000"/>
              </a:spcAft>
              <a:buNone/>
              <a:tabLst>
                <a:tab pos="97155" algn="l"/>
                <a:tab pos="1040130" algn="l"/>
              </a:tabLst>
            </a:pPr>
            <a:r>
              <a:rPr lang="zh-CN" altLang="en-US" sz="2000" b="1" dirty="0">
                <a:latin typeface="黑体" panose="02010609060101010101" charset="-122"/>
                <a:ea typeface="黑体" panose="02010609060101010101" charset="-122"/>
              </a:rPr>
              <a:t> （</a:t>
            </a:r>
            <a:r>
              <a:rPr lang="en-US" altLang="zh-CN" sz="2000" b="1" dirty="0">
                <a:latin typeface="黑体" panose="02010609060101010101" charset="-122"/>
                <a:ea typeface="黑体" panose="02010609060101010101" charset="-122"/>
              </a:rPr>
              <a:t>1</a:t>
            </a:r>
            <a:r>
              <a:rPr lang="zh-CN" altLang="en-US" sz="2000" b="1" dirty="0">
                <a:latin typeface="黑体" panose="02010609060101010101" charset="-122"/>
                <a:ea typeface="黑体" panose="02010609060101010101" charset="-122"/>
              </a:rPr>
              <a:t>）吉佛模型</a:t>
            </a:r>
            <a:endParaRPr lang="zh-CN" altLang="en-US" sz="2000" b="1" dirty="0">
              <a:latin typeface="黑体" panose="02010609060101010101" charset="-122"/>
              <a:ea typeface="黑体" panose="02010609060101010101" charset="-122"/>
            </a:endParaRPr>
          </a:p>
          <a:p>
            <a:pPr marL="190500" lvl="1" indent="0" defTabSz="914400" eaLnBrk="1" hangingPunct="1">
              <a:lnSpc>
                <a:spcPct val="140000"/>
              </a:lnSpc>
              <a:spcAft>
                <a:spcPct val="20000"/>
              </a:spcAft>
              <a:buClr>
                <a:schemeClr val="accent2"/>
              </a:buClr>
              <a:buFontTx/>
              <a:buBlip>
                <a:blip r:embed="rId3"/>
              </a:buBlip>
              <a:tabLst>
                <a:tab pos="97155" algn="l"/>
                <a:tab pos="1040130" algn="l"/>
              </a:tabLst>
            </a:pPr>
            <a:r>
              <a:rPr lang="zh-CN" altLang="en-US" sz="1800" b="1" dirty="0">
                <a:latin typeface="宋体" panose="02010600030101010101" pitchFamily="2" charset="-122"/>
              </a:rPr>
              <a:t> </a:t>
            </a:r>
            <a:r>
              <a:rPr lang="en-US" altLang="zh-CN" sz="1800" b="1" dirty="0">
                <a:latin typeface="宋体" panose="02010600030101010101" pitchFamily="2" charset="-122"/>
              </a:rPr>
              <a:t>1946</a:t>
            </a:r>
            <a:r>
              <a:rPr lang="zh-CN" altLang="en-US" sz="1800" b="1" dirty="0">
                <a:latin typeface="宋体" panose="02010600030101010101" pitchFamily="2" charset="-122"/>
              </a:rPr>
              <a:t>年由美国社会学家吉佛提出 </a:t>
            </a:r>
            <a:endParaRPr lang="zh-CN" altLang="en-US" sz="1800" b="1" dirty="0">
              <a:latin typeface="宋体" panose="02010600030101010101" pitchFamily="2" charset="-122"/>
            </a:endParaRPr>
          </a:p>
          <a:p>
            <a:pPr marL="190500" lvl="1" indent="0" defTabSz="914400" eaLnBrk="1" hangingPunct="1">
              <a:lnSpc>
                <a:spcPct val="140000"/>
              </a:lnSpc>
              <a:spcAft>
                <a:spcPct val="20000"/>
              </a:spcAft>
              <a:buClr>
                <a:schemeClr val="accent2"/>
              </a:buClr>
              <a:buFontTx/>
              <a:buBlip>
                <a:blip r:embed="rId3"/>
              </a:buBlip>
              <a:tabLst>
                <a:tab pos="97155" algn="l"/>
                <a:tab pos="1040130" algn="l"/>
              </a:tabLst>
            </a:pPr>
            <a:r>
              <a:rPr lang="zh-CN" altLang="en-US" sz="1800" b="1" dirty="0">
                <a:latin typeface="宋体" panose="02010600030101010101" pitchFamily="2" charset="-122"/>
              </a:rPr>
              <a:t> </a:t>
            </a:r>
            <a:r>
              <a:rPr lang="zh-CN" altLang="en-US" sz="1800" b="1" dirty="0"/>
              <a:t>公式</a:t>
            </a:r>
            <a:endParaRPr lang="zh-CN" altLang="en-US" sz="1800" b="1" dirty="0"/>
          </a:p>
          <a:p>
            <a:pPr marL="190500" lvl="1" indent="0" defTabSz="914400" eaLnBrk="1" hangingPunct="1">
              <a:lnSpc>
                <a:spcPct val="140000"/>
              </a:lnSpc>
              <a:spcAft>
                <a:spcPct val="20000"/>
              </a:spcAft>
              <a:buClr>
                <a:schemeClr val="accent2"/>
              </a:buClr>
              <a:buFontTx/>
              <a:buBlip>
                <a:blip r:embed="rId3"/>
              </a:buBlip>
              <a:tabLst>
                <a:tab pos="97155" algn="l"/>
                <a:tab pos="1040130" algn="l"/>
              </a:tabLst>
            </a:pPr>
            <a:endParaRPr lang="zh-CN" altLang="en-US" sz="1800" b="1" dirty="0"/>
          </a:p>
          <a:p>
            <a:pPr marL="190500" lvl="1" indent="0" defTabSz="914400" eaLnBrk="1" hangingPunct="1">
              <a:lnSpc>
                <a:spcPct val="140000"/>
              </a:lnSpc>
              <a:spcAft>
                <a:spcPct val="20000"/>
              </a:spcAft>
              <a:buClr>
                <a:schemeClr val="accent2"/>
              </a:buClr>
              <a:buFontTx/>
              <a:buBlip>
                <a:blip r:embed="rId3"/>
              </a:buBlip>
              <a:tabLst>
                <a:tab pos="97155" algn="l"/>
                <a:tab pos="1040130" algn="l"/>
              </a:tabLst>
            </a:pPr>
            <a:endParaRPr lang="zh-CN" altLang="en-US" sz="1800" b="1" dirty="0"/>
          </a:p>
          <a:p>
            <a:pPr marL="190500" lvl="1" indent="0" defTabSz="914400" eaLnBrk="1" hangingPunct="1">
              <a:lnSpc>
                <a:spcPct val="140000"/>
              </a:lnSpc>
              <a:spcAft>
                <a:spcPct val="20000"/>
              </a:spcAft>
              <a:buClr>
                <a:schemeClr val="accent2"/>
              </a:buClr>
              <a:buFontTx/>
              <a:buNone/>
              <a:tabLst>
                <a:tab pos="97155" algn="l"/>
                <a:tab pos="1040130" algn="l"/>
              </a:tabLst>
            </a:pPr>
            <a:endParaRPr lang="zh-CN" altLang="en-US" sz="1800" b="1" dirty="0">
              <a:latin typeface="宋体" panose="02010600030101010101" pitchFamily="2" charset="-122"/>
            </a:endParaRPr>
          </a:p>
          <a:p>
            <a:pPr marL="190500" lvl="1" indent="0" algn="just" defTabSz="914400" eaLnBrk="1" hangingPunct="1">
              <a:lnSpc>
                <a:spcPct val="140000"/>
              </a:lnSpc>
              <a:spcAft>
                <a:spcPct val="20000"/>
              </a:spcAft>
              <a:buClr>
                <a:schemeClr val="accent2"/>
              </a:buClr>
              <a:buFontTx/>
              <a:buBlip>
                <a:blip r:embed="rId3"/>
              </a:buBlip>
              <a:tabLst>
                <a:tab pos="97155" algn="l"/>
                <a:tab pos="1040130" algn="l"/>
              </a:tabLst>
            </a:pPr>
            <a:r>
              <a:rPr lang="zh-CN" altLang="en-US" sz="1800" b="1" dirty="0"/>
              <a:t>  模型含义：两地间的迁移总人数与两地人口数的乘积成正比，与两地距离的</a:t>
            </a:r>
            <a:r>
              <a:rPr lang="en-US" altLang="zh-CN" sz="1800" b="1" dirty="0"/>
              <a:t>α</a:t>
            </a:r>
            <a:r>
              <a:rPr lang="zh-CN" altLang="en-US" sz="1800" b="1" dirty="0"/>
              <a:t>次方成反比</a:t>
            </a:r>
            <a:r>
              <a:rPr lang="zh-CN" altLang="en-US" sz="1800" b="1" dirty="0">
                <a:latin typeface="宋体" panose="02010600030101010101" pitchFamily="2" charset="-122"/>
              </a:rPr>
              <a:t>。 </a:t>
            </a:r>
            <a:endParaRPr lang="zh-CN" altLang="en-US" sz="1800" b="1" dirty="0">
              <a:latin typeface="宋体" panose="02010600030101010101" pitchFamily="2" charset="-122"/>
            </a:endParaRPr>
          </a:p>
        </p:txBody>
      </p:sp>
      <p:pic>
        <p:nvPicPr>
          <p:cNvPr id="115715" name="图片 580610" descr="a7a"/>
          <p:cNvPicPr>
            <a:picLocks noChangeAspect="1"/>
          </p:cNvPicPr>
          <p:nvPr/>
        </p:nvPicPr>
        <p:blipFill>
          <a:blip r:embed="rId4"/>
          <a:stretch>
            <a:fillRect/>
          </a:stretch>
        </p:blipFill>
        <p:spPr>
          <a:xfrm>
            <a:off x="1979930" y="3191510"/>
            <a:ext cx="5541645" cy="2341245"/>
          </a:xfrm>
          <a:prstGeom prst="rect">
            <a:avLst/>
          </a:prstGeom>
          <a:noFill/>
          <a:ln w="9525">
            <a:noFill/>
          </a:ln>
        </p:spPr>
      </p:pic>
      <p:sp>
        <p:nvSpPr>
          <p:cNvPr id="4" name="文本框 3"/>
          <p:cNvSpPr txBox="1"/>
          <p:nvPr>
            <p:custDataLst>
              <p:tags r:id="rId5"/>
            </p:custDataLst>
          </p:nvPr>
        </p:nvSpPr>
        <p:spPr>
          <a:xfrm>
            <a:off x="899187" y="404528"/>
            <a:ext cx="6802755" cy="755650"/>
          </a:xfrm>
          <a:prstGeom prst="rect">
            <a:avLst/>
          </a:prstGeom>
          <a:noFill/>
        </p:spPr>
        <p:txBody>
          <a:bodyPr wrap="square">
            <a:spAutoFit/>
          </a:bodyPr>
          <a:p>
            <a:pPr marL="0" marR="0" lvl="0" indent="0" algn="l" defTabSz="914400" rtl="0" eaLnBrk="1" fontAlgn="auto" latinLnBrk="0" hangingPunct="1">
              <a:lnSpc>
                <a:spcPct val="120000"/>
              </a:lnSpc>
              <a:spcBef>
                <a:spcPts val="0"/>
              </a:spcBef>
              <a:spcAft>
                <a:spcPts val="0"/>
              </a:spcAft>
              <a:buClrTx/>
              <a:buSzTx/>
              <a:buFontTx/>
              <a:buNone/>
              <a:defRPr/>
            </a:pPr>
            <a:r>
              <a:rPr lang="zh-CN" altLang="en-US" sz="3600" b="1" dirty="0">
                <a:solidFill>
                  <a:srgbClr val="1402BE"/>
                </a:solidFill>
                <a:ea typeface="隶书" panose="02010509060101010101" pitchFamily="49" charset="-122"/>
                <a:sym typeface="+mn-ea"/>
              </a:rPr>
              <a:t>（三）人口迁移理论与模式</a:t>
            </a:r>
            <a:endParaRPr lang="zh-CN" altLang="en-US" sz="3600" b="1" dirty="0">
              <a:solidFill>
                <a:srgbClr val="1402BE"/>
              </a:solidFill>
              <a:ea typeface="隶书" panose="02010509060101010101" pitchFamily="49" charset="-122"/>
              <a:sym typeface="+mn-ea"/>
            </a:endParaRPr>
          </a:p>
        </p:txBody>
      </p:sp>
    </p:spTree>
  </p:cSld>
  <p:clrMapOvr>
    <a:masterClrMapping/>
  </p:clrMapOvr>
  <p:transition>
    <p:random/>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图片 51" descr="形状, 圆圈&#10;&#10;描述已自动生成"/>
          <p:cNvPicPr>
            <a:picLocks noChangeAspect="1"/>
          </p:cNvPicPr>
          <p:nvPr>
            <p:custDataLst>
              <p:tags r:id="rId1"/>
            </p:custDataLst>
          </p:nvPr>
        </p:nvPicPr>
        <p:blipFill>
          <a:blip r:embed="rId2">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
        <p:nvSpPr>
          <p:cNvPr id="4" name="文本框 3"/>
          <p:cNvSpPr txBox="1"/>
          <p:nvPr/>
        </p:nvSpPr>
        <p:spPr>
          <a:xfrm>
            <a:off x="251460" y="188595"/>
            <a:ext cx="6783070" cy="713740"/>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400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rPr>
              <a:t>史前</a:t>
            </a:r>
            <a:r>
              <a:rPr lang="zh-CN" altLang="en-US" sz="400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rPr>
              <a:t>时代</a:t>
            </a:r>
            <a:endParaRPr lang="zh-CN" altLang="en-US" sz="400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endParaRPr>
          </a:p>
        </p:txBody>
      </p:sp>
      <p:graphicFrame>
        <p:nvGraphicFramePr>
          <p:cNvPr id="506882" name="表格 506881"/>
          <p:cNvGraphicFramePr/>
          <p:nvPr>
            <p:custDataLst>
              <p:tags r:id="rId3"/>
            </p:custDataLst>
          </p:nvPr>
        </p:nvGraphicFramePr>
        <p:xfrm>
          <a:off x="381000" y="1371600"/>
          <a:ext cx="8458200" cy="4121150"/>
        </p:xfrm>
        <a:graphic>
          <a:graphicData uri="http://schemas.openxmlformats.org/drawingml/2006/table">
            <a:tbl>
              <a:tblPr/>
              <a:tblGrid>
                <a:gridCol w="1692275"/>
                <a:gridCol w="1690688"/>
                <a:gridCol w="1692275"/>
                <a:gridCol w="1690687"/>
                <a:gridCol w="1692275"/>
              </a:tblGrid>
              <a:tr h="1047750">
                <a:tc>
                  <a:txBody>
                    <a:bodyPr/>
                    <a:lstStyle>
                      <a:lvl1pPr marL="342900" lvl="0" indent="-34290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800" u="none" kern="1200" baseline="0">
                          <a:solidFill>
                            <a:schemeClr val="tx1"/>
                          </a:solidFill>
                          <a:latin typeface="Tahoma" panose="020B060403050404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400" b="0" i="0" u="none" kern="1200" baseline="0">
                          <a:solidFill>
                            <a:schemeClr val="tx1"/>
                          </a:solidFill>
                          <a:latin typeface="Tahoma" panose="020B060403050404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000" b="0" i="0" u="none" kern="1200" baseline="0">
                          <a:solidFill>
                            <a:schemeClr val="tx1"/>
                          </a:solidFill>
                          <a:latin typeface="Tahoma" panose="020B060403050404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1800" b="0" i="0" u="none" kern="1200" baseline="0">
                          <a:solidFill>
                            <a:schemeClr val="tx1"/>
                          </a:solidFill>
                          <a:latin typeface="Tahoma" panose="020B060403050404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1800" b="0" i="0" u="none" kern="1200" baseline="0">
                          <a:solidFill>
                            <a:schemeClr val="tx1"/>
                          </a:solidFill>
                          <a:latin typeface="Tahoma" panose="020B0604030504040204" pitchFamily="34" charset="0"/>
                          <a:ea typeface="宋体" panose="02010600030101010101" pitchFamily="2" charset="-122"/>
                        </a:defRPr>
                      </a:lvl5pPr>
                    </a:lstStyle>
                    <a:p>
                      <a:pPr marL="0" lvl="0" indent="0" algn="ctr">
                        <a:buNone/>
                      </a:pPr>
                      <a:r>
                        <a:rPr lang="zh-CN" altLang="en-US" b="1" dirty="0">
                          <a:latin typeface="宋体" panose="02010600030101010101" pitchFamily="2" charset="-122"/>
                        </a:rPr>
                        <a:t>时 代</a:t>
                      </a:r>
                      <a:endParaRPr lang="zh-CN" altLang="en-US" b="1">
                        <a:latin typeface="宋体" panose="02010600030101010101" pitchFamily="2" charset="-122"/>
                      </a:endParaRPr>
                    </a:p>
                  </a:txBody>
                  <a:tcPr marL="54000" marR="54000" marT="54000" marB="54000" anchor="ctr">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800" u="none" kern="1200" baseline="0">
                          <a:solidFill>
                            <a:schemeClr val="tx1"/>
                          </a:solidFill>
                          <a:latin typeface="Tahoma" panose="020B060403050404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400" b="0" i="0" u="none" kern="1200" baseline="0">
                          <a:solidFill>
                            <a:schemeClr val="tx1"/>
                          </a:solidFill>
                          <a:latin typeface="Tahoma" panose="020B060403050404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000" b="0" i="0" u="none" kern="1200" baseline="0">
                          <a:solidFill>
                            <a:schemeClr val="tx1"/>
                          </a:solidFill>
                          <a:latin typeface="Tahoma" panose="020B060403050404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1800" b="0" i="0" u="none" kern="1200" baseline="0">
                          <a:solidFill>
                            <a:schemeClr val="tx1"/>
                          </a:solidFill>
                          <a:latin typeface="Tahoma" panose="020B060403050404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1800" b="0" i="0" u="none" kern="1200" baseline="0">
                          <a:solidFill>
                            <a:schemeClr val="tx1"/>
                          </a:solidFill>
                          <a:latin typeface="Tahoma" panose="020B0604030504040204" pitchFamily="34" charset="0"/>
                          <a:ea typeface="宋体" panose="02010600030101010101" pitchFamily="2" charset="-122"/>
                        </a:defRPr>
                      </a:lvl5pPr>
                    </a:lstStyle>
                    <a:p>
                      <a:pPr marL="0" lvl="0" indent="0" algn="ctr">
                        <a:buNone/>
                      </a:pPr>
                      <a:r>
                        <a:rPr lang="zh-CN" altLang="en-US" b="1" dirty="0"/>
                        <a:t>时  间</a:t>
                      </a:r>
                      <a:endParaRPr lang="zh-CN" altLang="en-US" b="1"/>
                    </a:p>
                  </a:txBody>
                  <a:tcPr marL="54000" marR="54000" marT="54000" marB="5400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800" u="none" kern="1200" baseline="0">
                          <a:solidFill>
                            <a:schemeClr val="tx1"/>
                          </a:solidFill>
                          <a:latin typeface="Tahoma" panose="020B060403050404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400" b="0" i="0" u="none" kern="1200" baseline="0">
                          <a:solidFill>
                            <a:schemeClr val="tx1"/>
                          </a:solidFill>
                          <a:latin typeface="Tahoma" panose="020B060403050404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000" b="0" i="0" u="none" kern="1200" baseline="0">
                          <a:solidFill>
                            <a:schemeClr val="tx1"/>
                          </a:solidFill>
                          <a:latin typeface="Tahoma" panose="020B060403050404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1800" b="0" i="0" u="none" kern="1200" baseline="0">
                          <a:solidFill>
                            <a:schemeClr val="tx1"/>
                          </a:solidFill>
                          <a:latin typeface="Tahoma" panose="020B060403050404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1800" b="0" i="0" u="none" kern="1200" baseline="0">
                          <a:solidFill>
                            <a:schemeClr val="tx1"/>
                          </a:solidFill>
                          <a:latin typeface="Tahoma" panose="020B0604030504040204" pitchFamily="34" charset="0"/>
                          <a:ea typeface="宋体" panose="02010600030101010101" pitchFamily="2" charset="-122"/>
                        </a:defRPr>
                      </a:lvl5pPr>
                    </a:lstStyle>
                    <a:p>
                      <a:pPr marL="0" lvl="0" indent="0" algn="ctr">
                        <a:buNone/>
                      </a:pPr>
                      <a:r>
                        <a:rPr lang="zh-CN" altLang="en-US" b="1" dirty="0"/>
                        <a:t>人  口</a:t>
                      </a:r>
                      <a:endParaRPr lang="zh-CN" altLang="en-US" b="1"/>
                    </a:p>
                  </a:txBody>
                  <a:tcPr marL="54000" marR="54000" marT="54000" marB="5400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800" u="none" kern="1200" baseline="0">
                          <a:solidFill>
                            <a:schemeClr val="tx1"/>
                          </a:solidFill>
                          <a:latin typeface="Tahoma" panose="020B060403050404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400" b="0" i="0" u="none" kern="1200" baseline="0">
                          <a:solidFill>
                            <a:schemeClr val="tx1"/>
                          </a:solidFill>
                          <a:latin typeface="Tahoma" panose="020B060403050404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000" b="0" i="0" u="none" kern="1200" baseline="0">
                          <a:solidFill>
                            <a:schemeClr val="tx1"/>
                          </a:solidFill>
                          <a:latin typeface="Tahoma" panose="020B060403050404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1800" b="0" i="0" u="none" kern="1200" baseline="0">
                          <a:solidFill>
                            <a:schemeClr val="tx1"/>
                          </a:solidFill>
                          <a:latin typeface="Tahoma" panose="020B060403050404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1800" b="0" i="0" u="none" kern="1200" baseline="0">
                          <a:solidFill>
                            <a:schemeClr val="tx1"/>
                          </a:solidFill>
                          <a:latin typeface="Tahoma" panose="020B0604030504040204" pitchFamily="34" charset="0"/>
                          <a:ea typeface="宋体" panose="02010600030101010101" pitchFamily="2" charset="-122"/>
                        </a:defRPr>
                      </a:lvl5pPr>
                    </a:lstStyle>
                    <a:p>
                      <a:pPr marL="0" lvl="0" indent="0" algn="ctr">
                        <a:buNone/>
                      </a:pPr>
                      <a:r>
                        <a:rPr lang="zh-CN" altLang="en-US" b="1" dirty="0"/>
                        <a:t>每千年</a:t>
                      </a:r>
                      <a:endParaRPr lang="zh-CN" altLang="en-US" b="1" dirty="0"/>
                    </a:p>
                    <a:p>
                      <a:pPr marL="0" lvl="0" indent="0" algn="ctr">
                        <a:buNone/>
                      </a:pPr>
                      <a:r>
                        <a:rPr lang="zh-CN" altLang="en-US" b="1" dirty="0"/>
                        <a:t>增长率</a:t>
                      </a:r>
                      <a:endParaRPr lang="zh-CN" altLang="en-US" b="1"/>
                    </a:p>
                  </a:txBody>
                  <a:tcPr marL="54000" marR="54000" marT="54000" marB="5400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800" u="none" kern="1200" baseline="0">
                          <a:solidFill>
                            <a:schemeClr val="tx1"/>
                          </a:solidFill>
                          <a:latin typeface="Tahoma" panose="020B060403050404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400" b="0" i="0" u="none" kern="1200" baseline="0">
                          <a:solidFill>
                            <a:schemeClr val="tx1"/>
                          </a:solidFill>
                          <a:latin typeface="Tahoma" panose="020B060403050404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000" b="0" i="0" u="none" kern="1200" baseline="0">
                          <a:solidFill>
                            <a:schemeClr val="tx1"/>
                          </a:solidFill>
                          <a:latin typeface="Tahoma" panose="020B060403050404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1800" b="0" i="0" u="none" kern="1200" baseline="0">
                          <a:solidFill>
                            <a:schemeClr val="tx1"/>
                          </a:solidFill>
                          <a:latin typeface="Tahoma" panose="020B060403050404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1800" b="0" i="0" u="none" kern="1200" baseline="0">
                          <a:solidFill>
                            <a:schemeClr val="tx1"/>
                          </a:solidFill>
                          <a:latin typeface="Tahoma" panose="020B0604030504040204" pitchFamily="34" charset="0"/>
                          <a:ea typeface="宋体" panose="02010600030101010101" pitchFamily="2" charset="-122"/>
                        </a:defRPr>
                      </a:lvl5pPr>
                    </a:lstStyle>
                    <a:p>
                      <a:pPr marL="0" lvl="0" indent="0" algn="ctr">
                        <a:buNone/>
                      </a:pPr>
                      <a:r>
                        <a:rPr lang="zh-CN" altLang="en-US" b="1" dirty="0"/>
                        <a:t>增长速度</a:t>
                      </a:r>
                      <a:endParaRPr lang="zh-CN" altLang="en-US" b="1"/>
                    </a:p>
                  </a:txBody>
                  <a:tcPr marL="54000" marR="54000" marT="54000" marB="54000" anchor="ctr">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r>
              <a:tr h="1022350">
                <a:tc>
                  <a:txBody>
                    <a:bodyPr/>
                    <a:lstStyle>
                      <a:lvl1pPr marL="342900" lvl="0" indent="-34290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800" u="none" kern="1200" baseline="0">
                          <a:solidFill>
                            <a:schemeClr val="tx1"/>
                          </a:solidFill>
                          <a:latin typeface="Tahoma" panose="020B060403050404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400" b="0" i="0" u="none" kern="1200" baseline="0">
                          <a:solidFill>
                            <a:schemeClr val="tx1"/>
                          </a:solidFill>
                          <a:latin typeface="Tahoma" panose="020B060403050404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000" b="0" i="0" u="none" kern="1200" baseline="0">
                          <a:solidFill>
                            <a:schemeClr val="tx1"/>
                          </a:solidFill>
                          <a:latin typeface="Tahoma" panose="020B060403050404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1800" b="0" i="0" u="none" kern="1200" baseline="0">
                          <a:solidFill>
                            <a:schemeClr val="tx1"/>
                          </a:solidFill>
                          <a:latin typeface="Tahoma" panose="020B060403050404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1800" b="0" i="0" u="none" kern="1200" baseline="0">
                          <a:solidFill>
                            <a:schemeClr val="tx1"/>
                          </a:solidFill>
                          <a:latin typeface="Tahoma" panose="020B0604030504040204" pitchFamily="34" charset="0"/>
                          <a:ea typeface="宋体" panose="02010600030101010101" pitchFamily="2" charset="-122"/>
                        </a:defRPr>
                      </a:lvl5pPr>
                    </a:lstStyle>
                    <a:p>
                      <a:pPr marL="0" lvl="0" indent="0" algn="ctr">
                        <a:buNone/>
                      </a:pPr>
                      <a:r>
                        <a:rPr lang="zh-CN" altLang="en-US" sz="2000" b="1" dirty="0">
                          <a:latin typeface="宋体" panose="02010600030101010101" pitchFamily="2" charset="-122"/>
                        </a:rPr>
                        <a:t>旧石器时代</a:t>
                      </a:r>
                      <a:endParaRPr lang="zh-CN" altLang="en-US" sz="2000" b="1">
                        <a:latin typeface="宋体" panose="02010600030101010101" pitchFamily="2" charset="-122"/>
                      </a:endParaRPr>
                    </a:p>
                  </a:txBody>
                  <a:tcPr marL="54000" marR="54000" marT="54000" marB="54000" anchor="ctr">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800" u="none" kern="1200" baseline="0">
                          <a:solidFill>
                            <a:schemeClr val="tx1"/>
                          </a:solidFill>
                          <a:latin typeface="Tahoma" panose="020B060403050404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400" b="0" i="0" u="none" kern="1200" baseline="0">
                          <a:solidFill>
                            <a:schemeClr val="tx1"/>
                          </a:solidFill>
                          <a:latin typeface="Tahoma" panose="020B060403050404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000" b="0" i="0" u="none" kern="1200" baseline="0">
                          <a:solidFill>
                            <a:schemeClr val="tx1"/>
                          </a:solidFill>
                          <a:latin typeface="Tahoma" panose="020B060403050404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1800" b="0" i="0" u="none" kern="1200" baseline="0">
                          <a:solidFill>
                            <a:schemeClr val="tx1"/>
                          </a:solidFill>
                          <a:latin typeface="Tahoma" panose="020B060403050404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1800" b="0" i="0" u="none" kern="1200" baseline="0">
                          <a:solidFill>
                            <a:schemeClr val="tx1"/>
                          </a:solidFill>
                          <a:latin typeface="Tahoma" panose="020B0604030504040204" pitchFamily="34" charset="0"/>
                          <a:ea typeface="宋体" panose="02010600030101010101" pitchFamily="2" charset="-122"/>
                        </a:defRPr>
                      </a:lvl5pPr>
                    </a:lstStyle>
                    <a:p>
                      <a:pPr marL="0" lvl="0" indent="0" algn="ctr">
                        <a:buNone/>
                      </a:pPr>
                      <a:r>
                        <a:rPr lang="zh-CN" altLang="en-US" sz="2000" b="1" dirty="0">
                          <a:latin typeface="宋体" panose="02010600030101010101" pitchFamily="2" charset="-122"/>
                        </a:rPr>
                        <a:t>公元前</a:t>
                      </a:r>
                      <a:r>
                        <a:rPr lang="en-US" altLang="zh-CN" sz="2000" b="1" dirty="0">
                          <a:latin typeface="宋体" panose="02010600030101010101" pitchFamily="2" charset="-122"/>
                        </a:rPr>
                        <a:t>100</a:t>
                      </a:r>
                      <a:r>
                        <a:rPr lang="zh-CN" altLang="en-US" sz="2000" b="1" dirty="0">
                          <a:latin typeface="宋体" panose="02010600030101010101" pitchFamily="2" charset="-122"/>
                        </a:rPr>
                        <a:t>万</a:t>
                      </a:r>
                      <a:r>
                        <a:rPr lang="en-US" altLang="zh-CN" sz="2000" b="1">
                          <a:latin typeface="Times New Roman" panose="02020603050405020304" pitchFamily="18" charset="0"/>
                        </a:rPr>
                        <a:t>——</a:t>
                      </a:r>
                      <a:r>
                        <a:rPr lang="en-US" altLang="zh-CN" sz="2000" b="1" dirty="0">
                          <a:latin typeface="宋体" panose="02010600030101010101" pitchFamily="2" charset="-122"/>
                        </a:rPr>
                        <a:t>1.5</a:t>
                      </a:r>
                      <a:r>
                        <a:rPr lang="zh-CN" altLang="en-US" sz="2000" b="1" dirty="0">
                          <a:latin typeface="宋体" panose="02010600030101010101" pitchFamily="2" charset="-122"/>
                        </a:rPr>
                        <a:t>万年</a:t>
                      </a:r>
                      <a:endParaRPr lang="zh-CN" altLang="en-US" sz="2000" b="1">
                        <a:latin typeface="宋体" panose="02010600030101010101" pitchFamily="2" charset="-122"/>
                      </a:endParaRPr>
                    </a:p>
                  </a:txBody>
                  <a:tcPr marL="54000" marR="54000" marT="54000" marB="5400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800" u="none" kern="1200" baseline="0">
                          <a:solidFill>
                            <a:schemeClr val="tx1"/>
                          </a:solidFill>
                          <a:latin typeface="Tahoma" panose="020B060403050404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400" b="0" i="0" u="none" kern="1200" baseline="0">
                          <a:solidFill>
                            <a:schemeClr val="tx1"/>
                          </a:solidFill>
                          <a:latin typeface="Tahoma" panose="020B060403050404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000" b="0" i="0" u="none" kern="1200" baseline="0">
                          <a:solidFill>
                            <a:schemeClr val="tx1"/>
                          </a:solidFill>
                          <a:latin typeface="Tahoma" panose="020B060403050404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1800" b="0" i="0" u="none" kern="1200" baseline="0">
                          <a:solidFill>
                            <a:schemeClr val="tx1"/>
                          </a:solidFill>
                          <a:latin typeface="Tahoma" panose="020B060403050404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1800" b="0" i="0" u="none" kern="1200" baseline="0">
                          <a:solidFill>
                            <a:schemeClr val="tx1"/>
                          </a:solidFill>
                          <a:latin typeface="Tahoma" panose="020B0604030504040204" pitchFamily="34" charset="0"/>
                          <a:ea typeface="宋体" panose="02010600030101010101" pitchFamily="2" charset="-122"/>
                        </a:defRPr>
                      </a:lvl5pPr>
                    </a:lstStyle>
                    <a:p>
                      <a:pPr marL="0" lvl="0" indent="0" algn="ctr">
                        <a:buNone/>
                      </a:pPr>
                      <a:r>
                        <a:rPr lang="en-US" altLang="zh-CN" sz="2000" b="1">
                          <a:latin typeface="宋体" panose="02010600030101010101" pitchFamily="2" charset="-122"/>
                        </a:rPr>
                        <a:t>1</a:t>
                      </a:r>
                      <a:r>
                        <a:rPr lang="en-US" altLang="zh-CN" sz="2000" b="1">
                          <a:latin typeface="Times New Roman" panose="02020603050405020304" pitchFamily="18" charset="0"/>
                        </a:rPr>
                        <a:t>——</a:t>
                      </a:r>
                      <a:r>
                        <a:rPr lang="en-US" altLang="zh-CN" sz="2000" b="1" dirty="0">
                          <a:latin typeface="宋体" panose="02010600030101010101" pitchFamily="2" charset="-122"/>
                        </a:rPr>
                        <a:t>2</a:t>
                      </a:r>
                      <a:r>
                        <a:rPr lang="zh-CN" altLang="en-US" sz="2000" b="1" dirty="0">
                          <a:latin typeface="宋体" panose="02010600030101010101" pitchFamily="2" charset="-122"/>
                        </a:rPr>
                        <a:t>万人增加到</a:t>
                      </a:r>
                      <a:r>
                        <a:rPr lang="en-US" altLang="zh-CN" sz="2000" b="1" dirty="0">
                          <a:latin typeface="宋体" panose="02010600030101010101" pitchFamily="2" charset="-122"/>
                        </a:rPr>
                        <a:t>300</a:t>
                      </a:r>
                      <a:r>
                        <a:rPr lang="zh-CN" altLang="en-US" sz="2000" b="1" dirty="0">
                          <a:latin typeface="宋体" panose="02010600030101010101" pitchFamily="2" charset="-122"/>
                        </a:rPr>
                        <a:t>万人</a:t>
                      </a:r>
                      <a:endParaRPr lang="zh-CN" altLang="en-US" sz="2000" b="1">
                        <a:latin typeface="宋体" panose="02010600030101010101" pitchFamily="2" charset="-122"/>
                      </a:endParaRPr>
                    </a:p>
                  </a:txBody>
                  <a:tcPr marL="54000" marR="54000" marT="54000" marB="5400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800" u="none" kern="1200" baseline="0">
                          <a:solidFill>
                            <a:schemeClr val="tx1"/>
                          </a:solidFill>
                          <a:latin typeface="Tahoma" panose="020B060403050404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400" b="0" i="0" u="none" kern="1200" baseline="0">
                          <a:solidFill>
                            <a:schemeClr val="tx1"/>
                          </a:solidFill>
                          <a:latin typeface="Tahoma" panose="020B060403050404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000" b="0" i="0" u="none" kern="1200" baseline="0">
                          <a:solidFill>
                            <a:schemeClr val="tx1"/>
                          </a:solidFill>
                          <a:latin typeface="Tahoma" panose="020B060403050404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1800" b="0" i="0" u="none" kern="1200" baseline="0">
                          <a:solidFill>
                            <a:schemeClr val="tx1"/>
                          </a:solidFill>
                          <a:latin typeface="Tahoma" panose="020B060403050404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1800" b="0" i="0" u="none" kern="1200" baseline="0">
                          <a:solidFill>
                            <a:schemeClr val="tx1"/>
                          </a:solidFill>
                          <a:latin typeface="Tahoma" panose="020B0604030504040204" pitchFamily="34" charset="0"/>
                          <a:ea typeface="宋体" panose="02010600030101010101" pitchFamily="2" charset="-122"/>
                        </a:defRPr>
                      </a:lvl5pPr>
                    </a:lstStyle>
                    <a:p>
                      <a:pPr marL="0" lvl="0" indent="0" algn="ctr">
                        <a:buNone/>
                      </a:pPr>
                      <a:r>
                        <a:rPr lang="zh-CN" altLang="en-US" sz="2000" b="1" dirty="0">
                          <a:latin typeface="宋体" panose="02010600030101010101" pitchFamily="2" charset="-122"/>
                        </a:rPr>
                        <a:t>不足</a:t>
                      </a:r>
                      <a:r>
                        <a:rPr lang="en-US" altLang="zh-CN" sz="2000" b="1">
                          <a:latin typeface="宋体" panose="02010600030101010101" pitchFamily="2" charset="-122"/>
                        </a:rPr>
                        <a:t>1%</a:t>
                      </a:r>
                      <a:endParaRPr lang="zh-CN" altLang="en-US" sz="2000" b="1">
                        <a:latin typeface="宋体" panose="02010600030101010101" pitchFamily="2" charset="-122"/>
                      </a:endParaRPr>
                    </a:p>
                  </a:txBody>
                  <a:tcPr marL="54000" marR="54000" marT="54000" marB="5400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800" u="none" kern="1200" baseline="0">
                          <a:solidFill>
                            <a:schemeClr val="tx1"/>
                          </a:solidFill>
                          <a:latin typeface="Tahoma" panose="020B060403050404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400" b="0" i="0" u="none" kern="1200" baseline="0">
                          <a:solidFill>
                            <a:schemeClr val="tx1"/>
                          </a:solidFill>
                          <a:latin typeface="Tahoma" panose="020B060403050404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000" b="0" i="0" u="none" kern="1200" baseline="0">
                          <a:solidFill>
                            <a:schemeClr val="tx1"/>
                          </a:solidFill>
                          <a:latin typeface="Tahoma" panose="020B060403050404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1800" b="0" i="0" u="none" kern="1200" baseline="0">
                          <a:solidFill>
                            <a:schemeClr val="tx1"/>
                          </a:solidFill>
                          <a:latin typeface="Tahoma" panose="020B060403050404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1800" b="0" i="0" u="none" kern="1200" baseline="0">
                          <a:solidFill>
                            <a:schemeClr val="tx1"/>
                          </a:solidFill>
                          <a:latin typeface="Tahoma" panose="020B0604030504040204" pitchFamily="34" charset="0"/>
                          <a:ea typeface="宋体" panose="02010600030101010101" pitchFamily="2" charset="-122"/>
                        </a:defRPr>
                      </a:lvl5pPr>
                    </a:lstStyle>
                    <a:p>
                      <a:pPr marL="0" lvl="0" indent="0" algn="ctr">
                        <a:buNone/>
                      </a:pPr>
                      <a:r>
                        <a:rPr lang="zh-CN" altLang="en-US" sz="2000" b="1" dirty="0">
                          <a:latin typeface="宋体" panose="02010600030101010101" pitchFamily="2" charset="-122"/>
                        </a:rPr>
                        <a:t>极其缓慢</a:t>
                      </a:r>
                      <a:endParaRPr lang="zh-CN" altLang="en-US" sz="2000" b="1">
                        <a:latin typeface="宋体" panose="02010600030101010101" pitchFamily="2" charset="-122"/>
                      </a:endParaRPr>
                    </a:p>
                  </a:txBody>
                  <a:tcPr marL="54000" marR="54000" marT="54000" marB="54000" anchor="ctr">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r>
              <a:tr h="1016000">
                <a:tc>
                  <a:txBody>
                    <a:bodyPr/>
                    <a:lstStyle>
                      <a:lvl1pPr marL="342900" lvl="0" indent="-34290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800" u="none" kern="1200" baseline="0">
                          <a:solidFill>
                            <a:schemeClr val="tx1"/>
                          </a:solidFill>
                          <a:latin typeface="Tahoma" panose="020B060403050404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400" b="0" i="0" u="none" kern="1200" baseline="0">
                          <a:solidFill>
                            <a:schemeClr val="tx1"/>
                          </a:solidFill>
                          <a:latin typeface="Tahoma" panose="020B060403050404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000" b="0" i="0" u="none" kern="1200" baseline="0">
                          <a:solidFill>
                            <a:schemeClr val="tx1"/>
                          </a:solidFill>
                          <a:latin typeface="Tahoma" panose="020B060403050404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1800" b="0" i="0" u="none" kern="1200" baseline="0">
                          <a:solidFill>
                            <a:schemeClr val="tx1"/>
                          </a:solidFill>
                          <a:latin typeface="Tahoma" panose="020B060403050404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1800" b="0" i="0" u="none" kern="1200" baseline="0">
                          <a:solidFill>
                            <a:schemeClr val="tx1"/>
                          </a:solidFill>
                          <a:latin typeface="Tahoma" panose="020B0604030504040204" pitchFamily="34" charset="0"/>
                          <a:ea typeface="宋体" panose="02010600030101010101" pitchFamily="2" charset="-122"/>
                        </a:defRPr>
                      </a:lvl5pPr>
                    </a:lstStyle>
                    <a:p>
                      <a:pPr marL="0" lvl="0" indent="0" algn="ctr">
                        <a:buNone/>
                      </a:pPr>
                      <a:r>
                        <a:rPr lang="zh-CN" altLang="en-US" sz="2000" b="1" dirty="0">
                          <a:latin typeface="宋体" panose="02010600030101010101" pitchFamily="2" charset="-122"/>
                        </a:rPr>
                        <a:t>中石器时代</a:t>
                      </a:r>
                      <a:endParaRPr lang="zh-CN" altLang="en-US" sz="2000" b="1">
                        <a:latin typeface="宋体" panose="02010600030101010101" pitchFamily="2" charset="-122"/>
                      </a:endParaRPr>
                    </a:p>
                  </a:txBody>
                  <a:tcPr marL="54000" marR="54000" marT="54000" marB="54000" anchor="ctr">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800" u="none" kern="1200" baseline="0">
                          <a:solidFill>
                            <a:schemeClr val="tx1"/>
                          </a:solidFill>
                          <a:latin typeface="Tahoma" panose="020B060403050404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400" b="0" i="0" u="none" kern="1200" baseline="0">
                          <a:solidFill>
                            <a:schemeClr val="tx1"/>
                          </a:solidFill>
                          <a:latin typeface="Tahoma" panose="020B060403050404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000" b="0" i="0" u="none" kern="1200" baseline="0">
                          <a:solidFill>
                            <a:schemeClr val="tx1"/>
                          </a:solidFill>
                          <a:latin typeface="Tahoma" panose="020B060403050404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1800" b="0" i="0" u="none" kern="1200" baseline="0">
                          <a:solidFill>
                            <a:schemeClr val="tx1"/>
                          </a:solidFill>
                          <a:latin typeface="Tahoma" panose="020B060403050404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1800" b="0" i="0" u="none" kern="1200" baseline="0">
                          <a:solidFill>
                            <a:schemeClr val="tx1"/>
                          </a:solidFill>
                          <a:latin typeface="Tahoma" panose="020B0604030504040204" pitchFamily="34" charset="0"/>
                          <a:ea typeface="宋体" panose="02010600030101010101" pitchFamily="2" charset="-122"/>
                        </a:defRPr>
                      </a:lvl5pPr>
                    </a:lstStyle>
                    <a:p>
                      <a:pPr marL="0" lvl="0" indent="0" algn="ctr">
                        <a:buNone/>
                      </a:pPr>
                      <a:r>
                        <a:rPr lang="zh-CN" altLang="en-US" sz="2000" b="1" dirty="0">
                          <a:latin typeface="宋体" panose="02010600030101010101" pitchFamily="2" charset="-122"/>
                        </a:rPr>
                        <a:t>公元前</a:t>
                      </a:r>
                      <a:r>
                        <a:rPr lang="en-US" altLang="zh-CN" sz="2000" b="1" dirty="0">
                          <a:latin typeface="宋体" panose="02010600030101010101" pitchFamily="2" charset="-122"/>
                        </a:rPr>
                        <a:t>1.5</a:t>
                      </a:r>
                      <a:r>
                        <a:rPr lang="zh-CN" altLang="en-US" sz="2000" b="1" dirty="0">
                          <a:latin typeface="宋体" panose="02010600030101010101" pitchFamily="2" charset="-122"/>
                        </a:rPr>
                        <a:t>万年</a:t>
                      </a:r>
                      <a:r>
                        <a:rPr lang="en-US" altLang="zh-CN" sz="2000" b="1">
                          <a:latin typeface="Times New Roman" panose="02020603050405020304" pitchFamily="18" charset="0"/>
                        </a:rPr>
                        <a:t>——</a:t>
                      </a:r>
                      <a:r>
                        <a:rPr lang="en-US" altLang="zh-CN" sz="2000" b="1" dirty="0">
                          <a:latin typeface="宋体" panose="02010600030101010101" pitchFamily="2" charset="-122"/>
                        </a:rPr>
                        <a:t>9000</a:t>
                      </a:r>
                      <a:r>
                        <a:rPr lang="zh-CN" altLang="en-US" sz="2000" b="1" dirty="0">
                          <a:latin typeface="宋体" panose="02010600030101010101" pitchFamily="2" charset="-122"/>
                        </a:rPr>
                        <a:t>年</a:t>
                      </a:r>
                      <a:endParaRPr lang="zh-CN" altLang="en-US" sz="2000" b="1">
                        <a:latin typeface="宋体" panose="02010600030101010101" pitchFamily="2" charset="-122"/>
                      </a:endParaRPr>
                    </a:p>
                  </a:txBody>
                  <a:tcPr marL="54000" marR="54000" marT="54000" marB="5400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800" u="none" kern="1200" baseline="0">
                          <a:solidFill>
                            <a:schemeClr val="tx1"/>
                          </a:solidFill>
                          <a:latin typeface="Tahoma" panose="020B060403050404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400" b="0" i="0" u="none" kern="1200" baseline="0">
                          <a:solidFill>
                            <a:schemeClr val="tx1"/>
                          </a:solidFill>
                          <a:latin typeface="Tahoma" panose="020B060403050404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000" b="0" i="0" u="none" kern="1200" baseline="0">
                          <a:solidFill>
                            <a:schemeClr val="tx1"/>
                          </a:solidFill>
                          <a:latin typeface="Tahoma" panose="020B060403050404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1800" b="0" i="0" u="none" kern="1200" baseline="0">
                          <a:solidFill>
                            <a:schemeClr val="tx1"/>
                          </a:solidFill>
                          <a:latin typeface="Tahoma" panose="020B060403050404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1800" b="0" i="0" u="none" kern="1200" baseline="0">
                          <a:solidFill>
                            <a:schemeClr val="tx1"/>
                          </a:solidFill>
                          <a:latin typeface="Tahoma" panose="020B0604030504040204" pitchFamily="34" charset="0"/>
                          <a:ea typeface="宋体" panose="02010600030101010101" pitchFamily="2" charset="-122"/>
                        </a:defRPr>
                      </a:lvl5pPr>
                    </a:lstStyle>
                    <a:p>
                      <a:pPr marL="0" lvl="0" indent="0" algn="ctr">
                        <a:buNone/>
                      </a:pPr>
                      <a:r>
                        <a:rPr lang="en-US" altLang="zh-CN" sz="2000" b="1" dirty="0">
                          <a:latin typeface="宋体" panose="02010600030101010101" pitchFamily="2" charset="-122"/>
                        </a:rPr>
                        <a:t>300</a:t>
                      </a:r>
                      <a:r>
                        <a:rPr lang="zh-CN" altLang="en-US" sz="2000" b="1" dirty="0">
                          <a:latin typeface="宋体" panose="02010600030101010101" pitchFamily="2" charset="-122"/>
                        </a:rPr>
                        <a:t>万增加到</a:t>
                      </a:r>
                      <a:r>
                        <a:rPr lang="en-US" altLang="zh-CN" sz="2000" b="1" dirty="0">
                          <a:latin typeface="宋体" panose="02010600030101010101" pitchFamily="2" charset="-122"/>
                        </a:rPr>
                        <a:t>500</a:t>
                      </a:r>
                      <a:r>
                        <a:rPr lang="zh-CN" altLang="en-US" sz="2000" b="1" dirty="0">
                          <a:latin typeface="宋体" panose="02010600030101010101" pitchFamily="2" charset="-122"/>
                        </a:rPr>
                        <a:t>万</a:t>
                      </a:r>
                      <a:endParaRPr lang="zh-CN" altLang="en-US" sz="2000" b="1">
                        <a:latin typeface="宋体" panose="02010600030101010101" pitchFamily="2" charset="-122"/>
                      </a:endParaRPr>
                    </a:p>
                  </a:txBody>
                  <a:tcPr marL="54000" marR="54000" marT="54000" marB="5400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800" u="none" kern="1200" baseline="0">
                          <a:solidFill>
                            <a:schemeClr val="tx1"/>
                          </a:solidFill>
                          <a:latin typeface="Tahoma" panose="020B060403050404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400" b="0" i="0" u="none" kern="1200" baseline="0">
                          <a:solidFill>
                            <a:schemeClr val="tx1"/>
                          </a:solidFill>
                          <a:latin typeface="Tahoma" panose="020B060403050404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000" b="0" i="0" u="none" kern="1200" baseline="0">
                          <a:solidFill>
                            <a:schemeClr val="tx1"/>
                          </a:solidFill>
                          <a:latin typeface="Tahoma" panose="020B060403050404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1800" b="0" i="0" u="none" kern="1200" baseline="0">
                          <a:solidFill>
                            <a:schemeClr val="tx1"/>
                          </a:solidFill>
                          <a:latin typeface="Tahoma" panose="020B060403050404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1800" b="0" i="0" u="none" kern="1200" baseline="0">
                          <a:solidFill>
                            <a:schemeClr val="tx1"/>
                          </a:solidFill>
                          <a:latin typeface="Tahoma" panose="020B0604030504040204" pitchFamily="34" charset="0"/>
                          <a:ea typeface="宋体" panose="02010600030101010101" pitchFamily="2" charset="-122"/>
                        </a:defRPr>
                      </a:lvl5pPr>
                    </a:lstStyle>
                    <a:p>
                      <a:pPr marL="0" lvl="0" indent="0" algn="ctr">
                        <a:buNone/>
                      </a:pPr>
                      <a:r>
                        <a:rPr lang="en-US" altLang="zh-CN" sz="2000" b="1">
                          <a:latin typeface="宋体" panose="02010600030101010101" pitchFamily="2" charset="-122"/>
                        </a:rPr>
                        <a:t>15%</a:t>
                      </a:r>
                      <a:endParaRPr lang="zh-CN" altLang="en-US" sz="2000" b="1">
                        <a:latin typeface="宋体" panose="02010600030101010101" pitchFamily="2" charset="-122"/>
                      </a:endParaRPr>
                    </a:p>
                  </a:txBody>
                  <a:tcPr marL="54000" marR="54000" marT="54000" marB="5400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800" u="none" kern="1200" baseline="0">
                          <a:solidFill>
                            <a:schemeClr val="tx1"/>
                          </a:solidFill>
                          <a:latin typeface="Tahoma" panose="020B060403050404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400" b="0" i="0" u="none" kern="1200" baseline="0">
                          <a:solidFill>
                            <a:schemeClr val="tx1"/>
                          </a:solidFill>
                          <a:latin typeface="Tahoma" panose="020B060403050404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000" b="0" i="0" u="none" kern="1200" baseline="0">
                          <a:solidFill>
                            <a:schemeClr val="tx1"/>
                          </a:solidFill>
                          <a:latin typeface="Tahoma" panose="020B060403050404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1800" b="0" i="0" u="none" kern="1200" baseline="0">
                          <a:solidFill>
                            <a:schemeClr val="tx1"/>
                          </a:solidFill>
                          <a:latin typeface="Tahoma" panose="020B060403050404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1800" b="0" i="0" u="none" kern="1200" baseline="0">
                          <a:solidFill>
                            <a:schemeClr val="tx1"/>
                          </a:solidFill>
                          <a:latin typeface="Tahoma" panose="020B0604030504040204" pitchFamily="34" charset="0"/>
                          <a:ea typeface="宋体" panose="02010600030101010101" pitchFamily="2" charset="-122"/>
                        </a:defRPr>
                      </a:lvl5pPr>
                    </a:lstStyle>
                    <a:p>
                      <a:pPr marL="0" lvl="0" indent="0" algn="ctr">
                        <a:buNone/>
                      </a:pPr>
                      <a:r>
                        <a:rPr lang="zh-CN" altLang="en-US" sz="2000" b="1" dirty="0">
                          <a:latin typeface="宋体" panose="02010600030101010101" pitchFamily="2" charset="-122"/>
                        </a:rPr>
                        <a:t>很慢</a:t>
                      </a:r>
                      <a:endParaRPr lang="zh-CN" altLang="en-US" sz="2000" b="1">
                        <a:latin typeface="宋体" panose="02010600030101010101" pitchFamily="2" charset="-122"/>
                      </a:endParaRPr>
                    </a:p>
                  </a:txBody>
                  <a:tcPr marL="54000" marR="54000" marT="54000" marB="54000" anchor="ctr">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r>
              <a:tr h="1035050">
                <a:tc>
                  <a:txBody>
                    <a:bodyPr/>
                    <a:lstStyle>
                      <a:lvl1pPr marL="342900" lvl="0" indent="-34290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800" u="none" kern="1200" baseline="0">
                          <a:solidFill>
                            <a:schemeClr val="tx1"/>
                          </a:solidFill>
                          <a:latin typeface="Tahoma" panose="020B060403050404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400" b="0" i="0" u="none" kern="1200" baseline="0">
                          <a:solidFill>
                            <a:schemeClr val="tx1"/>
                          </a:solidFill>
                          <a:latin typeface="Tahoma" panose="020B060403050404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000" b="0" i="0" u="none" kern="1200" baseline="0">
                          <a:solidFill>
                            <a:schemeClr val="tx1"/>
                          </a:solidFill>
                          <a:latin typeface="Tahoma" panose="020B060403050404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1800" b="0" i="0" u="none" kern="1200" baseline="0">
                          <a:solidFill>
                            <a:schemeClr val="tx1"/>
                          </a:solidFill>
                          <a:latin typeface="Tahoma" panose="020B060403050404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1800" b="0" i="0" u="none" kern="1200" baseline="0">
                          <a:solidFill>
                            <a:schemeClr val="tx1"/>
                          </a:solidFill>
                          <a:latin typeface="Tahoma" panose="020B0604030504040204" pitchFamily="34" charset="0"/>
                          <a:ea typeface="宋体" panose="02010600030101010101" pitchFamily="2" charset="-122"/>
                        </a:defRPr>
                      </a:lvl5pPr>
                    </a:lstStyle>
                    <a:p>
                      <a:pPr marL="0" lvl="0" indent="0" algn="ctr">
                        <a:buNone/>
                      </a:pPr>
                      <a:r>
                        <a:rPr lang="zh-CN" altLang="en-US" sz="2000" b="1" dirty="0">
                          <a:latin typeface="宋体" panose="02010600030101010101" pitchFamily="2" charset="-122"/>
                        </a:rPr>
                        <a:t>新石器时代</a:t>
                      </a:r>
                      <a:endParaRPr lang="zh-CN" altLang="en-US" sz="2000" b="1">
                        <a:latin typeface="宋体" panose="02010600030101010101" pitchFamily="2" charset="-122"/>
                      </a:endParaRPr>
                    </a:p>
                  </a:txBody>
                  <a:tcPr marL="54000" marR="54000" marT="54000" marB="54000" anchor="ctr">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800" u="none" kern="1200" baseline="0">
                          <a:solidFill>
                            <a:schemeClr val="tx1"/>
                          </a:solidFill>
                          <a:latin typeface="Tahoma" panose="020B060403050404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400" b="0" i="0" u="none" kern="1200" baseline="0">
                          <a:solidFill>
                            <a:schemeClr val="tx1"/>
                          </a:solidFill>
                          <a:latin typeface="Tahoma" panose="020B060403050404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000" b="0" i="0" u="none" kern="1200" baseline="0">
                          <a:solidFill>
                            <a:schemeClr val="tx1"/>
                          </a:solidFill>
                          <a:latin typeface="Tahoma" panose="020B060403050404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1800" b="0" i="0" u="none" kern="1200" baseline="0">
                          <a:solidFill>
                            <a:schemeClr val="tx1"/>
                          </a:solidFill>
                          <a:latin typeface="Tahoma" panose="020B060403050404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1800" b="0" i="0" u="none" kern="1200" baseline="0">
                          <a:solidFill>
                            <a:schemeClr val="tx1"/>
                          </a:solidFill>
                          <a:latin typeface="Tahoma" panose="020B0604030504040204" pitchFamily="34" charset="0"/>
                          <a:ea typeface="宋体" panose="02010600030101010101" pitchFamily="2" charset="-122"/>
                        </a:defRPr>
                      </a:lvl5pPr>
                    </a:lstStyle>
                    <a:p>
                      <a:pPr marL="0" lvl="0" indent="0" algn="ctr">
                        <a:buNone/>
                      </a:pPr>
                      <a:r>
                        <a:rPr lang="zh-CN" altLang="en-US" sz="2000" b="1" dirty="0">
                          <a:latin typeface="宋体" panose="02010600030101010101" pitchFamily="2" charset="-122"/>
                        </a:rPr>
                        <a:t>公元前</a:t>
                      </a:r>
                      <a:r>
                        <a:rPr lang="en-US" altLang="zh-CN" sz="2000" b="1" dirty="0">
                          <a:latin typeface="宋体" panose="02010600030101010101" pitchFamily="2" charset="-122"/>
                        </a:rPr>
                        <a:t>9000</a:t>
                      </a:r>
                      <a:r>
                        <a:rPr lang="zh-CN" altLang="en-US" sz="2000" b="1" dirty="0">
                          <a:latin typeface="宋体" panose="02010600030101010101" pitchFamily="2" charset="-122"/>
                        </a:rPr>
                        <a:t>年</a:t>
                      </a:r>
                      <a:r>
                        <a:rPr lang="en-US" altLang="zh-CN" sz="2000" b="1">
                          <a:latin typeface="Times New Roman" panose="02020603050405020304" pitchFamily="18" charset="0"/>
                        </a:rPr>
                        <a:t>——</a:t>
                      </a:r>
                      <a:r>
                        <a:rPr lang="en-US" altLang="zh-CN" sz="2000" b="1" dirty="0">
                          <a:latin typeface="宋体" panose="02010600030101010101" pitchFamily="2" charset="-122"/>
                        </a:rPr>
                        <a:t>3000</a:t>
                      </a:r>
                      <a:r>
                        <a:rPr lang="zh-CN" altLang="en-US" sz="2000" b="1" dirty="0">
                          <a:latin typeface="宋体" panose="02010600030101010101" pitchFamily="2" charset="-122"/>
                        </a:rPr>
                        <a:t>年</a:t>
                      </a:r>
                      <a:endParaRPr lang="zh-CN" altLang="en-US" sz="2000" b="1">
                        <a:latin typeface="宋体" panose="02010600030101010101" pitchFamily="2" charset="-122"/>
                      </a:endParaRPr>
                    </a:p>
                  </a:txBody>
                  <a:tcPr marL="54000" marR="54000" marT="54000" marB="5400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800" u="none" kern="1200" baseline="0">
                          <a:solidFill>
                            <a:schemeClr val="tx1"/>
                          </a:solidFill>
                          <a:latin typeface="Tahoma" panose="020B060403050404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400" b="0" i="0" u="none" kern="1200" baseline="0">
                          <a:solidFill>
                            <a:schemeClr val="tx1"/>
                          </a:solidFill>
                          <a:latin typeface="Tahoma" panose="020B060403050404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000" b="0" i="0" u="none" kern="1200" baseline="0">
                          <a:solidFill>
                            <a:schemeClr val="tx1"/>
                          </a:solidFill>
                          <a:latin typeface="Tahoma" panose="020B060403050404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1800" b="0" i="0" u="none" kern="1200" baseline="0">
                          <a:solidFill>
                            <a:schemeClr val="tx1"/>
                          </a:solidFill>
                          <a:latin typeface="Tahoma" panose="020B060403050404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1800" b="0" i="0" u="none" kern="1200" baseline="0">
                          <a:solidFill>
                            <a:schemeClr val="tx1"/>
                          </a:solidFill>
                          <a:latin typeface="Tahoma" panose="020B0604030504040204" pitchFamily="34" charset="0"/>
                          <a:ea typeface="宋体" panose="02010600030101010101" pitchFamily="2" charset="-122"/>
                        </a:defRPr>
                      </a:lvl5pPr>
                    </a:lstStyle>
                    <a:p>
                      <a:pPr marL="0" lvl="0" indent="0" algn="ctr">
                        <a:buNone/>
                      </a:pPr>
                      <a:r>
                        <a:rPr lang="en-US" altLang="zh-CN" sz="2000" b="1" dirty="0">
                          <a:latin typeface="宋体" panose="02010600030101010101" pitchFamily="2" charset="-122"/>
                        </a:rPr>
                        <a:t>500</a:t>
                      </a:r>
                      <a:r>
                        <a:rPr lang="zh-CN" altLang="en-US" sz="2000" b="1" dirty="0">
                          <a:latin typeface="宋体" panose="02010600030101010101" pitchFamily="2" charset="-122"/>
                        </a:rPr>
                        <a:t>万增加到</a:t>
                      </a:r>
                      <a:r>
                        <a:rPr lang="en-US" altLang="zh-CN" sz="2000" b="1" dirty="0">
                          <a:latin typeface="宋体" panose="02010600030101010101" pitchFamily="2" charset="-122"/>
                        </a:rPr>
                        <a:t>3000</a:t>
                      </a:r>
                      <a:r>
                        <a:rPr lang="zh-CN" altLang="en-US" sz="2000" b="1" dirty="0">
                          <a:latin typeface="宋体" panose="02010600030101010101" pitchFamily="2" charset="-122"/>
                        </a:rPr>
                        <a:t>万</a:t>
                      </a:r>
                      <a:endParaRPr lang="zh-CN" altLang="en-US" sz="2000" b="1">
                        <a:latin typeface="宋体" panose="02010600030101010101" pitchFamily="2" charset="-122"/>
                      </a:endParaRPr>
                    </a:p>
                  </a:txBody>
                  <a:tcPr marL="54000" marR="54000" marT="54000" marB="5400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800" u="none" kern="1200" baseline="0">
                          <a:solidFill>
                            <a:schemeClr val="tx1"/>
                          </a:solidFill>
                          <a:latin typeface="Tahoma" panose="020B060403050404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400" b="0" i="0" u="none" kern="1200" baseline="0">
                          <a:solidFill>
                            <a:schemeClr val="tx1"/>
                          </a:solidFill>
                          <a:latin typeface="Tahoma" panose="020B060403050404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000" b="0" i="0" u="none" kern="1200" baseline="0">
                          <a:solidFill>
                            <a:schemeClr val="tx1"/>
                          </a:solidFill>
                          <a:latin typeface="Tahoma" panose="020B060403050404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1800" b="0" i="0" u="none" kern="1200" baseline="0">
                          <a:solidFill>
                            <a:schemeClr val="tx1"/>
                          </a:solidFill>
                          <a:latin typeface="Tahoma" panose="020B060403050404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1800" b="0" i="0" u="none" kern="1200" baseline="0">
                          <a:solidFill>
                            <a:schemeClr val="tx1"/>
                          </a:solidFill>
                          <a:latin typeface="Tahoma" panose="020B0604030504040204" pitchFamily="34" charset="0"/>
                          <a:ea typeface="宋体" panose="02010600030101010101" pitchFamily="2" charset="-122"/>
                        </a:defRPr>
                      </a:lvl5pPr>
                    </a:lstStyle>
                    <a:p>
                      <a:pPr marL="0" lvl="0" indent="0" algn="ctr">
                        <a:buNone/>
                      </a:pPr>
                      <a:r>
                        <a:rPr lang="en-US" altLang="zh-CN" sz="2000" b="1">
                          <a:latin typeface="宋体" panose="02010600030101010101" pitchFamily="2" charset="-122"/>
                        </a:rPr>
                        <a:t>40%</a:t>
                      </a:r>
                      <a:endParaRPr lang="zh-CN" altLang="en-US" sz="2000" b="1">
                        <a:latin typeface="宋体" panose="02010600030101010101" pitchFamily="2" charset="-122"/>
                      </a:endParaRPr>
                    </a:p>
                  </a:txBody>
                  <a:tcPr marL="54000" marR="54000" marT="54000" marB="5400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800" u="none" kern="1200" baseline="0">
                          <a:solidFill>
                            <a:schemeClr val="tx1"/>
                          </a:solidFill>
                          <a:latin typeface="Tahoma" panose="020B060403050404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400" b="0" i="0" u="none" kern="1200" baseline="0">
                          <a:solidFill>
                            <a:schemeClr val="tx1"/>
                          </a:solidFill>
                          <a:latin typeface="Tahoma" panose="020B060403050404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000" b="0" i="0" u="none" kern="1200" baseline="0">
                          <a:solidFill>
                            <a:schemeClr val="tx1"/>
                          </a:solidFill>
                          <a:latin typeface="Tahoma" panose="020B060403050404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1800" b="0" i="0" u="none" kern="1200" baseline="0">
                          <a:solidFill>
                            <a:schemeClr val="tx1"/>
                          </a:solidFill>
                          <a:latin typeface="Tahoma" panose="020B060403050404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1800" b="0" i="0" u="none" kern="1200" baseline="0">
                          <a:solidFill>
                            <a:schemeClr val="tx1"/>
                          </a:solidFill>
                          <a:latin typeface="Tahoma" panose="020B0604030504040204" pitchFamily="34" charset="0"/>
                          <a:ea typeface="宋体" panose="02010600030101010101" pitchFamily="2" charset="-122"/>
                        </a:defRPr>
                      </a:lvl5pPr>
                    </a:lstStyle>
                    <a:p>
                      <a:pPr marL="0" lvl="0" indent="0" algn="ctr">
                        <a:buNone/>
                      </a:pPr>
                      <a:r>
                        <a:rPr lang="zh-CN" altLang="en-US" sz="2000" b="1" dirty="0">
                          <a:latin typeface="宋体" panose="02010600030101010101" pitchFamily="2" charset="-122"/>
                        </a:rPr>
                        <a:t>很大的提高</a:t>
                      </a:r>
                      <a:endParaRPr lang="zh-CN" altLang="en-US" sz="2000" b="1">
                        <a:latin typeface="宋体" panose="02010600030101010101" pitchFamily="2" charset="-122"/>
                      </a:endParaRPr>
                    </a:p>
                  </a:txBody>
                  <a:tcPr marL="54000" marR="54000" marT="54000" marB="54000" anchor="ctr">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2500" advClick="0">
        <p:checker/>
      </p:transition>
    </mc:Choice>
    <mc:Fallback>
      <p:transition spd="slow" advClick="0">
        <p:checker/>
      </p:transition>
    </mc:Fallback>
  </mc:AlternateContent>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2" name="图片 51" descr="形状, 圆圈&#10;&#10;描述已自动生成"/>
          <p:cNvPicPr>
            <a:picLocks noChangeAspect="1"/>
          </p:cNvPicPr>
          <p:nvPr>
            <p:custDataLst>
              <p:tags r:id="rId1"/>
            </p:custDataLst>
          </p:nvPr>
        </p:nvPicPr>
        <p:blipFill>
          <a:blip r:embed="rId2">
            <a:extLst>
              <a:ext uri="{28A0092B-C50C-407E-A947-70E740481C1C}">
                <a14:useLocalDpi xmlns:a14="http://schemas.microsoft.com/office/drawing/2010/main" val="0"/>
              </a:ext>
            </a:extLst>
          </a:blip>
          <a:stretch>
            <a:fillRect/>
          </a:stretch>
        </p:blipFill>
        <p:spPr>
          <a:xfrm>
            <a:off x="0" y="1125220"/>
            <a:ext cx="9144000" cy="5143500"/>
          </a:xfrm>
          <a:prstGeom prst="rect">
            <a:avLst/>
          </a:prstGeom>
        </p:spPr>
      </p:pic>
      <p:sp>
        <p:nvSpPr>
          <p:cNvPr id="116738" name="文本占位符 581633"/>
          <p:cNvSpPr>
            <a:spLocks noGrp="1"/>
          </p:cNvSpPr>
          <p:nvPr>
            <p:ph idx="1"/>
          </p:nvPr>
        </p:nvSpPr>
        <p:spPr>
          <a:xfrm>
            <a:off x="304800" y="1351915"/>
            <a:ext cx="8534400" cy="5125085"/>
          </a:xfrm>
        </p:spPr>
        <p:txBody>
          <a:bodyPr vert="horz" wrap="square" lIns="54000" tIns="54000" rIns="54000" bIns="54000" anchor="t" anchorCtr="0"/>
          <a:p>
            <a:pPr marL="0" indent="0" defTabSz="914400" eaLnBrk="1" hangingPunct="1">
              <a:lnSpc>
                <a:spcPct val="140000"/>
              </a:lnSpc>
              <a:spcAft>
                <a:spcPct val="20000"/>
              </a:spcAft>
              <a:buNone/>
              <a:tabLst>
                <a:tab pos="97155" algn="l"/>
                <a:tab pos="1040130" algn="l"/>
              </a:tabLst>
            </a:pPr>
            <a:r>
              <a:rPr lang="zh-CN" altLang="en-US" b="1" dirty="0"/>
              <a:t>评价</a:t>
            </a:r>
            <a:endParaRPr lang="zh-CN" altLang="en-US" b="1" dirty="0">
              <a:latin typeface="宋体" panose="02010600030101010101" pitchFamily="2" charset="-122"/>
            </a:endParaRPr>
          </a:p>
          <a:p>
            <a:pPr marL="1052830" lvl="2" indent="-381000" algn="just" defTabSz="914400" eaLnBrk="1" hangingPunct="1">
              <a:lnSpc>
                <a:spcPct val="140000"/>
              </a:lnSpc>
              <a:spcAft>
                <a:spcPct val="20000"/>
              </a:spcAft>
              <a:buBlip>
                <a:blip r:embed="rId3"/>
              </a:buBlip>
              <a:tabLst>
                <a:tab pos="97155" algn="l"/>
                <a:tab pos="1040130" algn="l"/>
              </a:tabLst>
            </a:pPr>
            <a:r>
              <a:rPr lang="zh-CN" altLang="en-US" sz="2800" b="1" dirty="0"/>
              <a:t>优点：将迁移的因素简化为用</a:t>
            </a:r>
            <a:r>
              <a:rPr lang="en-US" altLang="zh-CN" sz="2800" b="1" dirty="0">
                <a:latin typeface="宋体" panose="02010600030101010101" pitchFamily="2" charset="-122"/>
              </a:rPr>
              <a:t>3</a:t>
            </a:r>
            <a:r>
              <a:rPr lang="zh-CN" altLang="en-US" sz="2800" b="1" dirty="0"/>
              <a:t>个指标来描述，使拉文斯坦有关距离影响迁移的研究由定性描述转向定量研究。</a:t>
            </a:r>
            <a:endParaRPr lang="zh-CN" altLang="en-US" sz="2800" b="1" dirty="0">
              <a:latin typeface="宋体" panose="02010600030101010101" pitchFamily="2" charset="-122"/>
            </a:endParaRPr>
          </a:p>
          <a:p>
            <a:pPr marL="1052830" lvl="2" indent="-381000" defTabSz="914400" eaLnBrk="1" hangingPunct="1">
              <a:lnSpc>
                <a:spcPct val="140000"/>
              </a:lnSpc>
              <a:spcAft>
                <a:spcPct val="20000"/>
              </a:spcAft>
              <a:buBlip>
                <a:blip r:embed="rId3"/>
              </a:buBlip>
              <a:tabLst>
                <a:tab pos="97155" algn="l"/>
                <a:tab pos="1040130" algn="l"/>
              </a:tabLst>
            </a:pPr>
            <a:r>
              <a:rPr lang="zh-CN" altLang="en-US" sz="2800" b="1" dirty="0">
                <a:latin typeface="宋体" panose="02010600030101010101" pitchFamily="2" charset="-122"/>
              </a:rPr>
              <a:t>缺点：指标太少，仅考虑到距离和人口。 </a:t>
            </a:r>
            <a:endParaRPr lang="zh-CN" altLang="en-US" sz="2800" b="1" dirty="0">
              <a:latin typeface="宋体" panose="02010600030101010101" pitchFamily="2" charset="-122"/>
            </a:endParaRPr>
          </a:p>
        </p:txBody>
      </p:sp>
      <p:sp>
        <p:nvSpPr>
          <p:cNvPr id="4" name="文本框 3"/>
          <p:cNvSpPr txBox="1"/>
          <p:nvPr>
            <p:custDataLst>
              <p:tags r:id="rId4"/>
            </p:custDataLst>
          </p:nvPr>
        </p:nvSpPr>
        <p:spPr>
          <a:xfrm>
            <a:off x="899187" y="404528"/>
            <a:ext cx="6802755" cy="755650"/>
          </a:xfrm>
          <a:prstGeom prst="rect">
            <a:avLst/>
          </a:prstGeom>
          <a:noFill/>
        </p:spPr>
        <p:txBody>
          <a:bodyPr wrap="square">
            <a:spAutoFit/>
          </a:bodyPr>
          <a:p>
            <a:pPr marL="0" marR="0" lvl="0" indent="0" algn="l" defTabSz="914400" rtl="0" eaLnBrk="1" fontAlgn="auto" latinLnBrk="0" hangingPunct="1">
              <a:lnSpc>
                <a:spcPct val="120000"/>
              </a:lnSpc>
              <a:spcBef>
                <a:spcPts val="0"/>
              </a:spcBef>
              <a:spcAft>
                <a:spcPts val="0"/>
              </a:spcAft>
              <a:buClrTx/>
              <a:buSzTx/>
              <a:buFontTx/>
              <a:buNone/>
              <a:defRPr/>
            </a:pPr>
            <a:r>
              <a:rPr lang="zh-CN" altLang="en-US" sz="3600" b="1" dirty="0">
                <a:solidFill>
                  <a:srgbClr val="1402BE"/>
                </a:solidFill>
                <a:ea typeface="隶书" panose="02010509060101010101" pitchFamily="49" charset="-122"/>
                <a:sym typeface="+mn-ea"/>
              </a:rPr>
              <a:t>（三）人口迁移理论与模式</a:t>
            </a:r>
            <a:endParaRPr lang="zh-CN" altLang="en-US" sz="3600" b="1" dirty="0">
              <a:solidFill>
                <a:srgbClr val="1402BE"/>
              </a:solidFill>
              <a:ea typeface="隶书" panose="02010509060101010101" pitchFamily="49" charset="-122"/>
              <a:sym typeface="+mn-ea"/>
            </a:endParaRPr>
          </a:p>
        </p:txBody>
      </p:sp>
    </p:spTree>
  </p:cSld>
  <p:clrMapOvr>
    <a:masterClrMapping/>
  </p:clrMapOvr>
  <p:transition>
    <p:random/>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2" name="图片 51" descr="形状, 圆圈&#10;&#10;描述已自动生成"/>
          <p:cNvPicPr>
            <a:picLocks noChangeAspect="1"/>
          </p:cNvPicPr>
          <p:nvPr>
            <p:custDataLst>
              <p:tags r:id="rId1"/>
            </p:custDataLst>
          </p:nvPr>
        </p:nvPicPr>
        <p:blipFill>
          <a:blip r:embed="rId2">
            <a:extLst>
              <a:ext uri="{28A0092B-C50C-407E-A947-70E740481C1C}">
                <a14:useLocalDpi xmlns:a14="http://schemas.microsoft.com/office/drawing/2010/main" val="0"/>
              </a:ext>
            </a:extLst>
          </a:blip>
          <a:stretch>
            <a:fillRect/>
          </a:stretch>
        </p:blipFill>
        <p:spPr>
          <a:xfrm>
            <a:off x="0" y="1125220"/>
            <a:ext cx="9144000" cy="5143500"/>
          </a:xfrm>
          <a:prstGeom prst="rect">
            <a:avLst/>
          </a:prstGeom>
        </p:spPr>
      </p:pic>
      <p:sp>
        <p:nvSpPr>
          <p:cNvPr id="117762" name="文本占位符 582657"/>
          <p:cNvSpPr>
            <a:spLocks noGrp="1"/>
          </p:cNvSpPr>
          <p:nvPr>
            <p:ph idx="1"/>
          </p:nvPr>
        </p:nvSpPr>
        <p:spPr>
          <a:xfrm>
            <a:off x="304800" y="1282700"/>
            <a:ext cx="8534400" cy="5194300"/>
          </a:xfrm>
        </p:spPr>
        <p:txBody>
          <a:bodyPr vert="horz" wrap="square" lIns="54000" tIns="54000" rIns="54000" bIns="54000" anchor="t" anchorCtr="0"/>
          <a:p>
            <a:pPr marL="0" indent="0" defTabSz="914400" eaLnBrk="1" hangingPunct="1">
              <a:lnSpc>
                <a:spcPct val="140000"/>
              </a:lnSpc>
              <a:spcAft>
                <a:spcPct val="20000"/>
              </a:spcAft>
              <a:buNone/>
              <a:tabLst>
                <a:tab pos="97155" algn="l"/>
                <a:tab pos="1040130" algn="l"/>
              </a:tabLst>
            </a:pPr>
            <a:r>
              <a:rPr lang="en-US" altLang="zh-CN" b="1" dirty="0">
                <a:solidFill>
                  <a:srgbClr val="FF0000"/>
                </a:solidFill>
                <a:latin typeface="黑体" panose="02010609060101010101" charset="-122"/>
                <a:ea typeface="黑体" panose="02010609060101010101" charset="-122"/>
              </a:rPr>
              <a:t> </a:t>
            </a:r>
            <a:r>
              <a:rPr lang="zh-CN" altLang="en-US" sz="2800" b="1" dirty="0">
                <a:latin typeface="黑体" panose="02010609060101010101" charset="-122"/>
                <a:ea typeface="黑体" panose="02010609060101010101" charset="-122"/>
              </a:rPr>
              <a:t>（</a:t>
            </a:r>
            <a:r>
              <a:rPr lang="en-US" altLang="zh-CN" sz="2800" b="1" dirty="0">
                <a:latin typeface="黑体" panose="02010609060101010101" charset="-122"/>
                <a:ea typeface="黑体" panose="02010609060101010101" charset="-122"/>
              </a:rPr>
              <a:t>2</a:t>
            </a:r>
            <a:r>
              <a:rPr lang="zh-CN" altLang="en-US" sz="2800" b="1" dirty="0">
                <a:latin typeface="黑体" panose="02010609060101010101" charset="-122"/>
                <a:ea typeface="黑体" panose="02010609060101010101" charset="-122"/>
              </a:rPr>
              <a:t>）罗理模型</a:t>
            </a:r>
            <a:endParaRPr lang="zh-CN" altLang="en-US" sz="2800" b="1" dirty="0">
              <a:latin typeface="黑体" panose="02010609060101010101" charset="-122"/>
              <a:ea typeface="黑体" panose="02010609060101010101" charset="-122"/>
            </a:endParaRPr>
          </a:p>
          <a:p>
            <a:pPr marL="190500" lvl="1" indent="0" defTabSz="914400" eaLnBrk="1" hangingPunct="1">
              <a:lnSpc>
                <a:spcPct val="140000"/>
              </a:lnSpc>
              <a:spcAft>
                <a:spcPct val="20000"/>
              </a:spcAft>
              <a:buClr>
                <a:schemeClr val="accent2"/>
              </a:buClr>
              <a:buFontTx/>
              <a:buBlip>
                <a:blip r:embed="rId3"/>
              </a:buBlip>
              <a:tabLst>
                <a:tab pos="97155" algn="l"/>
                <a:tab pos="1040130" algn="l"/>
              </a:tabLst>
            </a:pPr>
            <a:r>
              <a:rPr lang="zh-CN" altLang="en-US" sz="2400" b="1" dirty="0">
                <a:latin typeface="宋体" panose="02010600030101010101" pitchFamily="2" charset="-122"/>
              </a:rPr>
              <a:t> 在此基础上美国人口学家罗理又提出了新的“引力模型” </a:t>
            </a:r>
            <a:endParaRPr lang="zh-CN" altLang="en-US" sz="2400" b="1" dirty="0">
              <a:latin typeface="宋体" panose="02010600030101010101" pitchFamily="2" charset="-122"/>
            </a:endParaRPr>
          </a:p>
          <a:p>
            <a:pPr marL="190500" lvl="1" indent="0" defTabSz="914400" eaLnBrk="1" hangingPunct="1">
              <a:lnSpc>
                <a:spcPct val="140000"/>
              </a:lnSpc>
              <a:spcAft>
                <a:spcPct val="20000"/>
              </a:spcAft>
              <a:buClr>
                <a:schemeClr val="accent2"/>
              </a:buClr>
              <a:buFontTx/>
              <a:buBlip>
                <a:blip r:embed="rId3"/>
              </a:buBlip>
              <a:tabLst>
                <a:tab pos="97155" algn="l"/>
                <a:tab pos="1040130" algn="l"/>
              </a:tabLst>
            </a:pPr>
            <a:r>
              <a:rPr lang="zh-CN" altLang="en-US" sz="2400" b="1" dirty="0">
                <a:latin typeface="宋体" panose="02010600030101010101" pitchFamily="2" charset="-122"/>
              </a:rPr>
              <a:t> </a:t>
            </a:r>
            <a:r>
              <a:rPr lang="zh-CN" altLang="en-US" sz="2400" b="1" dirty="0"/>
              <a:t>公式</a:t>
            </a:r>
            <a:endParaRPr lang="zh-CN" altLang="en-US" sz="2400" b="1" dirty="0">
              <a:latin typeface="宋体" panose="02010600030101010101" pitchFamily="2" charset="-122"/>
            </a:endParaRPr>
          </a:p>
        </p:txBody>
      </p:sp>
      <p:pic>
        <p:nvPicPr>
          <p:cNvPr id="117763" name="图片 582658" descr="a7b"/>
          <p:cNvPicPr>
            <a:picLocks noChangeAspect="1"/>
          </p:cNvPicPr>
          <p:nvPr/>
        </p:nvPicPr>
        <p:blipFill>
          <a:blip r:embed="rId4"/>
          <a:stretch>
            <a:fillRect/>
          </a:stretch>
        </p:blipFill>
        <p:spPr>
          <a:xfrm>
            <a:off x="1763713" y="3716338"/>
            <a:ext cx="7380287" cy="2781300"/>
          </a:xfrm>
          <a:prstGeom prst="rect">
            <a:avLst/>
          </a:prstGeom>
          <a:noFill/>
          <a:ln w="9525">
            <a:noFill/>
          </a:ln>
        </p:spPr>
      </p:pic>
      <p:sp>
        <p:nvSpPr>
          <p:cNvPr id="4" name="文本框 3"/>
          <p:cNvSpPr txBox="1"/>
          <p:nvPr>
            <p:custDataLst>
              <p:tags r:id="rId5"/>
            </p:custDataLst>
          </p:nvPr>
        </p:nvSpPr>
        <p:spPr>
          <a:xfrm>
            <a:off x="899187" y="404528"/>
            <a:ext cx="6802755" cy="755650"/>
          </a:xfrm>
          <a:prstGeom prst="rect">
            <a:avLst/>
          </a:prstGeom>
          <a:noFill/>
        </p:spPr>
        <p:txBody>
          <a:bodyPr wrap="square">
            <a:spAutoFit/>
          </a:bodyPr>
          <a:p>
            <a:pPr marL="0" marR="0" lvl="0" indent="0" algn="l" defTabSz="914400" rtl="0" eaLnBrk="1" fontAlgn="auto" latinLnBrk="0" hangingPunct="1">
              <a:lnSpc>
                <a:spcPct val="120000"/>
              </a:lnSpc>
              <a:spcBef>
                <a:spcPts val="0"/>
              </a:spcBef>
              <a:spcAft>
                <a:spcPts val="0"/>
              </a:spcAft>
              <a:buClrTx/>
              <a:buSzTx/>
              <a:buFontTx/>
              <a:buNone/>
              <a:defRPr/>
            </a:pPr>
            <a:r>
              <a:rPr lang="zh-CN" altLang="en-US" sz="3600" b="1" dirty="0">
                <a:solidFill>
                  <a:srgbClr val="1402BE"/>
                </a:solidFill>
                <a:ea typeface="隶书" panose="02010509060101010101" pitchFamily="49" charset="-122"/>
                <a:sym typeface="+mn-ea"/>
              </a:rPr>
              <a:t>（三）人口迁移理论与模式</a:t>
            </a:r>
            <a:endParaRPr lang="zh-CN" altLang="en-US" sz="3600" b="1" dirty="0">
              <a:solidFill>
                <a:srgbClr val="1402BE"/>
              </a:solidFill>
              <a:ea typeface="隶书" panose="02010509060101010101" pitchFamily="49" charset="-122"/>
              <a:sym typeface="+mn-ea"/>
            </a:endParaRPr>
          </a:p>
        </p:txBody>
      </p:sp>
    </p:spTree>
  </p:cSld>
  <p:clrMapOvr>
    <a:masterClrMapping/>
  </p:clrMapOvr>
  <p:transition>
    <p:random/>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2" name="图片 51" descr="形状, 圆圈&#10;&#10;描述已自动生成"/>
          <p:cNvPicPr>
            <a:picLocks noChangeAspect="1"/>
          </p:cNvPicPr>
          <p:nvPr>
            <p:custDataLst>
              <p:tags r:id="rId1"/>
            </p:custDataLst>
          </p:nvPr>
        </p:nvPicPr>
        <p:blipFill>
          <a:blip r:embed="rId2">
            <a:extLst>
              <a:ext uri="{28A0092B-C50C-407E-A947-70E740481C1C}">
                <a14:useLocalDpi xmlns:a14="http://schemas.microsoft.com/office/drawing/2010/main" val="0"/>
              </a:ext>
            </a:extLst>
          </a:blip>
          <a:stretch>
            <a:fillRect/>
          </a:stretch>
        </p:blipFill>
        <p:spPr>
          <a:xfrm>
            <a:off x="0" y="1125220"/>
            <a:ext cx="9144000" cy="5143500"/>
          </a:xfrm>
          <a:prstGeom prst="rect">
            <a:avLst/>
          </a:prstGeom>
        </p:spPr>
      </p:pic>
      <p:sp>
        <p:nvSpPr>
          <p:cNvPr id="118786" name="文本占位符 583681"/>
          <p:cNvSpPr>
            <a:spLocks noGrp="1"/>
          </p:cNvSpPr>
          <p:nvPr>
            <p:ph idx="1"/>
          </p:nvPr>
        </p:nvSpPr>
        <p:spPr>
          <a:xfrm>
            <a:off x="304800" y="1384935"/>
            <a:ext cx="8534400" cy="5092065"/>
          </a:xfrm>
        </p:spPr>
        <p:txBody>
          <a:bodyPr vert="horz" wrap="square" lIns="54000" tIns="54000" rIns="54000" bIns="54000" anchor="t" anchorCtr="0"/>
          <a:p>
            <a:pPr marL="0" indent="0" defTabSz="914400" eaLnBrk="1" hangingPunct="1">
              <a:lnSpc>
                <a:spcPct val="140000"/>
              </a:lnSpc>
              <a:spcAft>
                <a:spcPct val="20000"/>
              </a:spcAft>
              <a:tabLst>
                <a:tab pos="97155" algn="l"/>
                <a:tab pos="1040130" algn="l"/>
              </a:tabLst>
            </a:pPr>
            <a:r>
              <a:rPr lang="zh-CN" altLang="en-US" sz="2800" b="1" dirty="0"/>
              <a:t>模型含义</a:t>
            </a:r>
            <a:endParaRPr lang="zh-CN" altLang="en-US" sz="2800" b="1" dirty="0"/>
          </a:p>
          <a:p>
            <a:pPr marL="1052830" lvl="2" indent="-381000" algn="just" defTabSz="914400" eaLnBrk="1" hangingPunct="1">
              <a:lnSpc>
                <a:spcPct val="140000"/>
              </a:lnSpc>
              <a:spcAft>
                <a:spcPct val="20000"/>
              </a:spcAft>
              <a:buBlip>
                <a:blip r:embed="rId3"/>
              </a:buBlip>
              <a:tabLst>
                <a:tab pos="97155" algn="l"/>
                <a:tab pos="1040130" algn="l"/>
              </a:tabLst>
            </a:pPr>
            <a:r>
              <a:rPr lang="zh-CN" altLang="en-US" sz="2000" b="1" dirty="0">
                <a:latin typeface="宋体" panose="02010600030101010101" pitchFamily="2" charset="-122"/>
              </a:rPr>
              <a:t>人口迁移的主流方向是从农业劳动力较多的地区流向农业劳动力较少的地区；</a:t>
            </a:r>
            <a:endParaRPr lang="zh-CN" altLang="en-US" sz="2000" b="1" dirty="0">
              <a:latin typeface="宋体" panose="02010600030101010101" pitchFamily="2" charset="-122"/>
            </a:endParaRPr>
          </a:p>
          <a:p>
            <a:pPr marL="1052830" lvl="2" indent="-381000" algn="just" defTabSz="914400" eaLnBrk="1" hangingPunct="1">
              <a:lnSpc>
                <a:spcPct val="140000"/>
              </a:lnSpc>
              <a:spcAft>
                <a:spcPct val="20000"/>
              </a:spcAft>
              <a:buBlip>
                <a:blip r:embed="rId3"/>
              </a:buBlip>
              <a:tabLst>
                <a:tab pos="97155" algn="l"/>
                <a:tab pos="1040130" algn="l"/>
              </a:tabLst>
            </a:pPr>
            <a:r>
              <a:rPr lang="zh-CN" altLang="en-US" sz="2000" b="1" dirty="0">
                <a:latin typeface="宋体" panose="02010600030101010101" pitchFamily="2" charset="-122"/>
              </a:rPr>
              <a:t>从工资较低的地区流向工资较高的地区</a:t>
            </a:r>
            <a:r>
              <a:rPr lang="zh-CN" altLang="en-US" sz="1800" b="1" dirty="0">
                <a:latin typeface="宋体" panose="02010600030101010101" pitchFamily="2" charset="-122"/>
              </a:rPr>
              <a:t>。 </a:t>
            </a:r>
            <a:endParaRPr lang="zh-CN" altLang="en-US" sz="1800" b="1" dirty="0">
              <a:latin typeface="宋体" panose="02010600030101010101" pitchFamily="2" charset="-122"/>
            </a:endParaRPr>
          </a:p>
          <a:p>
            <a:pPr marL="190500" lvl="1" indent="0" algn="just" defTabSz="914400" eaLnBrk="1" hangingPunct="1">
              <a:lnSpc>
                <a:spcPct val="140000"/>
              </a:lnSpc>
              <a:spcAft>
                <a:spcPct val="20000"/>
              </a:spcAft>
              <a:buBlip>
                <a:blip r:embed="rId3"/>
              </a:buBlip>
              <a:tabLst>
                <a:tab pos="97155" algn="l"/>
                <a:tab pos="1040130" algn="l"/>
              </a:tabLst>
            </a:pPr>
            <a:r>
              <a:rPr lang="zh-CN" altLang="en-US" sz="2400" b="1" dirty="0"/>
              <a:t>评价</a:t>
            </a:r>
            <a:endParaRPr lang="zh-CN" altLang="en-US" sz="2400" b="1" dirty="0">
              <a:latin typeface="宋体" panose="02010600030101010101" pitchFamily="2" charset="-122"/>
            </a:endParaRPr>
          </a:p>
          <a:p>
            <a:pPr marL="1052830" lvl="2" indent="-381000" algn="just" defTabSz="914400" eaLnBrk="1" hangingPunct="1">
              <a:lnSpc>
                <a:spcPct val="140000"/>
              </a:lnSpc>
              <a:spcAft>
                <a:spcPct val="20000"/>
              </a:spcAft>
              <a:buBlip>
                <a:blip r:embed="rId3"/>
              </a:buBlip>
              <a:tabLst>
                <a:tab pos="97155" algn="l"/>
                <a:tab pos="1040130" algn="l"/>
              </a:tabLst>
            </a:pPr>
            <a:r>
              <a:rPr lang="zh-CN" altLang="en-US" sz="2000" b="1" dirty="0"/>
              <a:t>优点：</a:t>
            </a:r>
            <a:r>
              <a:rPr lang="zh-CN" altLang="en-US" sz="2000" b="1" dirty="0">
                <a:latin typeface="宋体" panose="02010600030101010101" pitchFamily="2" charset="-122"/>
              </a:rPr>
              <a:t>用若干个宏观经济指标反映人口迁移规律</a:t>
            </a:r>
            <a:endParaRPr lang="zh-CN" altLang="en-US" sz="2000" b="1" dirty="0">
              <a:latin typeface="宋体" panose="02010600030101010101" pitchFamily="2" charset="-122"/>
            </a:endParaRPr>
          </a:p>
          <a:p>
            <a:pPr marL="1052830" lvl="2" indent="-381000" algn="just" defTabSz="914400" eaLnBrk="1" hangingPunct="1">
              <a:lnSpc>
                <a:spcPct val="140000"/>
              </a:lnSpc>
              <a:spcAft>
                <a:spcPct val="20000"/>
              </a:spcAft>
              <a:buBlip>
                <a:blip r:embed="rId3"/>
              </a:buBlip>
              <a:tabLst>
                <a:tab pos="97155" algn="l"/>
                <a:tab pos="1040130" algn="l"/>
              </a:tabLst>
            </a:pPr>
            <a:r>
              <a:rPr lang="zh-CN" altLang="en-US" sz="2000" b="1" dirty="0">
                <a:latin typeface="宋体" panose="02010600030101010101" pitchFamily="2" charset="-122"/>
              </a:rPr>
              <a:t>缺点：指标选得不太合理 </a:t>
            </a:r>
            <a:endParaRPr lang="zh-CN" altLang="en-US" sz="2000" b="1" dirty="0">
              <a:latin typeface="宋体" panose="02010600030101010101" pitchFamily="2" charset="-122"/>
            </a:endParaRPr>
          </a:p>
        </p:txBody>
      </p:sp>
      <p:sp>
        <p:nvSpPr>
          <p:cNvPr id="4" name="文本框 3"/>
          <p:cNvSpPr txBox="1"/>
          <p:nvPr>
            <p:custDataLst>
              <p:tags r:id="rId4"/>
            </p:custDataLst>
          </p:nvPr>
        </p:nvSpPr>
        <p:spPr>
          <a:xfrm>
            <a:off x="899187" y="404528"/>
            <a:ext cx="6802755" cy="755650"/>
          </a:xfrm>
          <a:prstGeom prst="rect">
            <a:avLst/>
          </a:prstGeom>
          <a:noFill/>
        </p:spPr>
        <p:txBody>
          <a:bodyPr wrap="square">
            <a:spAutoFit/>
          </a:bodyPr>
          <a:p>
            <a:pPr marL="0" marR="0" lvl="0" indent="0" algn="l" defTabSz="914400" rtl="0" eaLnBrk="1" fontAlgn="auto" latinLnBrk="0" hangingPunct="1">
              <a:lnSpc>
                <a:spcPct val="120000"/>
              </a:lnSpc>
              <a:spcBef>
                <a:spcPts val="0"/>
              </a:spcBef>
              <a:spcAft>
                <a:spcPts val="0"/>
              </a:spcAft>
              <a:buClrTx/>
              <a:buSzTx/>
              <a:buFontTx/>
              <a:buNone/>
              <a:defRPr/>
            </a:pPr>
            <a:r>
              <a:rPr lang="zh-CN" altLang="en-US" sz="3600" b="1" dirty="0">
                <a:solidFill>
                  <a:srgbClr val="1402BE"/>
                </a:solidFill>
                <a:ea typeface="隶书" panose="02010509060101010101" pitchFamily="49" charset="-122"/>
                <a:sym typeface="+mn-ea"/>
              </a:rPr>
              <a:t>（三）人口迁移理论与模式</a:t>
            </a:r>
            <a:endParaRPr lang="zh-CN" altLang="en-US" sz="3600" b="1" dirty="0">
              <a:solidFill>
                <a:srgbClr val="1402BE"/>
              </a:solidFill>
              <a:ea typeface="隶书" panose="02010509060101010101" pitchFamily="49" charset="-122"/>
              <a:sym typeface="+mn-ea"/>
            </a:endParaRPr>
          </a:p>
        </p:txBody>
      </p:sp>
    </p:spTree>
  </p:cSld>
  <p:clrMapOvr>
    <a:masterClrMapping/>
  </p:clrMapOvr>
  <p:transition>
    <p:random/>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2" name="图片 51" descr="形状, 圆圈&#10;&#10;描述已自动生成"/>
          <p:cNvPicPr>
            <a:picLocks noChangeAspect="1"/>
          </p:cNvPicPr>
          <p:nvPr>
            <p:custDataLst>
              <p:tags r:id="rId1"/>
            </p:custDataLst>
          </p:nvPr>
        </p:nvPicPr>
        <p:blipFill>
          <a:blip r:embed="rId2">
            <a:extLst>
              <a:ext uri="{28A0092B-C50C-407E-A947-70E740481C1C}">
                <a14:useLocalDpi xmlns:a14="http://schemas.microsoft.com/office/drawing/2010/main" val="0"/>
              </a:ext>
            </a:extLst>
          </a:blip>
          <a:stretch>
            <a:fillRect/>
          </a:stretch>
        </p:blipFill>
        <p:spPr>
          <a:xfrm>
            <a:off x="0" y="1125220"/>
            <a:ext cx="9144000" cy="5143500"/>
          </a:xfrm>
          <a:prstGeom prst="rect">
            <a:avLst/>
          </a:prstGeom>
        </p:spPr>
      </p:pic>
      <p:sp>
        <p:nvSpPr>
          <p:cNvPr id="119810" name="文本占位符 584705"/>
          <p:cNvSpPr>
            <a:spLocks noGrp="1"/>
          </p:cNvSpPr>
          <p:nvPr>
            <p:ph idx="1"/>
          </p:nvPr>
        </p:nvSpPr>
        <p:spPr>
          <a:xfrm>
            <a:off x="304800" y="1160145"/>
            <a:ext cx="8534400" cy="5316855"/>
          </a:xfrm>
        </p:spPr>
        <p:txBody>
          <a:bodyPr vert="horz" wrap="square" lIns="54000" tIns="54000" rIns="54000" bIns="54000" anchor="t" anchorCtr="0"/>
          <a:p>
            <a:pPr marL="0" indent="0" defTabSz="914400" eaLnBrk="1" hangingPunct="1">
              <a:lnSpc>
                <a:spcPct val="140000"/>
              </a:lnSpc>
              <a:spcAft>
                <a:spcPct val="20000"/>
              </a:spcAft>
              <a:buNone/>
              <a:tabLst>
                <a:tab pos="97155" algn="l"/>
                <a:tab pos="1040130" algn="l"/>
              </a:tabLst>
            </a:pPr>
            <a:r>
              <a:rPr lang="en-US" altLang="zh-CN" sz="1800" b="1" dirty="0">
                <a:latin typeface="黑体" panose="02010609060101010101" charset="-122"/>
                <a:ea typeface="黑体" panose="02010609060101010101" charset="-122"/>
              </a:rPr>
              <a:t>3</a:t>
            </a:r>
            <a:r>
              <a:rPr lang="zh-CN" altLang="en-US" sz="1800" b="1" dirty="0">
                <a:latin typeface="黑体" panose="02010609060101010101" charset="-122"/>
                <a:ea typeface="黑体" panose="02010609060101010101" charset="-122"/>
              </a:rPr>
              <a:t>、</a:t>
            </a:r>
            <a:r>
              <a:rPr lang="zh-CN" altLang="en-US" sz="1600" b="1" dirty="0">
                <a:latin typeface="黑体" panose="02010609060101010101" charset="-122"/>
                <a:ea typeface="黑体" panose="02010609060101010101" charset="-122"/>
              </a:rPr>
              <a:t>“推</a:t>
            </a:r>
            <a:r>
              <a:rPr lang="en-US" altLang="zh-CN" sz="1600" b="1" dirty="0">
                <a:latin typeface="Times New Roman" panose="02020603050405020304" pitchFamily="18" charset="0"/>
                <a:ea typeface="黑体" panose="02010609060101010101" charset="-122"/>
              </a:rPr>
              <a:t>——</a:t>
            </a:r>
            <a:r>
              <a:rPr lang="zh-CN" altLang="en-US" sz="1600" b="1" dirty="0">
                <a:latin typeface="黑体" panose="02010609060101010101" charset="-122"/>
                <a:ea typeface="黑体" panose="02010609060101010101" charset="-122"/>
              </a:rPr>
              <a:t>拉理论”</a:t>
            </a:r>
            <a:endParaRPr lang="zh-CN" altLang="en-US" sz="1600" b="1" dirty="0">
              <a:latin typeface="黑体" panose="02010609060101010101" charset="-122"/>
              <a:ea typeface="黑体" panose="02010609060101010101" charset="-122"/>
            </a:endParaRPr>
          </a:p>
          <a:p>
            <a:pPr marL="190500" lvl="1" indent="0" defTabSz="914400" eaLnBrk="1" hangingPunct="1">
              <a:lnSpc>
                <a:spcPct val="140000"/>
              </a:lnSpc>
              <a:spcAft>
                <a:spcPct val="20000"/>
              </a:spcAft>
              <a:buClr>
                <a:schemeClr val="accent2"/>
              </a:buClr>
              <a:buFontTx/>
              <a:buBlip>
                <a:blip r:embed="rId3"/>
              </a:buBlip>
              <a:tabLst>
                <a:tab pos="97155" algn="l"/>
                <a:tab pos="1040130" algn="l"/>
              </a:tabLst>
            </a:pPr>
            <a:r>
              <a:rPr lang="zh-CN" altLang="en-US" sz="1400" b="1" dirty="0">
                <a:latin typeface="宋体" panose="02010600030101010101" pitchFamily="2" charset="-122"/>
              </a:rPr>
              <a:t> </a:t>
            </a:r>
            <a:r>
              <a:rPr lang="zh-CN" altLang="en-US" sz="1400" b="1" dirty="0">
                <a:latin typeface="黑体" panose="02010609060101010101" charset="-122"/>
                <a:ea typeface="黑体" panose="02010609060101010101" charset="-122"/>
              </a:rPr>
              <a:t>主要观点：</a:t>
            </a:r>
            <a:r>
              <a:rPr lang="zh-CN" altLang="en-US" sz="1600" b="1" dirty="0">
                <a:latin typeface="宋体" panose="02010600030101010101" pitchFamily="2" charset="-122"/>
              </a:rPr>
              <a:t>着眼于研究</a:t>
            </a:r>
            <a:r>
              <a:rPr lang="zh-CN" altLang="en-US" sz="1600" b="1" dirty="0">
                <a:solidFill>
                  <a:schemeClr val="hlink"/>
                </a:solidFill>
                <a:latin typeface="宋体" panose="02010600030101010101" pitchFamily="2" charset="-122"/>
              </a:rPr>
              <a:t>迁移原因</a:t>
            </a:r>
            <a:r>
              <a:rPr lang="zh-CN" altLang="en-US" sz="1600" b="1" dirty="0">
                <a:latin typeface="宋体" panose="02010600030101010101" pitchFamily="2" charset="-122"/>
              </a:rPr>
              <a:t>，这一理论认为：</a:t>
            </a:r>
            <a:r>
              <a:rPr lang="zh-CN" altLang="en-US" sz="1600" b="1" dirty="0">
                <a:solidFill>
                  <a:schemeClr val="hlink"/>
                </a:solidFill>
                <a:latin typeface="宋体" panose="02010600030101010101" pitchFamily="2" charset="-122"/>
              </a:rPr>
              <a:t>迁出地</a:t>
            </a:r>
            <a:r>
              <a:rPr lang="zh-CN" altLang="en-US" sz="1600" b="1" dirty="0">
                <a:latin typeface="宋体" panose="02010600030101010101" pitchFamily="2" charset="-122"/>
              </a:rPr>
              <a:t>必有种种消极因素形成的“</a:t>
            </a:r>
            <a:r>
              <a:rPr lang="zh-CN" altLang="en-US" sz="1600" b="1" dirty="0">
                <a:solidFill>
                  <a:schemeClr val="hlink"/>
                </a:solidFill>
                <a:latin typeface="宋体" panose="02010600030101010101" pitchFamily="2" charset="-122"/>
              </a:rPr>
              <a:t>推力</a:t>
            </a:r>
            <a:r>
              <a:rPr lang="zh-CN" altLang="en-US" sz="1600" b="1" dirty="0">
                <a:latin typeface="宋体" panose="02010600030101010101" pitchFamily="2" charset="-122"/>
              </a:rPr>
              <a:t>”把当地居民推出原居住地，而</a:t>
            </a:r>
            <a:r>
              <a:rPr lang="zh-CN" altLang="en-US" sz="1600" b="1" dirty="0">
                <a:solidFill>
                  <a:schemeClr val="hlink"/>
                </a:solidFill>
                <a:latin typeface="宋体" panose="02010600030101010101" pitchFamily="2" charset="-122"/>
              </a:rPr>
              <a:t>迁入地</a:t>
            </a:r>
            <a:r>
              <a:rPr lang="zh-CN" altLang="en-US" sz="1600" b="1" dirty="0">
                <a:latin typeface="宋体" panose="02010600030101010101" pitchFamily="2" charset="-122"/>
              </a:rPr>
              <a:t>必要种种积极因素所形成的“</a:t>
            </a:r>
            <a:r>
              <a:rPr lang="zh-CN" altLang="en-US" sz="1600" b="1" dirty="0">
                <a:solidFill>
                  <a:schemeClr val="hlink"/>
                </a:solidFill>
                <a:latin typeface="宋体" panose="02010600030101010101" pitchFamily="2" charset="-122"/>
              </a:rPr>
              <a:t>拉力</a:t>
            </a:r>
            <a:r>
              <a:rPr lang="zh-CN" altLang="en-US" sz="1600" b="1" dirty="0">
                <a:latin typeface="宋体" panose="02010600030101010101" pitchFamily="2" charset="-122"/>
              </a:rPr>
              <a:t>”把外地居民吸引进来。 </a:t>
            </a:r>
            <a:endParaRPr lang="zh-CN" altLang="en-US" sz="1600" b="1" dirty="0">
              <a:latin typeface="宋体" panose="02010600030101010101" pitchFamily="2" charset="-122"/>
            </a:endParaRPr>
          </a:p>
          <a:p>
            <a:pPr marL="190500" lvl="1" indent="0" defTabSz="914400" eaLnBrk="1" hangingPunct="1">
              <a:lnSpc>
                <a:spcPct val="140000"/>
              </a:lnSpc>
              <a:spcAft>
                <a:spcPct val="20000"/>
              </a:spcAft>
              <a:buClr>
                <a:schemeClr val="accent2"/>
              </a:buClr>
              <a:buFontTx/>
              <a:buBlip>
                <a:blip r:embed="rId3"/>
              </a:buBlip>
              <a:tabLst>
                <a:tab pos="97155" algn="l"/>
                <a:tab pos="1040130" algn="l"/>
              </a:tabLst>
            </a:pPr>
            <a:r>
              <a:rPr lang="zh-CN" altLang="en-US" sz="1600" b="1" dirty="0">
                <a:solidFill>
                  <a:schemeClr val="accent2"/>
                </a:solidFill>
                <a:latin typeface="宋体" panose="02010600030101010101" pitchFamily="2" charset="-122"/>
              </a:rPr>
              <a:t> </a:t>
            </a:r>
            <a:r>
              <a:rPr lang="zh-CN" altLang="en-US" sz="1600" b="1" dirty="0">
                <a:latin typeface="宋体" panose="02010600030101010101" pitchFamily="2" charset="-122"/>
              </a:rPr>
              <a:t>推力：自然资源枯竭、农业生产成本增加、农村劳动力过剩、经济收入水平过低等；</a:t>
            </a:r>
            <a:endParaRPr lang="zh-CN" altLang="en-US" sz="1600" b="1" dirty="0">
              <a:latin typeface="宋体" panose="02010600030101010101" pitchFamily="2" charset="-122"/>
            </a:endParaRPr>
          </a:p>
          <a:p>
            <a:pPr marL="190500" lvl="1" indent="0" algn="just" defTabSz="914400" eaLnBrk="1" hangingPunct="1">
              <a:lnSpc>
                <a:spcPct val="140000"/>
              </a:lnSpc>
              <a:spcAft>
                <a:spcPct val="20000"/>
              </a:spcAft>
              <a:buClr>
                <a:schemeClr val="accent2"/>
              </a:buClr>
              <a:buFontTx/>
              <a:buBlip>
                <a:blip r:embed="rId3"/>
              </a:buBlip>
              <a:tabLst>
                <a:tab pos="97155" algn="l"/>
                <a:tab pos="1040130" algn="l"/>
              </a:tabLst>
            </a:pPr>
            <a:r>
              <a:rPr lang="zh-CN" altLang="en-US" sz="1600" b="1" dirty="0">
                <a:latin typeface="宋体" panose="02010600030101010101" pitchFamily="2" charset="-122"/>
              </a:rPr>
              <a:t>  拉力：就业机会多、工资收入高、生活水平好、受教育机会多、文化设施和交通条件较好等；</a:t>
            </a:r>
            <a:endParaRPr lang="zh-CN" altLang="en-US" sz="1600" b="1" dirty="0">
              <a:latin typeface="宋体" panose="02010600030101010101" pitchFamily="2" charset="-122"/>
            </a:endParaRPr>
          </a:p>
          <a:p>
            <a:pPr marL="190500" lvl="1" indent="0" algn="just" defTabSz="914400" eaLnBrk="1" hangingPunct="1">
              <a:lnSpc>
                <a:spcPct val="140000"/>
              </a:lnSpc>
              <a:spcAft>
                <a:spcPct val="20000"/>
              </a:spcAft>
              <a:buClr>
                <a:schemeClr val="accent2"/>
              </a:buClr>
              <a:buFontTx/>
              <a:buBlip>
                <a:blip r:embed="rId3"/>
              </a:buBlip>
              <a:tabLst>
                <a:tab pos="97155" algn="l"/>
                <a:tab pos="1040130" algn="l"/>
              </a:tabLst>
            </a:pPr>
            <a:r>
              <a:rPr lang="zh-CN" altLang="en-US" sz="1600" b="1" dirty="0">
                <a:latin typeface="宋体" panose="02010600030101010101" pitchFamily="2" charset="-122"/>
              </a:rPr>
              <a:t>  评价</a:t>
            </a:r>
            <a:endParaRPr lang="zh-CN" altLang="en-US" sz="1600" b="1" dirty="0">
              <a:latin typeface="宋体" panose="02010600030101010101" pitchFamily="2" charset="-122"/>
            </a:endParaRPr>
          </a:p>
          <a:p>
            <a:pPr marL="1052830" lvl="2" indent="-381000" algn="just" defTabSz="914400" eaLnBrk="1" hangingPunct="1">
              <a:lnSpc>
                <a:spcPct val="140000"/>
              </a:lnSpc>
              <a:spcAft>
                <a:spcPct val="20000"/>
              </a:spcAft>
              <a:buBlip>
                <a:blip r:embed="rId4"/>
              </a:buBlip>
              <a:tabLst>
                <a:tab pos="97155" algn="l"/>
                <a:tab pos="1040130" algn="l"/>
              </a:tabLst>
            </a:pPr>
            <a:r>
              <a:rPr lang="zh-CN" altLang="en-US" sz="1600" b="1" dirty="0">
                <a:latin typeface="宋体" panose="02010600030101010101" pitchFamily="2" charset="-122"/>
              </a:rPr>
              <a:t>优点：区别于单纯经济因素出发解释迁移的经济理论； </a:t>
            </a:r>
            <a:endParaRPr lang="zh-CN" altLang="en-US" sz="1600" b="1" dirty="0">
              <a:latin typeface="宋体" panose="02010600030101010101" pitchFamily="2" charset="-122"/>
            </a:endParaRPr>
          </a:p>
          <a:p>
            <a:pPr marL="1052830" lvl="2" indent="-381000" defTabSz="914400" eaLnBrk="1" hangingPunct="1">
              <a:lnSpc>
                <a:spcPct val="140000"/>
              </a:lnSpc>
              <a:spcAft>
                <a:spcPct val="20000"/>
              </a:spcAft>
              <a:buBlip>
                <a:blip r:embed="rId4"/>
              </a:buBlip>
              <a:tabLst>
                <a:tab pos="97155" algn="l"/>
                <a:tab pos="1040130" algn="l"/>
              </a:tabLst>
            </a:pPr>
            <a:r>
              <a:rPr lang="zh-CN" altLang="en-US" sz="1600" b="1" dirty="0">
                <a:latin typeface="宋体" panose="02010600030101010101" pitchFamily="2" charset="-122"/>
              </a:rPr>
              <a:t>缺点：理论形态并不深刻，不得于定量。</a:t>
            </a:r>
            <a:r>
              <a:rPr lang="zh-CN" altLang="en-US" sz="1200" b="1" dirty="0">
                <a:latin typeface="宋体" panose="02010600030101010101" pitchFamily="2" charset="-122"/>
              </a:rPr>
              <a:t> </a:t>
            </a:r>
            <a:endParaRPr lang="zh-CN" altLang="en-US" sz="1200" b="1" dirty="0">
              <a:latin typeface="宋体" panose="02010600030101010101" pitchFamily="2" charset="-122"/>
            </a:endParaRPr>
          </a:p>
        </p:txBody>
      </p:sp>
      <p:sp>
        <p:nvSpPr>
          <p:cNvPr id="4" name="文本框 3"/>
          <p:cNvSpPr txBox="1"/>
          <p:nvPr>
            <p:custDataLst>
              <p:tags r:id="rId5"/>
            </p:custDataLst>
          </p:nvPr>
        </p:nvSpPr>
        <p:spPr>
          <a:xfrm>
            <a:off x="899187" y="404528"/>
            <a:ext cx="6802755" cy="755650"/>
          </a:xfrm>
          <a:prstGeom prst="rect">
            <a:avLst/>
          </a:prstGeom>
          <a:noFill/>
        </p:spPr>
        <p:txBody>
          <a:bodyPr wrap="square">
            <a:spAutoFit/>
          </a:bodyPr>
          <a:p>
            <a:pPr marL="0" marR="0" lvl="0" indent="0" algn="l" defTabSz="914400" rtl="0" eaLnBrk="1" fontAlgn="auto" latinLnBrk="0" hangingPunct="1">
              <a:lnSpc>
                <a:spcPct val="120000"/>
              </a:lnSpc>
              <a:spcBef>
                <a:spcPts val="0"/>
              </a:spcBef>
              <a:spcAft>
                <a:spcPts val="0"/>
              </a:spcAft>
              <a:buClrTx/>
              <a:buSzTx/>
              <a:buFontTx/>
              <a:buNone/>
              <a:defRPr/>
            </a:pPr>
            <a:r>
              <a:rPr lang="zh-CN" altLang="en-US" sz="3600" b="1" dirty="0">
                <a:solidFill>
                  <a:srgbClr val="1402BE"/>
                </a:solidFill>
                <a:ea typeface="隶书" panose="02010509060101010101" pitchFamily="49" charset="-122"/>
                <a:sym typeface="+mn-ea"/>
              </a:rPr>
              <a:t>（三）人口迁移理论与模式</a:t>
            </a:r>
            <a:endParaRPr lang="zh-CN" altLang="en-US" sz="3600" b="1" dirty="0">
              <a:solidFill>
                <a:srgbClr val="1402BE"/>
              </a:solidFill>
              <a:ea typeface="隶书" panose="02010509060101010101" pitchFamily="49" charset="-122"/>
              <a:sym typeface="+mn-ea"/>
            </a:endParaRPr>
          </a:p>
        </p:txBody>
      </p:sp>
    </p:spTree>
  </p:cSld>
  <p:clrMapOvr>
    <a:masterClrMapping/>
  </p:clrMapOvr>
  <p:transition>
    <p:random/>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2" name="图片 51" descr="形状, 圆圈&#10;&#10;描述已自动生成"/>
          <p:cNvPicPr>
            <a:picLocks noChangeAspect="1"/>
          </p:cNvPicPr>
          <p:nvPr>
            <p:custDataLst>
              <p:tags r:id="rId1"/>
            </p:custDataLst>
          </p:nvPr>
        </p:nvPicPr>
        <p:blipFill>
          <a:blip r:embed="rId2">
            <a:extLst>
              <a:ext uri="{28A0092B-C50C-407E-A947-70E740481C1C}">
                <a14:useLocalDpi xmlns:a14="http://schemas.microsoft.com/office/drawing/2010/main" val="0"/>
              </a:ext>
            </a:extLst>
          </a:blip>
          <a:stretch>
            <a:fillRect/>
          </a:stretch>
        </p:blipFill>
        <p:spPr>
          <a:xfrm>
            <a:off x="0" y="1125220"/>
            <a:ext cx="9144000" cy="5143500"/>
          </a:xfrm>
          <a:prstGeom prst="rect">
            <a:avLst/>
          </a:prstGeom>
        </p:spPr>
      </p:pic>
      <p:sp>
        <p:nvSpPr>
          <p:cNvPr id="120834" name="标题 584707"/>
          <p:cNvSpPr>
            <a:spLocks noGrp="1"/>
          </p:cNvSpPr>
          <p:nvPr>
            <p:ph type="title"/>
          </p:nvPr>
        </p:nvSpPr>
        <p:spPr/>
        <p:txBody>
          <a:bodyPr vert="horz" wrap="square" lIns="91440" tIns="45720" rIns="91440" bIns="45720" anchor="b" anchorCtr="0"/>
          <a:p>
            <a:pPr eaLnBrk="1" hangingPunct="1"/>
            <a:r>
              <a:rPr lang="zh-CN" altLang="en-US" sz="4000" b="1" dirty="0">
                <a:latin typeface="黑体" panose="02010609060101010101" charset="-122"/>
                <a:ea typeface="黑体" panose="02010609060101010101" charset="-122"/>
              </a:rPr>
              <a:t>“推</a:t>
            </a:r>
            <a:r>
              <a:rPr lang="en-US" altLang="zh-CN" sz="4000" b="1" dirty="0">
                <a:latin typeface="Times New Roman" panose="02020603050405020304" pitchFamily="18" charset="0"/>
                <a:ea typeface="黑体" panose="02010609060101010101" charset="-122"/>
              </a:rPr>
              <a:t>——</a:t>
            </a:r>
            <a:r>
              <a:rPr lang="zh-CN" altLang="en-US" sz="4000" b="1" dirty="0">
                <a:latin typeface="黑体" panose="02010609060101010101" charset="-122"/>
                <a:ea typeface="黑体" panose="02010609060101010101" charset="-122"/>
              </a:rPr>
              <a:t>拉理论”</a:t>
            </a:r>
            <a:endParaRPr lang="zh-CN" altLang="en-US" sz="4000" dirty="0">
              <a:ea typeface="华文行楷" panose="02010800040101010101" pitchFamily="2" charset="-122"/>
            </a:endParaRPr>
          </a:p>
        </p:txBody>
      </p:sp>
      <p:sp>
        <p:nvSpPr>
          <p:cNvPr id="120835" name="内容占位符 3"/>
          <p:cNvSpPr>
            <a:spLocks noGrp="1"/>
          </p:cNvSpPr>
          <p:nvPr>
            <p:ph idx="1"/>
          </p:nvPr>
        </p:nvSpPr>
        <p:spPr/>
        <p:txBody>
          <a:bodyPr vert="horz" wrap="square" lIns="91440" tIns="45720" rIns="91440" bIns="45720" anchor="t" anchorCtr="0"/>
          <a:p>
            <a:pPr eaLnBrk="1" hangingPunct="1"/>
            <a:endParaRPr lang="zh-CN" altLang="en-US" dirty="0"/>
          </a:p>
        </p:txBody>
      </p:sp>
      <p:pic>
        <p:nvPicPr>
          <p:cNvPr id="120836" name="Picture 2"/>
          <p:cNvPicPr>
            <a:picLocks noChangeAspect="1"/>
          </p:cNvPicPr>
          <p:nvPr/>
        </p:nvPicPr>
        <p:blipFill>
          <a:blip r:embed="rId3"/>
          <a:stretch>
            <a:fillRect/>
          </a:stretch>
        </p:blipFill>
        <p:spPr>
          <a:xfrm>
            <a:off x="468313" y="908050"/>
            <a:ext cx="8115300" cy="4962525"/>
          </a:xfrm>
          <a:prstGeom prst="rect">
            <a:avLst/>
          </a:prstGeom>
          <a:noFill/>
          <a:ln w="9525">
            <a:noFill/>
          </a:ln>
        </p:spPr>
      </p:pic>
      <p:sp>
        <p:nvSpPr>
          <p:cNvPr id="4" name="文本框 3"/>
          <p:cNvSpPr txBox="1"/>
          <p:nvPr>
            <p:custDataLst>
              <p:tags r:id="rId4"/>
            </p:custDataLst>
          </p:nvPr>
        </p:nvSpPr>
        <p:spPr>
          <a:xfrm>
            <a:off x="899822" y="116873"/>
            <a:ext cx="6802755" cy="755650"/>
          </a:xfrm>
          <a:prstGeom prst="rect">
            <a:avLst/>
          </a:prstGeom>
          <a:noFill/>
        </p:spPr>
        <p:txBody>
          <a:bodyPr wrap="square">
            <a:spAutoFit/>
          </a:bodyPr>
          <a:p>
            <a:pPr marL="0" marR="0" lvl="0" indent="0" algn="l" defTabSz="914400" rtl="0" eaLnBrk="1" fontAlgn="auto" latinLnBrk="0" hangingPunct="1">
              <a:lnSpc>
                <a:spcPct val="120000"/>
              </a:lnSpc>
              <a:spcBef>
                <a:spcPts val="0"/>
              </a:spcBef>
              <a:spcAft>
                <a:spcPts val="0"/>
              </a:spcAft>
              <a:buClrTx/>
              <a:buSzTx/>
              <a:buFontTx/>
              <a:buNone/>
              <a:defRPr/>
            </a:pPr>
            <a:r>
              <a:rPr lang="zh-CN" altLang="en-US" sz="3600" b="1" dirty="0">
                <a:solidFill>
                  <a:srgbClr val="1402BE"/>
                </a:solidFill>
                <a:ea typeface="隶书" panose="02010509060101010101" pitchFamily="49" charset="-122"/>
                <a:sym typeface="+mn-ea"/>
              </a:rPr>
              <a:t>（三）人口迁移理论与模式</a:t>
            </a:r>
            <a:endParaRPr lang="zh-CN" altLang="en-US" sz="3600" b="1" dirty="0">
              <a:solidFill>
                <a:srgbClr val="1402BE"/>
              </a:solidFill>
              <a:ea typeface="隶书" panose="02010509060101010101" pitchFamily="49" charset="-122"/>
              <a:sym typeface="+mn-ea"/>
            </a:endParaRPr>
          </a:p>
        </p:txBody>
      </p:sp>
    </p:spTree>
  </p:cSld>
  <p:clrMapOvr>
    <a:masterClrMapping/>
  </p:clrMapOvr>
  <p:transition>
    <p:random/>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2" name="图片 51" descr="形状, 圆圈&#10;&#10;描述已自动生成"/>
          <p:cNvPicPr>
            <a:picLocks noChangeAspect="1"/>
          </p:cNvPicPr>
          <p:nvPr>
            <p:custDataLst>
              <p:tags r:id="rId1"/>
            </p:custDataLst>
          </p:nvPr>
        </p:nvPicPr>
        <p:blipFill>
          <a:blip r:embed="rId2">
            <a:extLst>
              <a:ext uri="{28A0092B-C50C-407E-A947-70E740481C1C}">
                <a14:useLocalDpi xmlns:a14="http://schemas.microsoft.com/office/drawing/2010/main" val="0"/>
              </a:ext>
            </a:extLst>
          </a:blip>
          <a:stretch>
            <a:fillRect/>
          </a:stretch>
        </p:blipFill>
        <p:spPr>
          <a:xfrm>
            <a:off x="0" y="1125220"/>
            <a:ext cx="9144000" cy="5143500"/>
          </a:xfrm>
          <a:prstGeom prst="rect">
            <a:avLst/>
          </a:prstGeom>
        </p:spPr>
      </p:pic>
      <p:sp>
        <p:nvSpPr>
          <p:cNvPr id="121858" name="文本占位符 585729"/>
          <p:cNvSpPr>
            <a:spLocks noGrp="1"/>
          </p:cNvSpPr>
          <p:nvPr>
            <p:ph idx="1"/>
          </p:nvPr>
        </p:nvSpPr>
        <p:spPr>
          <a:xfrm>
            <a:off x="304800" y="1257300"/>
            <a:ext cx="8534400" cy="5219700"/>
          </a:xfrm>
        </p:spPr>
        <p:txBody>
          <a:bodyPr vert="horz" wrap="square" lIns="54000" tIns="54000" rIns="54000" bIns="54000" anchor="t" anchorCtr="0"/>
          <a:p>
            <a:pPr marL="0" indent="0" defTabSz="914400" eaLnBrk="1" hangingPunct="1">
              <a:lnSpc>
                <a:spcPct val="140000"/>
              </a:lnSpc>
              <a:spcAft>
                <a:spcPct val="20000"/>
              </a:spcAft>
              <a:buNone/>
              <a:tabLst>
                <a:tab pos="97155" algn="l"/>
                <a:tab pos="1040130" algn="l"/>
              </a:tabLst>
            </a:pPr>
            <a:r>
              <a:rPr lang="en-US" altLang="zh-CN" sz="2000" b="1" dirty="0">
                <a:solidFill>
                  <a:srgbClr val="FF0000"/>
                </a:solidFill>
                <a:latin typeface="黑体" panose="02010609060101010101" charset="-122"/>
                <a:ea typeface="黑体" panose="02010609060101010101" charset="-122"/>
              </a:rPr>
              <a:t> </a:t>
            </a:r>
            <a:r>
              <a:rPr lang="en-US" altLang="zh-CN" sz="1800" b="1" dirty="0">
                <a:latin typeface="黑体" panose="02010609060101010101" charset="-122"/>
                <a:ea typeface="黑体" panose="02010609060101010101" charset="-122"/>
              </a:rPr>
              <a:t>4</a:t>
            </a:r>
            <a:r>
              <a:rPr lang="zh-CN" altLang="en-US" sz="1800" b="1" dirty="0">
                <a:latin typeface="黑体" panose="02010609060101010101" charset="-122"/>
                <a:ea typeface="黑体" panose="02010609060101010101" charset="-122"/>
              </a:rPr>
              <a:t>、“成本</a:t>
            </a:r>
            <a:r>
              <a:rPr lang="en-US" altLang="zh-CN" sz="1800" b="1" dirty="0">
                <a:latin typeface="Times New Roman" panose="02020603050405020304" pitchFamily="18" charset="0"/>
                <a:ea typeface="黑体" panose="02010609060101010101" charset="-122"/>
              </a:rPr>
              <a:t>——</a:t>
            </a:r>
            <a:r>
              <a:rPr lang="zh-CN" altLang="en-US" sz="1800" b="1" dirty="0">
                <a:latin typeface="黑体" panose="02010609060101010101" charset="-122"/>
                <a:ea typeface="黑体" panose="02010609060101010101" charset="-122"/>
              </a:rPr>
              <a:t>效益理论”</a:t>
            </a:r>
            <a:endParaRPr lang="zh-CN" altLang="en-US" sz="1800" b="1" dirty="0">
              <a:latin typeface="黑体" panose="02010609060101010101" charset="-122"/>
              <a:ea typeface="黑体" panose="02010609060101010101" charset="-122"/>
            </a:endParaRPr>
          </a:p>
          <a:p>
            <a:pPr marL="190500" lvl="1" indent="0" defTabSz="914400" eaLnBrk="1" hangingPunct="1">
              <a:lnSpc>
                <a:spcPct val="140000"/>
              </a:lnSpc>
              <a:spcAft>
                <a:spcPct val="20000"/>
              </a:spcAft>
              <a:buClr>
                <a:schemeClr val="accent2"/>
              </a:buClr>
              <a:buFontTx/>
              <a:buBlip>
                <a:blip r:embed="rId3"/>
              </a:buBlip>
              <a:tabLst>
                <a:tab pos="97155" algn="l"/>
                <a:tab pos="1040130" algn="l"/>
              </a:tabLst>
            </a:pPr>
            <a:r>
              <a:rPr lang="zh-CN" altLang="en-US" sz="1600" b="1" dirty="0">
                <a:latin typeface="宋体" panose="02010600030101010101" pitchFamily="2" charset="-122"/>
              </a:rPr>
              <a:t> 美国芝加哥经济学派的代表人物</a:t>
            </a:r>
            <a:r>
              <a:rPr lang="en-US" altLang="zh-CN" sz="1600" b="1" dirty="0">
                <a:latin typeface="宋体" panose="02010600030101010101" pitchFamily="2" charset="-122"/>
              </a:rPr>
              <a:t>T W </a:t>
            </a:r>
            <a:r>
              <a:rPr lang="zh-CN" altLang="en-US" sz="1600" b="1" dirty="0">
                <a:latin typeface="宋体" panose="02010600030101010101" pitchFamily="2" charset="-122"/>
              </a:rPr>
              <a:t>舒尔茨于</a:t>
            </a:r>
            <a:r>
              <a:rPr lang="en-US" altLang="zh-CN" sz="1600" b="1" dirty="0">
                <a:latin typeface="宋体" panose="02010600030101010101" pitchFamily="2" charset="-122"/>
              </a:rPr>
              <a:t>1962</a:t>
            </a:r>
            <a:r>
              <a:rPr lang="zh-CN" altLang="en-US" sz="1600" b="1" dirty="0">
                <a:latin typeface="宋体" panose="02010600030101010101" pitchFamily="2" charset="-122"/>
              </a:rPr>
              <a:t>年提出 </a:t>
            </a:r>
            <a:endParaRPr lang="zh-CN" altLang="en-US" sz="1600" b="1" dirty="0">
              <a:latin typeface="宋体" panose="02010600030101010101" pitchFamily="2" charset="-122"/>
            </a:endParaRPr>
          </a:p>
          <a:p>
            <a:pPr marL="190500" lvl="1" indent="0" defTabSz="914400" eaLnBrk="1" hangingPunct="1">
              <a:lnSpc>
                <a:spcPct val="140000"/>
              </a:lnSpc>
              <a:spcAft>
                <a:spcPct val="20000"/>
              </a:spcAft>
              <a:buClr>
                <a:schemeClr val="accent2"/>
              </a:buClr>
              <a:buFontTx/>
              <a:buBlip>
                <a:blip r:embed="rId3"/>
              </a:buBlip>
              <a:tabLst>
                <a:tab pos="97155" algn="l"/>
                <a:tab pos="1040130" algn="l"/>
              </a:tabLst>
            </a:pPr>
            <a:r>
              <a:rPr lang="zh-CN" altLang="en-US" sz="1600" b="1" dirty="0">
                <a:latin typeface="宋体" panose="02010600030101010101" pitchFamily="2" charset="-122"/>
              </a:rPr>
              <a:t> 主要观点：迁移是人们追求更大经济收益的行为决策过程，迁移者预期通过实施这一行为将会得到比较大的收益。 </a:t>
            </a:r>
            <a:endParaRPr lang="zh-CN" altLang="en-US" sz="1600" b="1" dirty="0">
              <a:latin typeface="宋体" panose="02010600030101010101" pitchFamily="2" charset="-122"/>
            </a:endParaRPr>
          </a:p>
          <a:p>
            <a:pPr marL="190500" lvl="1" indent="0" defTabSz="914400" eaLnBrk="1" hangingPunct="1">
              <a:lnSpc>
                <a:spcPct val="140000"/>
              </a:lnSpc>
              <a:spcAft>
                <a:spcPct val="20000"/>
              </a:spcAft>
              <a:buClr>
                <a:schemeClr val="accent2"/>
              </a:buClr>
              <a:buFontTx/>
              <a:buBlip>
                <a:blip r:embed="rId3"/>
              </a:buBlip>
              <a:tabLst>
                <a:tab pos="97155" algn="l"/>
                <a:tab pos="1040130" algn="l"/>
              </a:tabLst>
            </a:pPr>
            <a:r>
              <a:rPr lang="zh-CN" altLang="en-US" sz="1600" b="1" dirty="0">
                <a:latin typeface="宋体" panose="02010600030101010101" pitchFamily="2" charset="-122"/>
              </a:rPr>
              <a:t> </a:t>
            </a:r>
            <a:r>
              <a:rPr lang="zh-CN" altLang="en-US" sz="1600" b="1" dirty="0"/>
              <a:t>迁移成本：</a:t>
            </a:r>
            <a:endParaRPr lang="zh-CN" altLang="en-US" sz="1600" b="1" dirty="0"/>
          </a:p>
          <a:p>
            <a:pPr marL="1052830" lvl="2" indent="-381000" defTabSz="914400" eaLnBrk="1" hangingPunct="1">
              <a:lnSpc>
                <a:spcPct val="140000"/>
              </a:lnSpc>
              <a:spcAft>
                <a:spcPct val="20000"/>
              </a:spcAft>
              <a:buBlip>
                <a:blip r:embed="rId4"/>
              </a:buBlip>
              <a:tabLst>
                <a:tab pos="97155" algn="l"/>
                <a:tab pos="1040130" algn="l"/>
              </a:tabLst>
            </a:pPr>
            <a:r>
              <a:rPr lang="zh-CN" altLang="en-US" sz="1400" b="1" dirty="0"/>
              <a:t>货币成本：迁移费用及迁移时因失业而减少的收入；</a:t>
            </a:r>
            <a:endParaRPr lang="zh-CN" altLang="en-US" sz="1400" b="1" dirty="0"/>
          </a:p>
          <a:p>
            <a:pPr marL="1052830" lvl="2" indent="-381000" defTabSz="914400" eaLnBrk="1" hangingPunct="1">
              <a:lnSpc>
                <a:spcPct val="140000"/>
              </a:lnSpc>
              <a:spcAft>
                <a:spcPct val="20000"/>
              </a:spcAft>
              <a:buBlip>
                <a:blip r:embed="rId4"/>
              </a:buBlip>
              <a:tabLst>
                <a:tab pos="97155" algn="l"/>
                <a:tab pos="1040130" algn="l"/>
              </a:tabLst>
            </a:pPr>
            <a:r>
              <a:rPr lang="zh-CN" altLang="en-US" sz="1400" b="1" dirty="0"/>
              <a:t>非货币成本：迁移的时间成本、体力脑力的支出；</a:t>
            </a:r>
            <a:endParaRPr lang="zh-CN" altLang="en-US" sz="1400" b="1" dirty="0">
              <a:latin typeface="宋体" panose="02010600030101010101" pitchFamily="2" charset="-122"/>
            </a:endParaRPr>
          </a:p>
          <a:p>
            <a:pPr marL="190500" lvl="1" indent="0" algn="just" defTabSz="914400" eaLnBrk="1" hangingPunct="1">
              <a:lnSpc>
                <a:spcPct val="140000"/>
              </a:lnSpc>
              <a:spcAft>
                <a:spcPct val="20000"/>
              </a:spcAft>
              <a:buClr>
                <a:schemeClr val="accent2"/>
              </a:buClr>
              <a:buFontTx/>
              <a:buBlip>
                <a:blip r:embed="rId3"/>
              </a:buBlip>
              <a:tabLst>
                <a:tab pos="97155" algn="l"/>
                <a:tab pos="1040130" algn="l"/>
              </a:tabLst>
            </a:pPr>
            <a:r>
              <a:rPr lang="zh-CN" altLang="en-US" sz="1600" b="1" dirty="0"/>
              <a:t>  迁移收益：</a:t>
            </a:r>
            <a:endParaRPr lang="zh-CN" altLang="en-US" sz="1600" b="1" dirty="0"/>
          </a:p>
          <a:p>
            <a:pPr marL="1052830" lvl="2" indent="-381000" algn="just" defTabSz="914400" eaLnBrk="1" hangingPunct="1">
              <a:lnSpc>
                <a:spcPct val="140000"/>
              </a:lnSpc>
              <a:spcAft>
                <a:spcPct val="20000"/>
              </a:spcAft>
              <a:buBlip>
                <a:blip r:embed="rId4"/>
              </a:buBlip>
              <a:tabLst>
                <a:tab pos="97155" algn="l"/>
                <a:tab pos="1040130" algn="l"/>
              </a:tabLst>
            </a:pPr>
            <a:r>
              <a:rPr lang="zh-CN" altLang="en-US" sz="1400" b="1" dirty="0"/>
              <a:t>货币收入：迁移后收入的增加；</a:t>
            </a:r>
            <a:endParaRPr lang="zh-CN" altLang="en-US" sz="1400" b="1" dirty="0"/>
          </a:p>
          <a:p>
            <a:pPr marL="1052830" lvl="2" indent="-381000" algn="just" defTabSz="914400" eaLnBrk="1" hangingPunct="1">
              <a:lnSpc>
                <a:spcPct val="140000"/>
              </a:lnSpc>
              <a:spcAft>
                <a:spcPct val="20000"/>
              </a:spcAft>
              <a:buBlip>
                <a:blip r:embed="rId4"/>
              </a:buBlip>
              <a:tabLst>
                <a:tab pos="97155" algn="l"/>
                <a:tab pos="1040130" algn="l"/>
              </a:tabLst>
            </a:pPr>
            <a:r>
              <a:rPr lang="zh-CN" altLang="en-US" sz="1400" b="1" dirty="0"/>
              <a:t>非货币收入：社会关系的改善、个人心理的满足等。</a:t>
            </a:r>
            <a:r>
              <a:rPr lang="zh-CN" altLang="en-US" sz="1400" b="1" dirty="0">
                <a:solidFill>
                  <a:schemeClr val="accent2"/>
                </a:solidFill>
                <a:latin typeface="宋体" panose="02010600030101010101" pitchFamily="2" charset="-122"/>
              </a:rPr>
              <a:t> </a:t>
            </a:r>
            <a:endParaRPr lang="zh-CN" altLang="en-US" sz="1400" b="1" dirty="0">
              <a:solidFill>
                <a:schemeClr val="accent2"/>
              </a:solidFill>
              <a:latin typeface="宋体" panose="02010600030101010101" pitchFamily="2" charset="-122"/>
            </a:endParaRPr>
          </a:p>
        </p:txBody>
      </p:sp>
      <p:sp>
        <p:nvSpPr>
          <p:cNvPr id="4" name="文本框 3"/>
          <p:cNvSpPr txBox="1"/>
          <p:nvPr>
            <p:custDataLst>
              <p:tags r:id="rId5"/>
            </p:custDataLst>
          </p:nvPr>
        </p:nvSpPr>
        <p:spPr>
          <a:xfrm>
            <a:off x="899187" y="404528"/>
            <a:ext cx="6802755" cy="755650"/>
          </a:xfrm>
          <a:prstGeom prst="rect">
            <a:avLst/>
          </a:prstGeom>
          <a:noFill/>
        </p:spPr>
        <p:txBody>
          <a:bodyPr wrap="square">
            <a:spAutoFit/>
          </a:bodyPr>
          <a:p>
            <a:pPr marL="0" marR="0" lvl="0" indent="0" algn="l" defTabSz="914400" rtl="0" eaLnBrk="1" fontAlgn="auto" latinLnBrk="0" hangingPunct="1">
              <a:lnSpc>
                <a:spcPct val="120000"/>
              </a:lnSpc>
              <a:spcBef>
                <a:spcPts val="0"/>
              </a:spcBef>
              <a:spcAft>
                <a:spcPts val="0"/>
              </a:spcAft>
              <a:buClrTx/>
              <a:buSzTx/>
              <a:buFontTx/>
              <a:buNone/>
              <a:defRPr/>
            </a:pPr>
            <a:r>
              <a:rPr lang="zh-CN" altLang="en-US" sz="3600" b="1" dirty="0">
                <a:solidFill>
                  <a:srgbClr val="1402BE"/>
                </a:solidFill>
                <a:ea typeface="隶书" panose="02010509060101010101" pitchFamily="49" charset="-122"/>
                <a:sym typeface="+mn-ea"/>
              </a:rPr>
              <a:t>（三）人口迁移理论与模式</a:t>
            </a:r>
            <a:endParaRPr lang="zh-CN" altLang="en-US" sz="3600" b="1" dirty="0">
              <a:solidFill>
                <a:srgbClr val="1402BE"/>
              </a:solidFill>
              <a:ea typeface="隶书" panose="02010509060101010101" pitchFamily="49" charset="-122"/>
              <a:sym typeface="+mn-ea"/>
            </a:endParaRPr>
          </a:p>
        </p:txBody>
      </p:sp>
    </p:spTree>
  </p:cSld>
  <p:clrMapOvr>
    <a:masterClrMapping/>
  </p:clrMapOvr>
  <p:transition>
    <p:random/>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2" name="图片 51" descr="形状, 圆圈&#10;&#10;描述已自动生成"/>
          <p:cNvPicPr>
            <a:picLocks noChangeAspect="1"/>
          </p:cNvPicPr>
          <p:nvPr>
            <p:custDataLst>
              <p:tags r:id="rId1"/>
            </p:custDataLst>
          </p:nvPr>
        </p:nvPicPr>
        <p:blipFill>
          <a:blip r:embed="rId2">
            <a:extLst>
              <a:ext uri="{28A0092B-C50C-407E-A947-70E740481C1C}">
                <a14:useLocalDpi xmlns:a14="http://schemas.microsoft.com/office/drawing/2010/main" val="0"/>
              </a:ext>
            </a:extLst>
          </a:blip>
          <a:stretch>
            <a:fillRect/>
          </a:stretch>
        </p:blipFill>
        <p:spPr>
          <a:xfrm>
            <a:off x="0" y="1125220"/>
            <a:ext cx="9144000" cy="5143500"/>
          </a:xfrm>
          <a:prstGeom prst="rect">
            <a:avLst/>
          </a:prstGeom>
        </p:spPr>
      </p:pic>
      <p:sp>
        <p:nvSpPr>
          <p:cNvPr id="122882" name="文本占位符 586753"/>
          <p:cNvSpPr>
            <a:spLocks noGrp="1"/>
          </p:cNvSpPr>
          <p:nvPr>
            <p:ph idx="1"/>
          </p:nvPr>
        </p:nvSpPr>
        <p:spPr>
          <a:xfrm>
            <a:off x="304800" y="1423670"/>
            <a:ext cx="8534400" cy="5053330"/>
          </a:xfrm>
        </p:spPr>
        <p:txBody>
          <a:bodyPr vert="horz" wrap="square" lIns="54000" tIns="54000" rIns="54000" bIns="54000" anchor="t" anchorCtr="0"/>
          <a:p>
            <a:pPr marL="0" indent="0" defTabSz="914400" eaLnBrk="1" hangingPunct="1">
              <a:lnSpc>
                <a:spcPct val="110000"/>
              </a:lnSpc>
              <a:spcAft>
                <a:spcPct val="20000"/>
              </a:spcAft>
              <a:buNone/>
              <a:tabLst>
                <a:tab pos="97155" algn="l"/>
                <a:tab pos="1040130" algn="l"/>
              </a:tabLst>
            </a:pPr>
            <a:r>
              <a:rPr lang="zh-CN" altLang="en-US" sz="2800" b="1" dirty="0">
                <a:latin typeface="宋体" panose="02010600030101010101" pitchFamily="2" charset="-122"/>
              </a:rPr>
              <a:t>当迁移收益大于成本时，迁移就可能发生。</a:t>
            </a:r>
            <a:endParaRPr lang="zh-CN" altLang="en-US" sz="2800" b="1" dirty="0">
              <a:latin typeface="宋体" panose="02010600030101010101" pitchFamily="2" charset="-122"/>
            </a:endParaRPr>
          </a:p>
          <a:p>
            <a:pPr marL="190500" lvl="1" indent="0" defTabSz="914400" eaLnBrk="1" hangingPunct="1">
              <a:lnSpc>
                <a:spcPct val="110000"/>
              </a:lnSpc>
              <a:spcAft>
                <a:spcPct val="20000"/>
              </a:spcAft>
              <a:buClr>
                <a:schemeClr val="accent2"/>
              </a:buClr>
              <a:buFontTx/>
              <a:buBlip>
                <a:blip r:embed="rId3"/>
              </a:buBlip>
              <a:tabLst>
                <a:tab pos="97155" algn="l"/>
                <a:tab pos="1040130" algn="l"/>
              </a:tabLst>
            </a:pPr>
            <a:r>
              <a:rPr lang="zh-CN" altLang="en-US" sz="2400" b="1" dirty="0">
                <a:latin typeface="宋体" panose="02010600030101010101" pitchFamily="2" charset="-122"/>
              </a:rPr>
              <a:t> 该理论较好地解释经济性迁移以及经济性迁移中的年龄选择性。</a:t>
            </a:r>
            <a:endParaRPr lang="zh-CN" altLang="en-US" sz="2400" b="1" dirty="0">
              <a:latin typeface="宋体" panose="02010600030101010101" pitchFamily="2" charset="-122"/>
            </a:endParaRPr>
          </a:p>
          <a:p>
            <a:pPr marL="190500" lvl="1" indent="0" defTabSz="914400" eaLnBrk="1" hangingPunct="1">
              <a:lnSpc>
                <a:spcPct val="110000"/>
              </a:lnSpc>
              <a:spcAft>
                <a:spcPct val="20000"/>
              </a:spcAft>
              <a:buClr>
                <a:schemeClr val="accent2"/>
              </a:buClr>
              <a:buFontTx/>
              <a:buBlip>
                <a:blip r:embed="rId3"/>
              </a:buBlip>
              <a:tabLst>
                <a:tab pos="97155" algn="l"/>
                <a:tab pos="1040130" algn="l"/>
              </a:tabLst>
            </a:pPr>
            <a:r>
              <a:rPr lang="zh-CN" altLang="en-US" sz="2400" b="1" dirty="0">
                <a:latin typeface="宋体" panose="02010600030101010101" pitchFamily="2" charset="-122"/>
              </a:rPr>
              <a:t> 成本</a:t>
            </a:r>
            <a:r>
              <a:rPr lang="en-US" altLang="zh-CN" sz="2400" b="1" dirty="0">
                <a:latin typeface="Times New Roman" panose="02020603050405020304" pitchFamily="18" charset="0"/>
              </a:rPr>
              <a:t>——</a:t>
            </a:r>
            <a:r>
              <a:rPr lang="zh-CN" altLang="en-US" sz="2400" b="1" dirty="0">
                <a:latin typeface="宋体" panose="02010600030101010101" pitchFamily="2" charset="-122"/>
              </a:rPr>
              <a:t>效益模型：</a:t>
            </a:r>
            <a:endParaRPr lang="zh-CN" altLang="en-US" sz="2400" b="1" dirty="0">
              <a:latin typeface="宋体" panose="02010600030101010101" pitchFamily="2" charset="-122"/>
            </a:endParaRPr>
          </a:p>
          <a:p>
            <a:pPr marL="1052830" lvl="2" indent="-381000" defTabSz="914400" eaLnBrk="1" hangingPunct="1">
              <a:lnSpc>
                <a:spcPct val="110000"/>
              </a:lnSpc>
              <a:spcAft>
                <a:spcPct val="20000"/>
              </a:spcAft>
              <a:buBlip>
                <a:blip r:embed="rId4"/>
              </a:buBlip>
              <a:tabLst>
                <a:tab pos="97155" algn="l"/>
                <a:tab pos="1040130" algn="l"/>
              </a:tabLst>
            </a:pPr>
            <a:r>
              <a:rPr lang="zh-CN" altLang="en-US" sz="2000" b="1" dirty="0">
                <a:latin typeface="宋体" panose="02010600030101010101" pitchFamily="2" charset="-122"/>
              </a:rPr>
              <a:t>夏斯达量化并建立</a:t>
            </a:r>
            <a:endParaRPr lang="zh-CN" altLang="en-US" sz="2000" b="1" dirty="0">
              <a:latin typeface="宋体" panose="02010600030101010101" pitchFamily="2" charset="-122"/>
            </a:endParaRPr>
          </a:p>
          <a:p>
            <a:pPr marL="1052830" lvl="2" indent="-381000" defTabSz="914400" eaLnBrk="1" hangingPunct="1">
              <a:lnSpc>
                <a:spcPct val="110000"/>
              </a:lnSpc>
              <a:spcAft>
                <a:spcPct val="20000"/>
              </a:spcAft>
              <a:buBlip>
                <a:blip r:embed="rId4"/>
              </a:buBlip>
              <a:tabLst>
                <a:tab pos="97155" algn="l"/>
                <a:tab pos="1040130" algn="l"/>
              </a:tabLst>
            </a:pPr>
            <a:r>
              <a:rPr lang="zh-CN" altLang="en-US" sz="2000" b="1" dirty="0">
                <a:latin typeface="宋体" panose="02010600030101010101" pitchFamily="2" charset="-122"/>
              </a:rPr>
              <a:t>公式： </a:t>
            </a:r>
            <a:endParaRPr lang="zh-CN" altLang="en-US" sz="2000" b="1" dirty="0">
              <a:latin typeface="宋体" panose="02010600030101010101" pitchFamily="2" charset="-122"/>
            </a:endParaRPr>
          </a:p>
        </p:txBody>
      </p:sp>
      <p:pic>
        <p:nvPicPr>
          <p:cNvPr id="122883" name="图片 586754" descr="a8a"/>
          <p:cNvPicPr>
            <a:picLocks noChangeAspect="1"/>
          </p:cNvPicPr>
          <p:nvPr/>
        </p:nvPicPr>
        <p:blipFill>
          <a:blip r:embed="rId5"/>
          <a:stretch>
            <a:fillRect/>
          </a:stretch>
        </p:blipFill>
        <p:spPr>
          <a:xfrm>
            <a:off x="3697288" y="3500438"/>
            <a:ext cx="5446712" cy="3160712"/>
          </a:xfrm>
          <a:prstGeom prst="rect">
            <a:avLst/>
          </a:prstGeom>
          <a:noFill/>
          <a:ln w="9525">
            <a:noFill/>
          </a:ln>
        </p:spPr>
      </p:pic>
      <p:sp>
        <p:nvSpPr>
          <p:cNvPr id="4" name="文本框 3"/>
          <p:cNvSpPr txBox="1"/>
          <p:nvPr>
            <p:custDataLst>
              <p:tags r:id="rId6"/>
            </p:custDataLst>
          </p:nvPr>
        </p:nvSpPr>
        <p:spPr>
          <a:xfrm>
            <a:off x="899187" y="404528"/>
            <a:ext cx="6802755" cy="755650"/>
          </a:xfrm>
          <a:prstGeom prst="rect">
            <a:avLst/>
          </a:prstGeom>
          <a:noFill/>
        </p:spPr>
        <p:txBody>
          <a:bodyPr wrap="square">
            <a:spAutoFit/>
          </a:bodyPr>
          <a:p>
            <a:pPr marL="0" marR="0" lvl="0" indent="0" algn="l" defTabSz="914400" rtl="0" eaLnBrk="1" fontAlgn="auto" latinLnBrk="0" hangingPunct="1">
              <a:lnSpc>
                <a:spcPct val="120000"/>
              </a:lnSpc>
              <a:spcBef>
                <a:spcPts val="0"/>
              </a:spcBef>
              <a:spcAft>
                <a:spcPts val="0"/>
              </a:spcAft>
              <a:buClrTx/>
              <a:buSzTx/>
              <a:buFontTx/>
              <a:buNone/>
              <a:defRPr/>
            </a:pPr>
            <a:r>
              <a:rPr lang="zh-CN" altLang="en-US" sz="3600" b="1" dirty="0">
                <a:solidFill>
                  <a:srgbClr val="1402BE"/>
                </a:solidFill>
                <a:ea typeface="隶书" panose="02010509060101010101" pitchFamily="49" charset="-122"/>
                <a:sym typeface="+mn-ea"/>
              </a:rPr>
              <a:t>（三）人口迁移理论与模式</a:t>
            </a:r>
            <a:endParaRPr lang="zh-CN" altLang="en-US" sz="3600" b="1" dirty="0">
              <a:solidFill>
                <a:srgbClr val="1402BE"/>
              </a:solidFill>
              <a:ea typeface="隶书" panose="02010509060101010101" pitchFamily="49" charset="-122"/>
              <a:sym typeface="+mn-ea"/>
            </a:endParaRPr>
          </a:p>
        </p:txBody>
      </p:sp>
    </p:spTree>
  </p:cSld>
  <p:clrMapOvr>
    <a:masterClrMapping/>
  </p:clrMapOvr>
  <p:transition>
    <p:random/>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2" name="图片 51" descr="形状, 圆圈&#10;&#10;描述已自动生成"/>
          <p:cNvPicPr>
            <a:picLocks noChangeAspect="1"/>
          </p:cNvPicPr>
          <p:nvPr>
            <p:custDataLst>
              <p:tags r:id="rId1"/>
            </p:custDataLst>
          </p:nvPr>
        </p:nvPicPr>
        <p:blipFill>
          <a:blip r:embed="rId2">
            <a:extLst>
              <a:ext uri="{28A0092B-C50C-407E-A947-70E740481C1C}">
                <a14:useLocalDpi xmlns:a14="http://schemas.microsoft.com/office/drawing/2010/main" val="0"/>
              </a:ext>
            </a:extLst>
          </a:blip>
          <a:stretch>
            <a:fillRect/>
          </a:stretch>
        </p:blipFill>
        <p:spPr>
          <a:xfrm>
            <a:off x="0" y="1125220"/>
            <a:ext cx="9144000" cy="5143500"/>
          </a:xfrm>
          <a:prstGeom prst="rect">
            <a:avLst/>
          </a:prstGeom>
        </p:spPr>
      </p:pic>
      <p:sp>
        <p:nvSpPr>
          <p:cNvPr id="123906" name="文本占位符 587777"/>
          <p:cNvSpPr>
            <a:spLocks noGrp="1"/>
          </p:cNvSpPr>
          <p:nvPr>
            <p:ph idx="1"/>
          </p:nvPr>
        </p:nvSpPr>
        <p:spPr>
          <a:xfrm>
            <a:off x="304800" y="1299845"/>
            <a:ext cx="8534400" cy="5177155"/>
          </a:xfrm>
        </p:spPr>
        <p:txBody>
          <a:bodyPr vert="horz" wrap="square" lIns="54000" tIns="54000" rIns="54000" bIns="54000" anchor="t" anchorCtr="0"/>
          <a:p>
            <a:pPr marL="0" indent="0" defTabSz="914400" eaLnBrk="1" hangingPunct="1">
              <a:spcAft>
                <a:spcPct val="20000"/>
              </a:spcAft>
              <a:buNone/>
              <a:tabLst>
                <a:tab pos="97155" algn="l"/>
                <a:tab pos="1040130" algn="l"/>
              </a:tabLst>
            </a:pPr>
            <a:r>
              <a:rPr lang="en-US" altLang="zh-CN" b="1" dirty="0">
                <a:solidFill>
                  <a:srgbClr val="FF0000"/>
                </a:solidFill>
                <a:latin typeface="黑体" panose="02010609060101010101" charset="-122"/>
                <a:ea typeface="黑体" panose="02010609060101010101" charset="-122"/>
              </a:rPr>
              <a:t> </a:t>
            </a:r>
            <a:r>
              <a:rPr lang="en-US" altLang="zh-CN" b="1" dirty="0">
                <a:latin typeface="黑体" panose="02010609060101010101" charset="-122"/>
                <a:ea typeface="黑体" panose="02010609060101010101" charset="-122"/>
              </a:rPr>
              <a:t>5</a:t>
            </a:r>
            <a:r>
              <a:rPr lang="zh-CN" altLang="en-US" b="1" dirty="0">
                <a:latin typeface="黑体" panose="02010609060101010101" charset="-122"/>
                <a:ea typeface="黑体" panose="02010609060101010101" charset="-122"/>
              </a:rPr>
              <a:t>、流转理论</a:t>
            </a:r>
            <a:endParaRPr lang="zh-CN" altLang="en-US" sz="2800" b="1" dirty="0">
              <a:latin typeface="黑体" panose="02010609060101010101" charset="-122"/>
              <a:ea typeface="黑体" panose="02010609060101010101" charset="-122"/>
            </a:endParaRPr>
          </a:p>
          <a:p>
            <a:pPr marL="190500" lvl="1" indent="0" defTabSz="914400" eaLnBrk="1" hangingPunct="1">
              <a:spcAft>
                <a:spcPct val="20000"/>
              </a:spcAft>
              <a:buClr>
                <a:schemeClr val="accent2"/>
              </a:buClr>
              <a:buFontTx/>
              <a:buBlip>
                <a:blip r:embed="rId3"/>
              </a:buBlip>
              <a:tabLst>
                <a:tab pos="97155" algn="l"/>
                <a:tab pos="1040130" algn="l"/>
              </a:tabLst>
            </a:pPr>
            <a:r>
              <a:rPr lang="zh-CN" altLang="en-US" sz="2400" b="1" dirty="0">
                <a:latin typeface="宋体" panose="02010600030101010101" pitchFamily="2" charset="-122"/>
              </a:rPr>
              <a:t> </a:t>
            </a:r>
            <a:r>
              <a:rPr lang="zh-CN" altLang="en-US" sz="1600" b="1" dirty="0">
                <a:latin typeface="宋体" panose="02010600030101010101" pitchFamily="2" charset="-122"/>
              </a:rPr>
              <a:t>由美国人口地理学家泽林斯于</a:t>
            </a:r>
            <a:r>
              <a:rPr lang="en-US" altLang="zh-CN" sz="1600" b="1" dirty="0">
                <a:latin typeface="宋体" panose="02010600030101010101" pitchFamily="2" charset="-122"/>
              </a:rPr>
              <a:t>1971</a:t>
            </a:r>
            <a:r>
              <a:rPr lang="zh-CN" altLang="en-US" sz="1600" b="1" dirty="0">
                <a:latin typeface="宋体" panose="02010600030101010101" pitchFamily="2" charset="-122"/>
              </a:rPr>
              <a:t>年提出； </a:t>
            </a:r>
            <a:endParaRPr lang="zh-CN" altLang="en-US" sz="1600" b="1" dirty="0">
              <a:latin typeface="宋体" panose="02010600030101010101" pitchFamily="2" charset="-122"/>
            </a:endParaRPr>
          </a:p>
          <a:p>
            <a:pPr marL="190500" lvl="1" indent="0" defTabSz="914400" eaLnBrk="1" hangingPunct="1">
              <a:spcAft>
                <a:spcPct val="20000"/>
              </a:spcAft>
              <a:buClr>
                <a:schemeClr val="accent2"/>
              </a:buClr>
              <a:buFontTx/>
              <a:buBlip>
                <a:blip r:embed="rId3"/>
              </a:buBlip>
              <a:tabLst>
                <a:tab pos="97155" algn="l"/>
                <a:tab pos="1040130" algn="l"/>
              </a:tabLst>
            </a:pPr>
            <a:r>
              <a:rPr lang="zh-CN" altLang="en-US" sz="1600" b="1" dirty="0">
                <a:latin typeface="宋体" panose="02010600030101010101" pitchFamily="2" charset="-122"/>
              </a:rPr>
              <a:t> 主要观点：人口迁移与社会经济发展条件相关，也与人口出生率和死亡率密切联系；</a:t>
            </a:r>
            <a:endParaRPr lang="zh-CN" altLang="en-US" sz="1600" b="1" dirty="0">
              <a:latin typeface="宋体" panose="02010600030101010101" pitchFamily="2" charset="-122"/>
            </a:endParaRPr>
          </a:p>
          <a:p>
            <a:pPr marL="190500" lvl="1" indent="0" defTabSz="914400" eaLnBrk="1" hangingPunct="1">
              <a:spcAft>
                <a:spcPct val="20000"/>
              </a:spcAft>
              <a:buClr>
                <a:schemeClr val="accent2"/>
              </a:buClr>
              <a:buFontTx/>
              <a:buBlip>
                <a:blip r:embed="rId3"/>
              </a:buBlip>
              <a:tabLst>
                <a:tab pos="97155" algn="l"/>
                <a:tab pos="1040130" algn="l"/>
              </a:tabLst>
            </a:pPr>
            <a:r>
              <a:rPr lang="zh-CN" altLang="en-US" sz="1600" b="1" dirty="0">
                <a:latin typeface="宋体" panose="02010600030101010101" pitchFamily="2" charset="-122"/>
              </a:rPr>
              <a:t> 侧重于从历史的角度探讨人口迁移在不同历史时期特征； </a:t>
            </a:r>
            <a:endParaRPr lang="zh-CN" altLang="en-US" sz="1600" b="1" dirty="0">
              <a:latin typeface="宋体" panose="02010600030101010101" pitchFamily="2" charset="-122"/>
            </a:endParaRPr>
          </a:p>
          <a:p>
            <a:pPr marL="190500" lvl="1" indent="0" defTabSz="914400" eaLnBrk="1" hangingPunct="1">
              <a:spcAft>
                <a:spcPct val="20000"/>
              </a:spcAft>
              <a:buClr>
                <a:schemeClr val="accent2"/>
              </a:buClr>
              <a:buFontTx/>
              <a:buBlip>
                <a:blip r:embed="rId3"/>
              </a:buBlip>
              <a:tabLst>
                <a:tab pos="97155" algn="l"/>
                <a:tab pos="1040130" algn="l"/>
              </a:tabLst>
            </a:pPr>
            <a:r>
              <a:rPr lang="zh-CN" altLang="en-US" sz="1600" b="1" dirty="0">
                <a:latin typeface="宋体" panose="02010600030101010101" pitchFamily="2" charset="-122"/>
              </a:rPr>
              <a:t> 与“人口转变论”相结合，将人口迁移划分为</a:t>
            </a:r>
            <a:r>
              <a:rPr lang="en-US" altLang="zh-CN" sz="1600" b="1" dirty="0">
                <a:solidFill>
                  <a:srgbClr val="FF0000"/>
                </a:solidFill>
                <a:latin typeface="宋体" panose="02010600030101010101" pitchFamily="2" charset="-122"/>
              </a:rPr>
              <a:t>5</a:t>
            </a:r>
            <a:r>
              <a:rPr lang="zh-CN" altLang="en-US" sz="1600" b="1" dirty="0">
                <a:latin typeface="宋体" panose="02010600030101010101" pitchFamily="2" charset="-122"/>
              </a:rPr>
              <a:t>个阶段：</a:t>
            </a:r>
            <a:endParaRPr lang="zh-CN" altLang="en-US" sz="1600" b="1" dirty="0">
              <a:latin typeface="宋体" panose="02010600030101010101" pitchFamily="2" charset="-122"/>
            </a:endParaRPr>
          </a:p>
          <a:p>
            <a:pPr marL="1052830" lvl="2" indent="-381000" defTabSz="914400" eaLnBrk="1" hangingPunct="1">
              <a:spcAft>
                <a:spcPct val="20000"/>
              </a:spcAft>
              <a:buBlip>
                <a:blip r:embed="rId4"/>
              </a:buBlip>
              <a:tabLst>
                <a:tab pos="97155" algn="l"/>
                <a:tab pos="1040130" algn="l"/>
              </a:tabLst>
            </a:pPr>
            <a:r>
              <a:rPr lang="zh-CN" altLang="en-US" sz="1600" b="1" dirty="0">
                <a:latin typeface="宋体" panose="02010600030101010101" pitchFamily="2" charset="-122"/>
              </a:rPr>
              <a:t>第一阶段：现代化前传统社会时期（高位静止阶段），人口迁移率低；</a:t>
            </a:r>
            <a:endParaRPr lang="zh-CN" altLang="en-US" sz="1600" b="1" dirty="0">
              <a:latin typeface="宋体" panose="02010600030101010101" pitchFamily="2" charset="-122"/>
            </a:endParaRPr>
          </a:p>
          <a:p>
            <a:pPr marL="1052830" lvl="2" indent="-381000" defTabSz="914400" eaLnBrk="1" hangingPunct="1">
              <a:spcAft>
                <a:spcPct val="20000"/>
              </a:spcAft>
              <a:buBlip>
                <a:blip r:embed="rId4"/>
              </a:buBlip>
              <a:tabLst>
                <a:tab pos="97155" algn="l"/>
                <a:tab pos="1040130" algn="l"/>
              </a:tabLst>
            </a:pPr>
            <a:r>
              <a:rPr lang="zh-CN" altLang="en-US" sz="1600" b="1" dirty="0">
                <a:latin typeface="宋体" panose="02010600030101010101" pitchFamily="2" charset="-122"/>
              </a:rPr>
              <a:t>第二阶段：早期转型工业社会时期（早期扩张阶段），人口大规模由农村向城市迁移；</a:t>
            </a:r>
            <a:endParaRPr lang="zh-CN" altLang="en-US" sz="1600" b="1" dirty="0">
              <a:latin typeface="宋体" panose="02010600030101010101" pitchFamily="2" charset="-122"/>
            </a:endParaRPr>
          </a:p>
          <a:p>
            <a:pPr marL="1052830" lvl="2" indent="-381000" defTabSz="914400" eaLnBrk="1" hangingPunct="1">
              <a:spcAft>
                <a:spcPct val="20000"/>
              </a:spcAft>
              <a:buBlip>
                <a:blip r:embed="rId4"/>
              </a:buBlip>
              <a:tabLst>
                <a:tab pos="97155" algn="l"/>
                <a:tab pos="1040130" algn="l"/>
              </a:tabLst>
            </a:pPr>
            <a:r>
              <a:rPr lang="zh-CN" altLang="en-US" sz="1600" b="1" dirty="0">
                <a:latin typeface="宋体" panose="02010600030101010101" pitchFamily="2" charset="-122"/>
              </a:rPr>
              <a:t>第三阶段：晚期转型工业社会时期（后期扩张阶段），城市间迁移和其他来回迁移增多；</a:t>
            </a:r>
            <a:endParaRPr lang="zh-CN" altLang="en-US" sz="1600" b="1" dirty="0">
              <a:latin typeface="宋体" panose="02010600030101010101" pitchFamily="2" charset="-122"/>
            </a:endParaRPr>
          </a:p>
          <a:p>
            <a:pPr marL="1052830" lvl="2" indent="-381000" defTabSz="914400" eaLnBrk="1" hangingPunct="1">
              <a:spcAft>
                <a:spcPct val="20000"/>
              </a:spcAft>
              <a:buBlip>
                <a:blip r:embed="rId4"/>
              </a:buBlip>
              <a:tabLst>
                <a:tab pos="97155" algn="l"/>
                <a:tab pos="1040130" algn="l"/>
              </a:tabLst>
            </a:pPr>
            <a:r>
              <a:rPr lang="zh-CN" altLang="en-US" sz="1600" b="1" dirty="0">
                <a:latin typeface="宋体" panose="02010600030101010101" pitchFamily="2" charset="-122"/>
              </a:rPr>
              <a:t>第四阶段：发达的后工业社会时期（低位静止阶段），国际人口迁移增加，文化交流和商业活动引起的周期性人口迁移和游动增加。</a:t>
            </a:r>
            <a:endParaRPr lang="zh-CN" altLang="en-US" sz="1600" b="1" dirty="0">
              <a:latin typeface="宋体" panose="02010600030101010101" pitchFamily="2" charset="-122"/>
            </a:endParaRPr>
          </a:p>
          <a:p>
            <a:pPr marL="1052830" lvl="2" indent="-381000" defTabSz="914400" eaLnBrk="1" hangingPunct="1">
              <a:spcAft>
                <a:spcPct val="20000"/>
              </a:spcAft>
              <a:buBlip>
                <a:blip r:embed="rId4"/>
              </a:buBlip>
              <a:tabLst>
                <a:tab pos="97155" algn="l"/>
                <a:tab pos="1040130" algn="l"/>
              </a:tabLst>
            </a:pPr>
            <a:r>
              <a:rPr lang="zh-CN" altLang="en-US" sz="1600" b="1" dirty="0">
                <a:latin typeface="宋体" panose="02010600030101010101" pitchFamily="2" charset="-122"/>
              </a:rPr>
              <a:t>第五阶段：未来超先进社会时期（绝对衰减阶段），人口迁移的非经济成分加大，大多数迁移在城市内部和城市之间，类似旅游的流动大量增加。 </a:t>
            </a:r>
            <a:endParaRPr lang="zh-CN" altLang="en-US" sz="1600" b="1" dirty="0">
              <a:latin typeface="宋体" panose="02010600030101010101" pitchFamily="2" charset="-122"/>
            </a:endParaRPr>
          </a:p>
        </p:txBody>
      </p:sp>
      <p:sp>
        <p:nvSpPr>
          <p:cNvPr id="4" name="文本框 3"/>
          <p:cNvSpPr txBox="1"/>
          <p:nvPr>
            <p:custDataLst>
              <p:tags r:id="rId5"/>
            </p:custDataLst>
          </p:nvPr>
        </p:nvSpPr>
        <p:spPr>
          <a:xfrm>
            <a:off x="899187" y="404528"/>
            <a:ext cx="6802755" cy="755650"/>
          </a:xfrm>
          <a:prstGeom prst="rect">
            <a:avLst/>
          </a:prstGeom>
          <a:noFill/>
        </p:spPr>
        <p:txBody>
          <a:bodyPr wrap="square">
            <a:spAutoFit/>
          </a:bodyPr>
          <a:p>
            <a:pPr marL="0" marR="0" lvl="0" indent="0" algn="l" defTabSz="914400" rtl="0" eaLnBrk="1" fontAlgn="auto" latinLnBrk="0" hangingPunct="1">
              <a:lnSpc>
                <a:spcPct val="120000"/>
              </a:lnSpc>
              <a:spcBef>
                <a:spcPts val="0"/>
              </a:spcBef>
              <a:spcAft>
                <a:spcPts val="0"/>
              </a:spcAft>
              <a:buClrTx/>
              <a:buSzTx/>
              <a:buFontTx/>
              <a:buNone/>
              <a:defRPr/>
            </a:pPr>
            <a:r>
              <a:rPr lang="zh-CN" altLang="en-US" sz="3600" b="1" dirty="0">
                <a:solidFill>
                  <a:srgbClr val="1402BE"/>
                </a:solidFill>
                <a:ea typeface="隶书" panose="02010509060101010101" pitchFamily="49" charset="-122"/>
                <a:sym typeface="+mn-ea"/>
              </a:rPr>
              <a:t>（三）人口迁移理论与模式</a:t>
            </a:r>
            <a:endParaRPr lang="zh-CN" altLang="en-US" sz="3600" b="1" dirty="0">
              <a:solidFill>
                <a:srgbClr val="1402BE"/>
              </a:solidFill>
              <a:ea typeface="隶书" panose="02010509060101010101" pitchFamily="49" charset="-122"/>
              <a:sym typeface="+mn-ea"/>
            </a:endParaRPr>
          </a:p>
        </p:txBody>
      </p:sp>
    </p:spTree>
  </p:cSld>
  <p:clrMapOvr>
    <a:masterClrMapping/>
  </p:clrMapOvr>
  <p:transition>
    <p:random/>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2" name="图片 51" descr="形状, 圆圈&#10;&#10;描述已自动生成"/>
          <p:cNvPicPr>
            <a:picLocks noChangeAspect="1"/>
          </p:cNvPicPr>
          <p:nvPr>
            <p:custDataLst>
              <p:tags r:id="rId1"/>
            </p:custDataLst>
          </p:nvPr>
        </p:nvPicPr>
        <p:blipFill>
          <a:blip r:embed="rId2">
            <a:extLst>
              <a:ext uri="{28A0092B-C50C-407E-A947-70E740481C1C}">
                <a14:useLocalDpi xmlns:a14="http://schemas.microsoft.com/office/drawing/2010/main" val="0"/>
              </a:ext>
            </a:extLst>
          </a:blip>
          <a:stretch>
            <a:fillRect/>
          </a:stretch>
        </p:blipFill>
        <p:spPr>
          <a:xfrm>
            <a:off x="0" y="1125220"/>
            <a:ext cx="9144000" cy="5143500"/>
          </a:xfrm>
          <a:prstGeom prst="rect">
            <a:avLst/>
          </a:prstGeom>
        </p:spPr>
      </p:pic>
      <p:sp>
        <p:nvSpPr>
          <p:cNvPr id="124930" name="文本占位符 588801"/>
          <p:cNvSpPr>
            <a:spLocks noGrp="1"/>
          </p:cNvSpPr>
          <p:nvPr>
            <p:ph idx="1"/>
          </p:nvPr>
        </p:nvSpPr>
        <p:spPr>
          <a:xfrm>
            <a:off x="304800" y="1160780"/>
            <a:ext cx="8534400" cy="5316220"/>
          </a:xfrm>
        </p:spPr>
        <p:txBody>
          <a:bodyPr vert="horz" wrap="square" lIns="54000" tIns="54000" rIns="54000" bIns="54000" anchor="t" anchorCtr="0"/>
          <a:p>
            <a:pPr marL="0" indent="0" defTabSz="914400" eaLnBrk="1" hangingPunct="1">
              <a:lnSpc>
                <a:spcPct val="230000"/>
              </a:lnSpc>
              <a:spcAft>
                <a:spcPct val="20000"/>
              </a:spcAft>
              <a:buNone/>
              <a:tabLst>
                <a:tab pos="97155" algn="l"/>
                <a:tab pos="1040130" algn="l"/>
              </a:tabLst>
            </a:pPr>
            <a:r>
              <a:rPr lang="en-US" altLang="zh-CN" sz="2400" b="1" dirty="0">
                <a:solidFill>
                  <a:srgbClr val="FF0000"/>
                </a:solidFill>
                <a:latin typeface="黑体" panose="02010609060101010101" charset="-122"/>
                <a:ea typeface="黑体" panose="02010609060101010101" charset="-122"/>
              </a:rPr>
              <a:t> </a:t>
            </a:r>
            <a:r>
              <a:rPr lang="en-US" altLang="zh-CN" sz="2400" b="1" dirty="0">
                <a:latin typeface="黑体" panose="02010609060101010101" charset="-122"/>
                <a:ea typeface="黑体" panose="02010609060101010101" charset="-122"/>
              </a:rPr>
              <a:t>6</a:t>
            </a:r>
            <a:r>
              <a:rPr lang="zh-CN" altLang="en-US" sz="2400" b="1" dirty="0">
                <a:latin typeface="黑体" panose="02010609060101010101" charset="-122"/>
                <a:ea typeface="黑体" panose="02010609060101010101" charset="-122"/>
              </a:rPr>
              <a:t>、发展经济学的人口迁移理论</a:t>
            </a:r>
            <a:endParaRPr lang="zh-CN" altLang="en-US" sz="2400" b="1" dirty="0">
              <a:latin typeface="黑体" panose="02010609060101010101" charset="-122"/>
              <a:ea typeface="黑体" panose="02010609060101010101" charset="-122"/>
            </a:endParaRPr>
          </a:p>
          <a:p>
            <a:pPr marL="190500" lvl="1" indent="0" defTabSz="914400" eaLnBrk="1" hangingPunct="1">
              <a:lnSpc>
                <a:spcPct val="170000"/>
              </a:lnSpc>
              <a:spcAft>
                <a:spcPct val="20000"/>
              </a:spcAft>
              <a:buClr>
                <a:schemeClr val="accent2"/>
              </a:buClr>
              <a:buFontTx/>
              <a:buBlip>
                <a:blip r:embed="rId3"/>
              </a:buBlip>
              <a:tabLst>
                <a:tab pos="97155" algn="l"/>
                <a:tab pos="1040130" algn="l"/>
              </a:tabLst>
            </a:pPr>
            <a:r>
              <a:rPr lang="zh-CN" altLang="en-US" sz="2000" b="1" dirty="0">
                <a:latin typeface="宋体" panose="02010600030101010101" pitchFamily="2" charset="-122"/>
              </a:rPr>
              <a:t> 背景：发展中国家在工业化过程，经济发展重心由农业转向工业的过程必然伴随着人口的迁移。 </a:t>
            </a:r>
            <a:endParaRPr lang="zh-CN" altLang="en-US" sz="2000" b="1" dirty="0">
              <a:latin typeface="宋体" panose="02010600030101010101" pitchFamily="2" charset="-122"/>
            </a:endParaRPr>
          </a:p>
          <a:p>
            <a:pPr marL="190500" lvl="1" indent="0" defTabSz="914400" eaLnBrk="1" hangingPunct="1">
              <a:lnSpc>
                <a:spcPct val="170000"/>
              </a:lnSpc>
              <a:spcAft>
                <a:spcPct val="20000"/>
              </a:spcAft>
              <a:buClr>
                <a:schemeClr val="accent2"/>
              </a:buClr>
              <a:buFontTx/>
              <a:buBlip>
                <a:blip r:embed="rId3"/>
              </a:buBlip>
              <a:tabLst>
                <a:tab pos="97155" algn="l"/>
                <a:tab pos="1040130" algn="l"/>
              </a:tabLst>
            </a:pPr>
            <a:r>
              <a:rPr lang="zh-CN" altLang="en-US" sz="2000" b="1" dirty="0">
                <a:latin typeface="宋体" panose="02010600030101010101" pitchFamily="2" charset="-122"/>
              </a:rPr>
              <a:t> 英国经济学家</a:t>
            </a:r>
            <a:r>
              <a:rPr lang="en-US" altLang="zh-CN" sz="2000" b="1" dirty="0">
                <a:latin typeface="宋体" panose="02010600030101010101" pitchFamily="2" charset="-122"/>
              </a:rPr>
              <a:t>A </a:t>
            </a:r>
            <a:r>
              <a:rPr lang="en-US" altLang="zh-CN" sz="2000" b="1" dirty="0">
                <a:latin typeface="Times New Roman" panose="02020603050405020304" pitchFamily="18" charset="0"/>
              </a:rPr>
              <a:t>·</a:t>
            </a:r>
            <a:r>
              <a:rPr lang="en-US" altLang="zh-CN" sz="2000" b="1" dirty="0">
                <a:latin typeface="宋体" panose="02010600030101010101" pitchFamily="2" charset="-122"/>
              </a:rPr>
              <a:t> </a:t>
            </a:r>
            <a:r>
              <a:rPr lang="zh-CN" altLang="en-US" sz="2000" b="1" dirty="0">
                <a:latin typeface="宋体" panose="02010600030101010101" pitchFamily="2" charset="-122"/>
              </a:rPr>
              <a:t>刘易斯观点：</a:t>
            </a:r>
            <a:endParaRPr lang="zh-CN" altLang="en-US" sz="2000" b="1" dirty="0">
              <a:latin typeface="宋体" panose="02010600030101010101" pitchFamily="2" charset="-122"/>
            </a:endParaRPr>
          </a:p>
          <a:p>
            <a:pPr marL="1052830" lvl="2" indent="-381000" defTabSz="914400" eaLnBrk="1" hangingPunct="1">
              <a:lnSpc>
                <a:spcPct val="170000"/>
              </a:lnSpc>
              <a:spcAft>
                <a:spcPct val="20000"/>
              </a:spcAft>
              <a:buBlip>
                <a:blip r:embed="rId4"/>
              </a:buBlip>
              <a:tabLst>
                <a:tab pos="97155" algn="l"/>
                <a:tab pos="1040130" algn="l"/>
              </a:tabLst>
            </a:pPr>
            <a:r>
              <a:rPr lang="zh-CN" altLang="en-US" sz="2000" b="1" dirty="0">
                <a:latin typeface="宋体" panose="02010600030101010101" pitchFamily="2" charset="-122"/>
              </a:rPr>
              <a:t>发展中国家并存着两个部门，一是传统农业部门，劳动力剩余；一是现代工业部门，快速发展；</a:t>
            </a:r>
            <a:endParaRPr lang="zh-CN" altLang="en-US" sz="2000" b="1" dirty="0">
              <a:latin typeface="宋体" panose="02010600030101010101" pitchFamily="2" charset="-122"/>
            </a:endParaRPr>
          </a:p>
          <a:p>
            <a:pPr marL="1052830" lvl="2" indent="-381000" defTabSz="914400" eaLnBrk="1" hangingPunct="1">
              <a:lnSpc>
                <a:spcPct val="170000"/>
              </a:lnSpc>
              <a:spcAft>
                <a:spcPct val="20000"/>
              </a:spcAft>
              <a:buBlip>
                <a:blip r:embed="rId4"/>
              </a:buBlip>
              <a:tabLst>
                <a:tab pos="97155" algn="l"/>
                <a:tab pos="1040130" algn="l"/>
              </a:tabLst>
            </a:pPr>
            <a:r>
              <a:rPr lang="zh-CN" altLang="en-US" sz="2000" b="1" dirty="0">
                <a:latin typeface="宋体" panose="02010600030101010101" pitchFamily="2" charset="-122"/>
              </a:rPr>
              <a:t>农村剩余劳动力大批向现代工业部门转移；</a:t>
            </a:r>
            <a:endParaRPr lang="zh-CN" altLang="en-US" sz="2000" b="1" dirty="0">
              <a:latin typeface="宋体" panose="02010600030101010101" pitchFamily="2" charset="-122"/>
            </a:endParaRPr>
          </a:p>
          <a:p>
            <a:pPr marL="1052830" lvl="2" indent="-381000" defTabSz="914400" eaLnBrk="1" hangingPunct="1">
              <a:lnSpc>
                <a:spcPct val="170000"/>
              </a:lnSpc>
              <a:spcAft>
                <a:spcPct val="20000"/>
              </a:spcAft>
              <a:buBlip>
                <a:blip r:embed="rId4"/>
              </a:buBlip>
              <a:tabLst>
                <a:tab pos="97155" algn="l"/>
                <a:tab pos="1040130" algn="l"/>
              </a:tabLst>
            </a:pPr>
            <a:r>
              <a:rPr lang="zh-CN" altLang="en-US" sz="2000" b="1" dirty="0">
                <a:latin typeface="宋体" panose="02010600030101010101" pitchFamily="2" charset="-122"/>
              </a:rPr>
              <a:t>这一转移是通过人口从农村向城市迁移实现的。</a:t>
            </a:r>
            <a:r>
              <a:rPr lang="zh-CN" altLang="en-US" sz="2000" b="1" dirty="0">
                <a:latin typeface="宋体" panose="02010600030101010101" pitchFamily="2" charset="-122"/>
              </a:rPr>
              <a:t> </a:t>
            </a:r>
            <a:endParaRPr lang="zh-CN" altLang="en-US" sz="2000" b="1" dirty="0">
              <a:latin typeface="宋体" panose="02010600030101010101" pitchFamily="2" charset="-122"/>
            </a:endParaRPr>
          </a:p>
        </p:txBody>
      </p:sp>
      <p:sp>
        <p:nvSpPr>
          <p:cNvPr id="4" name="文本框 3"/>
          <p:cNvSpPr txBox="1"/>
          <p:nvPr>
            <p:custDataLst>
              <p:tags r:id="rId5"/>
            </p:custDataLst>
          </p:nvPr>
        </p:nvSpPr>
        <p:spPr>
          <a:xfrm>
            <a:off x="899187" y="404528"/>
            <a:ext cx="6802755" cy="755650"/>
          </a:xfrm>
          <a:prstGeom prst="rect">
            <a:avLst/>
          </a:prstGeom>
          <a:noFill/>
        </p:spPr>
        <p:txBody>
          <a:bodyPr wrap="square">
            <a:spAutoFit/>
          </a:bodyPr>
          <a:p>
            <a:pPr marL="0" marR="0" lvl="0" indent="0" algn="l" defTabSz="914400" rtl="0" eaLnBrk="1" fontAlgn="auto" latinLnBrk="0" hangingPunct="1">
              <a:lnSpc>
                <a:spcPct val="120000"/>
              </a:lnSpc>
              <a:spcBef>
                <a:spcPts val="0"/>
              </a:spcBef>
              <a:spcAft>
                <a:spcPts val="0"/>
              </a:spcAft>
              <a:buClrTx/>
              <a:buSzTx/>
              <a:buFontTx/>
              <a:buNone/>
              <a:defRPr/>
            </a:pPr>
            <a:r>
              <a:rPr lang="zh-CN" altLang="en-US" sz="3600" b="1" dirty="0">
                <a:solidFill>
                  <a:srgbClr val="1402BE"/>
                </a:solidFill>
                <a:ea typeface="隶书" panose="02010509060101010101" pitchFamily="49" charset="-122"/>
                <a:sym typeface="+mn-ea"/>
              </a:rPr>
              <a:t>（三）人口迁移理论与模式</a:t>
            </a:r>
            <a:endParaRPr lang="zh-CN" altLang="en-US" sz="3600" b="1" dirty="0">
              <a:solidFill>
                <a:srgbClr val="1402BE"/>
              </a:solidFill>
              <a:ea typeface="隶书" panose="02010509060101010101" pitchFamily="49" charset="-122"/>
              <a:sym typeface="+mn-ea"/>
            </a:endParaRPr>
          </a:p>
        </p:txBody>
      </p:sp>
    </p:spTree>
  </p:cSld>
  <p:clrMapOvr>
    <a:masterClrMapping/>
  </p:clrMapOvr>
  <p:transition>
    <p:random/>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2" name="图片 51" descr="形状, 圆圈&#10;&#10;描述已自动生成"/>
          <p:cNvPicPr>
            <a:picLocks noChangeAspect="1"/>
          </p:cNvPicPr>
          <p:nvPr>
            <p:custDataLst>
              <p:tags r:id="rId1"/>
            </p:custDataLst>
          </p:nvPr>
        </p:nvPicPr>
        <p:blipFill>
          <a:blip r:embed="rId2">
            <a:extLst>
              <a:ext uri="{28A0092B-C50C-407E-A947-70E740481C1C}">
                <a14:useLocalDpi xmlns:a14="http://schemas.microsoft.com/office/drawing/2010/main" val="0"/>
              </a:ext>
            </a:extLst>
          </a:blip>
          <a:stretch>
            <a:fillRect/>
          </a:stretch>
        </p:blipFill>
        <p:spPr>
          <a:xfrm>
            <a:off x="0" y="1125220"/>
            <a:ext cx="9144000" cy="5143500"/>
          </a:xfrm>
          <a:prstGeom prst="rect">
            <a:avLst/>
          </a:prstGeom>
        </p:spPr>
      </p:pic>
      <p:sp>
        <p:nvSpPr>
          <p:cNvPr id="125954" name="文本占位符 589825"/>
          <p:cNvSpPr>
            <a:spLocks noGrp="1"/>
          </p:cNvSpPr>
          <p:nvPr>
            <p:ph idx="1"/>
          </p:nvPr>
        </p:nvSpPr>
        <p:spPr>
          <a:xfrm>
            <a:off x="304800" y="1292860"/>
            <a:ext cx="8534400" cy="5184140"/>
          </a:xfrm>
        </p:spPr>
        <p:txBody>
          <a:bodyPr vert="horz" wrap="square" lIns="54000" tIns="54000" rIns="54000" bIns="54000" anchor="t" anchorCtr="0"/>
          <a:p>
            <a:pPr marL="0" indent="0" defTabSz="914400" eaLnBrk="1" hangingPunct="1">
              <a:lnSpc>
                <a:spcPct val="110000"/>
              </a:lnSpc>
              <a:spcAft>
                <a:spcPct val="20000"/>
              </a:spcAft>
              <a:buNone/>
              <a:tabLst>
                <a:tab pos="97155" algn="l"/>
                <a:tab pos="1040130" algn="l"/>
              </a:tabLst>
            </a:pPr>
            <a:r>
              <a:rPr lang="en-US" altLang="zh-CN" sz="2800" b="1" dirty="0">
                <a:solidFill>
                  <a:srgbClr val="FF0000"/>
                </a:solidFill>
                <a:latin typeface="黑体" panose="02010609060101010101" charset="-122"/>
                <a:ea typeface="黑体" panose="02010609060101010101" charset="-122"/>
              </a:rPr>
              <a:t> </a:t>
            </a:r>
            <a:r>
              <a:rPr lang="en-US" altLang="zh-CN" sz="2800" b="1" dirty="0">
                <a:latin typeface="宋体" panose="02010600030101010101" pitchFamily="2" charset="-122"/>
              </a:rPr>
              <a:t>  </a:t>
            </a:r>
            <a:r>
              <a:rPr lang="zh-CN" altLang="en-US" sz="2800" b="1" dirty="0">
                <a:latin typeface="宋体" panose="02010600030101010101" pitchFamily="2" charset="-122"/>
              </a:rPr>
              <a:t>美国耶鲁大学教授费和拉尼斯认为：</a:t>
            </a:r>
            <a:endParaRPr lang="zh-CN" altLang="en-US" sz="2800" b="1" dirty="0">
              <a:latin typeface="宋体" panose="02010600030101010101" pitchFamily="2" charset="-122"/>
            </a:endParaRPr>
          </a:p>
          <a:p>
            <a:pPr marL="1052830" lvl="2" indent="-381000" defTabSz="914400" eaLnBrk="1" hangingPunct="1">
              <a:lnSpc>
                <a:spcPct val="110000"/>
              </a:lnSpc>
              <a:spcAft>
                <a:spcPct val="20000"/>
              </a:spcAft>
              <a:buBlip>
                <a:blip r:embed="rId3"/>
              </a:buBlip>
              <a:tabLst>
                <a:tab pos="97155" algn="l"/>
                <a:tab pos="1040130" algn="l"/>
              </a:tabLst>
            </a:pPr>
            <a:r>
              <a:rPr lang="zh-CN" altLang="en-US" sz="2000" b="1" dirty="0">
                <a:latin typeface="宋体" panose="02010600030101010101" pitchFamily="2" charset="-122"/>
              </a:rPr>
              <a:t>刘易斯忽略了农业劳动力生产率提高和农业剩余产品的增加是农业转入现代工业部门的先决条件。</a:t>
            </a:r>
            <a:endParaRPr lang="zh-CN" altLang="en-US" sz="2000" b="1" dirty="0">
              <a:latin typeface="宋体" panose="02010600030101010101" pitchFamily="2" charset="-122"/>
            </a:endParaRPr>
          </a:p>
          <a:p>
            <a:pPr marL="1052830" lvl="2" indent="-381000" defTabSz="914400" eaLnBrk="1" hangingPunct="1">
              <a:lnSpc>
                <a:spcPct val="110000"/>
              </a:lnSpc>
              <a:spcAft>
                <a:spcPct val="20000"/>
              </a:spcAft>
              <a:buBlip>
                <a:blip r:embed="rId3"/>
              </a:buBlip>
              <a:tabLst>
                <a:tab pos="97155" algn="l"/>
                <a:tab pos="1040130" algn="l"/>
              </a:tabLst>
            </a:pPr>
            <a:r>
              <a:rPr lang="zh-CN" altLang="en-US" sz="2000" b="1" dirty="0">
                <a:latin typeface="宋体" panose="02010600030101010101" pitchFamily="2" charset="-122"/>
              </a:rPr>
              <a:t>提出发展中国家二元经济结构转变和人口乡</a:t>
            </a:r>
            <a:r>
              <a:rPr lang="en-US" altLang="zh-CN" sz="2000" b="1" dirty="0">
                <a:latin typeface="宋体" panose="02010600030101010101" pitchFamily="2" charset="-122"/>
              </a:rPr>
              <a:t>→</a:t>
            </a:r>
            <a:r>
              <a:rPr lang="zh-CN" altLang="en-US" sz="2000" b="1" dirty="0">
                <a:latin typeface="宋体" panose="02010600030101010101" pitchFamily="2" charset="-122"/>
              </a:rPr>
              <a:t>城迁移的三阶段性：</a:t>
            </a:r>
            <a:endParaRPr lang="zh-CN" altLang="en-US" sz="2000" b="1" dirty="0">
              <a:latin typeface="宋体" panose="02010600030101010101" pitchFamily="2" charset="-122"/>
            </a:endParaRPr>
          </a:p>
          <a:p>
            <a:pPr marL="1617980" lvl="3" indent="508000" defTabSz="914400" eaLnBrk="1" hangingPunct="1">
              <a:lnSpc>
                <a:spcPct val="110000"/>
              </a:lnSpc>
              <a:spcAft>
                <a:spcPct val="20000"/>
              </a:spcAft>
              <a:buBlip>
                <a:blip r:embed="rId4"/>
              </a:buBlip>
              <a:tabLst>
                <a:tab pos="97155" algn="l"/>
                <a:tab pos="1040130" algn="l"/>
              </a:tabLst>
            </a:pPr>
            <a:r>
              <a:rPr lang="zh-CN" altLang="en-US" sz="1800" b="1" dirty="0">
                <a:latin typeface="宋体" panose="02010600030101010101" pitchFamily="2" charset="-122"/>
              </a:rPr>
              <a:t>第一阶段：农业劳动力大量从农业部门流出未影响农业生产；</a:t>
            </a:r>
            <a:endParaRPr lang="zh-CN" altLang="en-US" sz="1800" b="1" dirty="0">
              <a:latin typeface="宋体" panose="02010600030101010101" pitchFamily="2" charset="-122"/>
            </a:endParaRPr>
          </a:p>
          <a:p>
            <a:pPr marL="1617980" lvl="3" indent="508000" defTabSz="914400" eaLnBrk="1" hangingPunct="1">
              <a:lnSpc>
                <a:spcPct val="110000"/>
              </a:lnSpc>
              <a:spcAft>
                <a:spcPct val="20000"/>
              </a:spcAft>
              <a:buBlip>
                <a:blip r:embed="rId4"/>
              </a:buBlip>
              <a:tabLst>
                <a:tab pos="97155" algn="l"/>
                <a:tab pos="1040130" algn="l"/>
              </a:tabLst>
            </a:pPr>
            <a:r>
              <a:rPr lang="zh-CN" altLang="en-US" sz="1800" b="1" dirty="0">
                <a:latin typeface="宋体" panose="02010600030101010101" pitchFamily="2" charset="-122"/>
              </a:rPr>
              <a:t>第二阶段：“从粮食短缺点”开始到“商业化点”结束，人口大规模乡</a:t>
            </a:r>
            <a:r>
              <a:rPr lang="en-US" altLang="zh-CN" sz="1800" b="1" dirty="0">
                <a:latin typeface="宋体" panose="02010600030101010101" pitchFamily="2" charset="-122"/>
              </a:rPr>
              <a:t>→</a:t>
            </a:r>
            <a:r>
              <a:rPr lang="zh-CN" altLang="en-US" sz="1800" b="1" dirty="0">
                <a:latin typeface="宋体" panose="02010600030101010101" pitchFamily="2" charset="-122"/>
              </a:rPr>
              <a:t>城迁移暂告一段落；</a:t>
            </a:r>
            <a:endParaRPr lang="zh-CN" altLang="en-US" sz="1800" b="1" dirty="0">
              <a:latin typeface="宋体" panose="02010600030101010101" pitchFamily="2" charset="-122"/>
            </a:endParaRPr>
          </a:p>
          <a:p>
            <a:pPr marL="1617980" lvl="3" indent="508000" defTabSz="914400" eaLnBrk="1" hangingPunct="1">
              <a:lnSpc>
                <a:spcPct val="110000"/>
              </a:lnSpc>
              <a:spcAft>
                <a:spcPct val="20000"/>
              </a:spcAft>
              <a:buBlip>
                <a:blip r:embed="rId4"/>
              </a:buBlip>
              <a:tabLst>
                <a:tab pos="97155" algn="l"/>
                <a:tab pos="1040130" algn="l"/>
              </a:tabLst>
            </a:pPr>
            <a:r>
              <a:rPr lang="zh-CN" altLang="en-US" sz="1800" b="1" dirty="0">
                <a:latin typeface="宋体" panose="02010600030101010101" pitchFamily="2" charset="-122"/>
              </a:rPr>
              <a:t>第三阶段：从“商业化点”开始，重新开始乡</a:t>
            </a:r>
            <a:r>
              <a:rPr lang="en-US" altLang="zh-CN" sz="1800" b="1" dirty="0">
                <a:latin typeface="宋体" panose="02010600030101010101" pitchFamily="2" charset="-122"/>
              </a:rPr>
              <a:t>→</a:t>
            </a:r>
            <a:r>
              <a:rPr lang="zh-CN" altLang="en-US" sz="1800" b="1" dirty="0">
                <a:latin typeface="宋体" panose="02010600030101010101" pitchFamily="2" charset="-122"/>
              </a:rPr>
              <a:t>城。</a:t>
            </a:r>
            <a:endParaRPr lang="zh-CN" altLang="en-US" sz="1800" b="1" dirty="0">
              <a:latin typeface="宋体" panose="02010600030101010101" pitchFamily="2" charset="-122"/>
            </a:endParaRPr>
          </a:p>
          <a:p>
            <a:pPr marL="1052830" lvl="2" indent="-381000" defTabSz="914400" eaLnBrk="1" hangingPunct="1">
              <a:lnSpc>
                <a:spcPct val="110000"/>
              </a:lnSpc>
              <a:spcAft>
                <a:spcPct val="20000"/>
              </a:spcAft>
              <a:buBlip>
                <a:blip r:embed="rId3"/>
              </a:buBlip>
              <a:tabLst>
                <a:tab pos="97155" algn="l"/>
                <a:tab pos="1040130" algn="l"/>
              </a:tabLst>
            </a:pPr>
            <a:r>
              <a:rPr lang="zh-CN" altLang="en-US" sz="2000" b="1" dirty="0">
                <a:latin typeface="宋体" panose="02010600030101010101" pitchFamily="2" charset="-122"/>
              </a:rPr>
              <a:t>积极意义是认识到农业生产率提高是农业剩余劳动力转移和乡</a:t>
            </a:r>
            <a:r>
              <a:rPr lang="en-US" altLang="zh-CN" sz="2000" b="1" dirty="0">
                <a:latin typeface="宋体" panose="02010600030101010101" pitchFamily="2" charset="-122"/>
              </a:rPr>
              <a:t>→</a:t>
            </a:r>
            <a:r>
              <a:rPr lang="zh-CN" altLang="en-US" sz="2000" b="1" dirty="0">
                <a:latin typeface="宋体" panose="02010600030101010101" pitchFamily="2" charset="-122"/>
              </a:rPr>
              <a:t>城迁移的前提条件。 </a:t>
            </a:r>
            <a:endParaRPr lang="zh-CN" altLang="en-US" sz="2000" b="1" dirty="0">
              <a:latin typeface="宋体" panose="02010600030101010101" pitchFamily="2" charset="-122"/>
            </a:endParaRPr>
          </a:p>
        </p:txBody>
      </p:sp>
      <p:sp>
        <p:nvSpPr>
          <p:cNvPr id="4" name="文本框 3"/>
          <p:cNvSpPr txBox="1"/>
          <p:nvPr>
            <p:custDataLst>
              <p:tags r:id="rId5"/>
            </p:custDataLst>
          </p:nvPr>
        </p:nvSpPr>
        <p:spPr>
          <a:xfrm>
            <a:off x="899187" y="404528"/>
            <a:ext cx="6802755" cy="755650"/>
          </a:xfrm>
          <a:prstGeom prst="rect">
            <a:avLst/>
          </a:prstGeom>
          <a:noFill/>
        </p:spPr>
        <p:txBody>
          <a:bodyPr wrap="square">
            <a:spAutoFit/>
          </a:bodyPr>
          <a:p>
            <a:pPr marL="0" marR="0" lvl="0" indent="0" algn="l" defTabSz="914400" rtl="0" eaLnBrk="1" fontAlgn="auto" latinLnBrk="0" hangingPunct="1">
              <a:lnSpc>
                <a:spcPct val="120000"/>
              </a:lnSpc>
              <a:spcBef>
                <a:spcPts val="0"/>
              </a:spcBef>
              <a:spcAft>
                <a:spcPts val="0"/>
              </a:spcAft>
              <a:buClrTx/>
              <a:buSzTx/>
              <a:buFontTx/>
              <a:buNone/>
              <a:defRPr/>
            </a:pPr>
            <a:r>
              <a:rPr lang="zh-CN" altLang="en-US" sz="3600" b="1" dirty="0">
                <a:solidFill>
                  <a:srgbClr val="1402BE"/>
                </a:solidFill>
                <a:ea typeface="隶书" panose="02010509060101010101" pitchFamily="49" charset="-122"/>
                <a:sym typeface="+mn-ea"/>
              </a:rPr>
              <a:t>（三）人口迁移理论与模式</a:t>
            </a:r>
            <a:endParaRPr lang="zh-CN" altLang="en-US" sz="3600" b="1" dirty="0">
              <a:solidFill>
                <a:srgbClr val="1402BE"/>
              </a:solidFill>
              <a:ea typeface="隶书" panose="02010509060101010101" pitchFamily="49" charset="-122"/>
              <a:sym typeface="+mn-ea"/>
            </a:endParaRPr>
          </a:p>
        </p:txBody>
      </p:sp>
    </p:spTree>
  </p:cSld>
  <p:clrMapOvr>
    <a:masterClrMapping/>
  </p:clrMapOvr>
  <p:transition>
    <p:random/>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图片 51" descr="形状, 圆圈&#10;&#10;描述已自动生成"/>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
        <p:nvSpPr>
          <p:cNvPr id="4" name="文本框 3"/>
          <p:cNvSpPr txBox="1"/>
          <p:nvPr/>
        </p:nvSpPr>
        <p:spPr>
          <a:xfrm>
            <a:off x="251460" y="188595"/>
            <a:ext cx="6783070" cy="713740"/>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rPr>
              <a:t>史前</a:t>
            </a:r>
            <a:r>
              <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rPr>
              <a:t>时代</a:t>
            </a:r>
            <a:endPar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endParaRPr>
          </a:p>
        </p:txBody>
      </p:sp>
      <p:sp>
        <p:nvSpPr>
          <p:cNvPr id="48130" name="文本占位符 527361"/>
          <p:cNvSpPr>
            <a:spLocks noGrp="1"/>
          </p:cNvSpPr>
          <p:nvPr>
            <p:custDataLst>
              <p:tags r:id="rId2"/>
            </p:custDataLst>
          </p:nvPr>
        </p:nvSpPr>
        <p:spPr>
          <a:xfrm>
            <a:off x="304800" y="902335"/>
            <a:ext cx="8534400" cy="6324600"/>
          </a:xfrm>
          <a:prstGeom prst="rect">
            <a:avLst/>
          </a:prstGeom>
          <a:noFill/>
          <a:ln w="9525">
            <a:noFill/>
          </a:ln>
        </p:spPr>
        <p:txBody>
          <a:bodyPr vert="horz" wrap="square" lIns="54000" tIns="54000" rIns="54000" bIns="54000" anchor="t" anchorCtr="0"/>
          <a:lst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lvl="1"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lvl="2"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lvl="3"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lvl="4"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lvl="5" indent="-228600" algn="l"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mn-ea"/>
                <a:cs typeface="+mn-cs"/>
              </a:defRPr>
            </a:lvl9pPr>
          </a:lstStyle>
          <a:p>
            <a:pPr marL="0" indent="508000">
              <a:lnSpc>
                <a:spcPct val="170000"/>
              </a:lnSpc>
              <a:spcBef>
                <a:spcPts val="0"/>
              </a:spcBef>
              <a:spcAft>
                <a:spcPts val="0"/>
              </a:spcAft>
              <a:buNone/>
              <a:extLst>
                <a:ext uri="{35155182-B16C-46BC-9424-99874614C6A1}">
                  <wpsdc:indentchars xmlns:wpsdc="http://www.wps.cn/officeDocument/2017/drawingmlCustomData" val="200" checksum="282533468"/>
                </a:ext>
              </a:extLst>
            </a:pPr>
            <a:r>
              <a:rPr lang="zh-CN" altLang="en-US" sz="2000" b="1" dirty="0">
                <a:latin typeface="宋体" panose="02010600030101010101" pitchFamily="2" charset="-122"/>
              </a:rPr>
              <a:t>新石器时代，学者认为是世界人口增长的第一个转折点，这一时期的初期诞生了最初的</a:t>
            </a:r>
            <a:r>
              <a:rPr lang="zh-CN" altLang="en-US" sz="2000" b="1" dirty="0">
                <a:solidFill>
                  <a:srgbClr val="FF0000"/>
                </a:solidFill>
                <a:latin typeface="宋体" panose="02010600030101010101" pitchFamily="2" charset="-122"/>
              </a:rPr>
              <a:t>农业</a:t>
            </a:r>
            <a:r>
              <a:rPr lang="zh-CN" altLang="en-US" sz="2000" b="1" dirty="0">
                <a:latin typeface="宋体" panose="02010600030101010101" pitchFamily="2" charset="-122"/>
              </a:rPr>
              <a:t>。</a:t>
            </a:r>
            <a:endParaRPr lang="zh-CN" altLang="en-US" sz="2000" b="1" dirty="0">
              <a:latin typeface="宋体" panose="02010600030101010101" pitchFamily="2" charset="-122"/>
            </a:endParaRPr>
          </a:p>
          <a:p>
            <a:pPr marL="0" lvl="1" indent="508000">
              <a:lnSpc>
                <a:spcPct val="170000"/>
              </a:lnSpc>
              <a:spcBef>
                <a:spcPts val="0"/>
              </a:spcBef>
              <a:spcAft>
                <a:spcPts val="0"/>
              </a:spcAft>
              <a:buClr>
                <a:srgbClr val="FF0000"/>
              </a:buClr>
              <a:buSzPct val="65000"/>
              <a:buFont typeface="宋体" panose="02010600030101010101" pitchFamily="2" charset="-122"/>
              <a:buChar char="●"/>
              <a:extLst>
                <a:ext uri="{35155182-B16C-46BC-9424-99874614C6A1}">
                  <wpsdc:indentchars xmlns:wpsdc="http://www.wps.cn/officeDocument/2017/drawingmlCustomData" val="200" checksum="282533468"/>
                </a:ext>
              </a:extLst>
            </a:pPr>
            <a:r>
              <a:rPr lang="zh-CN" altLang="en-US" sz="2000" b="1" dirty="0">
                <a:latin typeface="宋体" panose="02010600030101010101" pitchFamily="2" charset="-122"/>
              </a:rPr>
              <a:t>权威的</a:t>
            </a:r>
            <a:r>
              <a:rPr lang="en-US" altLang="zh-CN" sz="2000" b="1" dirty="0">
                <a:latin typeface="宋体" panose="02010600030101010101" pitchFamily="2" charset="-122"/>
              </a:rPr>
              <a:t>《</a:t>
            </a:r>
            <a:r>
              <a:rPr lang="zh-CN" altLang="en-US" sz="2000" b="1" dirty="0">
                <a:latin typeface="宋体" panose="02010600030101010101" pitchFamily="2" charset="-122"/>
              </a:rPr>
              <a:t>泰晤士世界历史地图集</a:t>
            </a:r>
            <a:r>
              <a:rPr lang="en-US" altLang="zh-CN" sz="2000" b="1" dirty="0">
                <a:latin typeface="宋体" panose="02010600030101010101" pitchFamily="2" charset="-122"/>
              </a:rPr>
              <a:t>》</a:t>
            </a:r>
            <a:r>
              <a:rPr lang="zh-CN" altLang="en-US" sz="2000" b="1" dirty="0">
                <a:latin typeface="宋体" panose="02010600030101010101" pitchFamily="2" charset="-122"/>
              </a:rPr>
              <a:t>对农业的出现给予了最高的评价：“人类（更确切地说，一定区域里的一定集团的人类）从狩猎者和捕鱼者转变为农耕者、从游荡的生活转变到定居生活的变迁，是人类全部历史上最具有决定意义的革命。”</a:t>
            </a:r>
            <a:endParaRPr lang="zh-CN" altLang="en-US" sz="2000" b="1" dirty="0">
              <a:latin typeface="宋体" panose="02010600030101010101" pitchFamily="2" charset="-122"/>
            </a:endParaRPr>
          </a:p>
          <a:p>
            <a:pPr marL="0" lvl="1" indent="508000">
              <a:lnSpc>
                <a:spcPct val="170000"/>
              </a:lnSpc>
              <a:spcBef>
                <a:spcPts val="0"/>
              </a:spcBef>
              <a:spcAft>
                <a:spcPts val="0"/>
              </a:spcAft>
              <a:buClr>
                <a:srgbClr val="FF0000"/>
              </a:buClr>
              <a:buSzPct val="65000"/>
              <a:buFont typeface="宋体" panose="02010600030101010101" pitchFamily="2" charset="-122"/>
              <a:buChar char="●"/>
              <a:extLst>
                <a:ext uri="{35155182-B16C-46BC-9424-99874614C6A1}">
                  <wpsdc:indentchars xmlns:wpsdc="http://www.wps.cn/officeDocument/2017/drawingmlCustomData" val="200" checksum="282533468"/>
                </a:ext>
              </a:extLst>
            </a:pPr>
            <a:r>
              <a:rPr lang="zh-CN" altLang="en-US" sz="2000" b="1" dirty="0">
                <a:latin typeface="宋体" panose="02010600030101010101" pitchFamily="2" charset="-122"/>
              </a:rPr>
              <a:t>“农业不仅使人口的增长成为可能（据推测，在公元前</a:t>
            </a:r>
            <a:r>
              <a:rPr lang="en-US" altLang="zh-CN" sz="2000" b="1" dirty="0">
                <a:latin typeface="宋体" panose="02010600030101010101" pitchFamily="2" charset="-122"/>
              </a:rPr>
              <a:t>8000</a:t>
            </a:r>
            <a:r>
              <a:rPr lang="en-US" altLang="zh-CN" sz="2000" b="1" dirty="0">
                <a:latin typeface="Times New Roman" panose="02020603050405020304" pitchFamily="18" charset="0"/>
              </a:rPr>
              <a:t>——</a:t>
            </a:r>
            <a:r>
              <a:rPr lang="zh-CN" altLang="en-US" sz="2000" b="1" dirty="0">
                <a:latin typeface="宋体" panose="02010600030101010101" pitchFamily="2" charset="-122"/>
              </a:rPr>
              <a:t>公元前</a:t>
            </a:r>
            <a:r>
              <a:rPr lang="en-US" altLang="zh-CN" sz="2000" b="1" dirty="0">
                <a:latin typeface="宋体" panose="02010600030101010101" pitchFamily="2" charset="-122"/>
              </a:rPr>
              <a:t>4000</a:t>
            </a:r>
            <a:r>
              <a:rPr lang="zh-CN" altLang="en-US" sz="2000" b="1" dirty="0">
                <a:latin typeface="宋体" panose="02010600030101010101" pitchFamily="2" charset="-122"/>
              </a:rPr>
              <a:t>年间，人口大约增加了</a:t>
            </a:r>
            <a:r>
              <a:rPr lang="en-US" altLang="zh-CN" sz="2000" b="1" dirty="0">
                <a:latin typeface="宋体" panose="02010600030101010101" pitchFamily="2" charset="-122"/>
              </a:rPr>
              <a:t>16</a:t>
            </a:r>
            <a:r>
              <a:rPr lang="zh-CN" altLang="en-US" sz="2000" b="1" dirty="0">
                <a:latin typeface="宋体" panose="02010600030101010101" pitchFamily="2" charset="-122"/>
              </a:rPr>
              <a:t>倍），而且还引起了人们所熟悉的村落共同体的景象的出现。”</a:t>
            </a:r>
            <a:endParaRPr lang="zh-CN" altLang="en-US" sz="2000" b="1" dirty="0">
              <a:latin typeface="宋体" panose="02010600030101010101" pitchFamily="2" charset="-122"/>
            </a:endParaRPr>
          </a:p>
          <a:p>
            <a:pPr marL="0" lvl="1" indent="508000">
              <a:lnSpc>
                <a:spcPct val="170000"/>
              </a:lnSpc>
              <a:spcBef>
                <a:spcPts val="0"/>
              </a:spcBef>
              <a:spcAft>
                <a:spcPts val="0"/>
              </a:spcAft>
              <a:buClr>
                <a:srgbClr val="FF0000"/>
              </a:buClr>
              <a:buSzPct val="65000"/>
              <a:buFont typeface="宋体" panose="02010600030101010101" pitchFamily="2" charset="-122"/>
              <a:buChar char="●"/>
              <a:extLst>
                <a:ext uri="{35155182-B16C-46BC-9424-99874614C6A1}">
                  <wpsdc:indentchars xmlns:wpsdc="http://www.wps.cn/officeDocument/2017/drawingmlCustomData" val="200" checksum="282533468"/>
                </a:ext>
              </a:extLst>
            </a:pPr>
            <a:r>
              <a:rPr lang="zh-CN" altLang="en-US" sz="2000" b="1" dirty="0">
                <a:latin typeface="宋体" panose="02010600030101010101" pitchFamily="2" charset="-122"/>
              </a:rPr>
              <a:t>农业改善了人类在大自然中的地位，从而直接影响了人类的繁殖。</a:t>
            </a:r>
            <a:r>
              <a:rPr lang="zh-CN" altLang="en-US" sz="2000" b="1" dirty="0">
                <a:latin typeface="宋体" panose="02010600030101010101" pitchFamily="2" charset="-122"/>
              </a:rPr>
              <a:t>  </a:t>
            </a:r>
            <a:endParaRPr lang="zh-CN" altLang="en-US" sz="2000" b="1" dirty="0">
              <a:latin typeface="宋体" panose="02010600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2500" advClick="0">
        <p:checker/>
      </p:transition>
    </mc:Choice>
    <mc:Fallback>
      <p:transition spd="slow" advClick="0">
        <p:checker/>
      </p:transition>
    </mc:Fallback>
  </mc:AlternateContent>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2" name="图片 51" descr="形状, 圆圈&#10;&#10;描述已自动生成"/>
          <p:cNvPicPr>
            <a:picLocks noChangeAspect="1"/>
          </p:cNvPicPr>
          <p:nvPr>
            <p:custDataLst>
              <p:tags r:id="rId1"/>
            </p:custDataLst>
          </p:nvPr>
        </p:nvPicPr>
        <p:blipFill>
          <a:blip r:embed="rId2">
            <a:extLst>
              <a:ext uri="{28A0092B-C50C-407E-A947-70E740481C1C}">
                <a14:useLocalDpi xmlns:a14="http://schemas.microsoft.com/office/drawing/2010/main" val="0"/>
              </a:ext>
            </a:extLst>
          </a:blip>
          <a:stretch>
            <a:fillRect/>
          </a:stretch>
        </p:blipFill>
        <p:spPr>
          <a:xfrm>
            <a:off x="0" y="1125220"/>
            <a:ext cx="9144000" cy="5143500"/>
          </a:xfrm>
          <a:prstGeom prst="rect">
            <a:avLst/>
          </a:prstGeom>
        </p:spPr>
      </p:pic>
      <p:sp>
        <p:nvSpPr>
          <p:cNvPr id="126978" name="文本占位符 590849"/>
          <p:cNvSpPr>
            <a:spLocks noGrp="1"/>
          </p:cNvSpPr>
          <p:nvPr>
            <p:ph idx="1"/>
          </p:nvPr>
        </p:nvSpPr>
        <p:spPr>
          <a:xfrm>
            <a:off x="304800" y="1273175"/>
            <a:ext cx="8534400" cy="5203825"/>
          </a:xfrm>
        </p:spPr>
        <p:txBody>
          <a:bodyPr vert="horz" wrap="square" lIns="54000" tIns="54000" rIns="54000" bIns="54000" anchor="t" anchorCtr="0"/>
          <a:p>
            <a:pPr marL="0" indent="0" defTabSz="914400" eaLnBrk="1" hangingPunct="1">
              <a:lnSpc>
                <a:spcPct val="110000"/>
              </a:lnSpc>
              <a:spcAft>
                <a:spcPct val="20000"/>
              </a:spcAft>
              <a:buNone/>
              <a:tabLst>
                <a:tab pos="97155" algn="l"/>
                <a:tab pos="1040130" algn="l"/>
              </a:tabLst>
            </a:pPr>
            <a:r>
              <a:rPr lang="en-US" altLang="zh-CN" sz="2400" b="1" dirty="0">
                <a:solidFill>
                  <a:srgbClr val="FF0000"/>
                </a:solidFill>
                <a:latin typeface="黑体" panose="02010609060101010101" charset="-122"/>
                <a:ea typeface="黑体" panose="02010609060101010101" charset="-122"/>
              </a:rPr>
              <a:t> </a:t>
            </a:r>
            <a:r>
              <a:rPr lang="en-US" altLang="zh-CN" sz="2400" b="1" dirty="0">
                <a:latin typeface="宋体" panose="02010600030101010101" pitchFamily="2" charset="-122"/>
              </a:rPr>
              <a:t>  </a:t>
            </a:r>
            <a:r>
              <a:rPr lang="zh-CN" altLang="en-US" sz="2400" b="1" dirty="0">
                <a:latin typeface="宋体" panose="02010600030101010101" pitchFamily="2" charset="-122"/>
              </a:rPr>
              <a:t>美国发展经济学者</a:t>
            </a:r>
            <a:r>
              <a:rPr lang="en-US" altLang="zh-CN" sz="2400" b="1" dirty="0">
                <a:latin typeface="宋体" panose="02010600030101010101" pitchFamily="2" charset="-122"/>
              </a:rPr>
              <a:t>MP</a:t>
            </a:r>
            <a:r>
              <a:rPr lang="zh-CN" altLang="en-US" sz="2400" b="1" dirty="0">
                <a:latin typeface="宋体" panose="02010600030101010101" pitchFamily="2" charset="-122"/>
              </a:rPr>
              <a:t>托达罗针对亚非拉许多发展中国家普遍存在农村人口涌入城市，而城市经济无力为大多数工人提供长期就业机会的现象；</a:t>
            </a:r>
            <a:endParaRPr lang="zh-CN" altLang="en-US" sz="2400" b="1" dirty="0">
              <a:latin typeface="宋体" panose="02010600030101010101" pitchFamily="2" charset="-122"/>
            </a:endParaRPr>
          </a:p>
          <a:p>
            <a:pPr marL="190500" lvl="1" indent="0" defTabSz="914400" eaLnBrk="1" hangingPunct="1">
              <a:lnSpc>
                <a:spcPct val="110000"/>
              </a:lnSpc>
              <a:spcAft>
                <a:spcPct val="20000"/>
              </a:spcAft>
              <a:buClr>
                <a:schemeClr val="accent2"/>
              </a:buClr>
              <a:buFontTx/>
              <a:buBlip>
                <a:blip r:embed="rId3"/>
              </a:buBlip>
              <a:tabLst>
                <a:tab pos="97155" algn="l"/>
                <a:tab pos="1040130" algn="l"/>
              </a:tabLst>
            </a:pPr>
            <a:r>
              <a:rPr lang="zh-CN" altLang="en-US" sz="2000" b="1" dirty="0">
                <a:latin typeface="宋体" panose="02010600030101010101" pitchFamily="2" charset="-122"/>
              </a:rPr>
              <a:t> 提出三部门两阶段的理论： </a:t>
            </a:r>
            <a:endParaRPr lang="zh-CN" altLang="en-US" sz="2000" b="1" dirty="0">
              <a:latin typeface="宋体" panose="02010600030101010101" pitchFamily="2" charset="-122"/>
            </a:endParaRPr>
          </a:p>
          <a:p>
            <a:pPr marL="1052830" lvl="2" indent="-381000" defTabSz="914400" eaLnBrk="1" hangingPunct="1">
              <a:lnSpc>
                <a:spcPct val="110000"/>
              </a:lnSpc>
              <a:spcAft>
                <a:spcPct val="20000"/>
              </a:spcAft>
              <a:buBlip>
                <a:blip r:embed="rId4"/>
              </a:buBlip>
              <a:tabLst>
                <a:tab pos="97155" algn="l"/>
                <a:tab pos="1040130" algn="l"/>
              </a:tabLst>
            </a:pPr>
            <a:r>
              <a:rPr lang="zh-CN" altLang="en-US" sz="1800" b="1" dirty="0">
                <a:latin typeface="宋体" panose="02010600030101010101" pitchFamily="2" charset="-122"/>
              </a:rPr>
              <a:t>国家经济结构由“农业部门”、“传统城市部门”和“工业部门”三部门组成；</a:t>
            </a:r>
            <a:endParaRPr lang="zh-CN" altLang="en-US" sz="1800" b="1" dirty="0">
              <a:latin typeface="宋体" panose="02010600030101010101" pitchFamily="2" charset="-122"/>
            </a:endParaRPr>
          </a:p>
          <a:p>
            <a:pPr marL="1052830" lvl="2" indent="-381000" defTabSz="914400" eaLnBrk="1" hangingPunct="1">
              <a:lnSpc>
                <a:spcPct val="110000"/>
              </a:lnSpc>
              <a:spcAft>
                <a:spcPct val="20000"/>
              </a:spcAft>
              <a:buBlip>
                <a:blip r:embed="rId4"/>
              </a:buBlip>
              <a:tabLst>
                <a:tab pos="97155" algn="l"/>
                <a:tab pos="1040130" algn="l"/>
              </a:tabLst>
            </a:pPr>
            <a:r>
              <a:rPr lang="zh-CN" altLang="en-US" sz="1800" b="1" dirty="0">
                <a:latin typeface="宋体" panose="02010600030101010101" pitchFamily="2" charset="-122"/>
              </a:rPr>
              <a:t>农村剩余劳动力进入城市后的就业过程分为两阶段：</a:t>
            </a:r>
            <a:endParaRPr lang="zh-CN" altLang="en-US" sz="1800" b="1" dirty="0">
              <a:latin typeface="宋体" panose="02010600030101010101" pitchFamily="2" charset="-122"/>
            </a:endParaRPr>
          </a:p>
          <a:p>
            <a:pPr marL="1617980" lvl="3" indent="508000" defTabSz="914400" eaLnBrk="1" hangingPunct="1">
              <a:lnSpc>
                <a:spcPct val="110000"/>
              </a:lnSpc>
              <a:spcAft>
                <a:spcPct val="20000"/>
              </a:spcAft>
              <a:buBlip>
                <a:blip r:embed="rId5"/>
              </a:buBlip>
              <a:tabLst>
                <a:tab pos="97155" algn="l"/>
                <a:tab pos="1040130" algn="l"/>
              </a:tabLst>
            </a:pPr>
            <a:r>
              <a:rPr lang="zh-CN" altLang="en-US" sz="1600" b="1" dirty="0">
                <a:latin typeface="宋体" panose="02010600030101010101" pitchFamily="2" charset="-122"/>
              </a:rPr>
              <a:t>第一阶段：迁移到城市的缺乏技术的农村劳动力在“传统城市部门”找到工作；</a:t>
            </a:r>
            <a:endParaRPr lang="zh-CN" altLang="en-US" sz="1600" b="1" dirty="0">
              <a:latin typeface="宋体" panose="02010600030101010101" pitchFamily="2" charset="-122"/>
            </a:endParaRPr>
          </a:p>
          <a:p>
            <a:pPr marL="1617980" lvl="3" indent="508000" defTabSz="914400" eaLnBrk="1" hangingPunct="1">
              <a:lnSpc>
                <a:spcPct val="110000"/>
              </a:lnSpc>
              <a:spcAft>
                <a:spcPct val="20000"/>
              </a:spcAft>
              <a:buBlip>
                <a:blip r:embed="rId5"/>
              </a:buBlip>
              <a:tabLst>
                <a:tab pos="97155" algn="l"/>
                <a:tab pos="1040130" algn="l"/>
              </a:tabLst>
            </a:pPr>
            <a:r>
              <a:rPr lang="zh-CN" altLang="en-US" sz="1600" b="1" dirty="0">
                <a:latin typeface="宋体" panose="02010600030101010101" pitchFamily="2" charset="-122"/>
              </a:rPr>
              <a:t>第二阶段：经过一定时期后，才到现代工业部门中找到固定的工作。</a:t>
            </a:r>
            <a:endParaRPr lang="zh-CN" altLang="en-US" sz="1600" b="1" dirty="0">
              <a:latin typeface="宋体" panose="02010600030101010101" pitchFamily="2" charset="-122"/>
            </a:endParaRPr>
          </a:p>
        </p:txBody>
      </p:sp>
      <p:sp>
        <p:nvSpPr>
          <p:cNvPr id="4" name="文本框 3"/>
          <p:cNvSpPr txBox="1"/>
          <p:nvPr>
            <p:custDataLst>
              <p:tags r:id="rId6"/>
            </p:custDataLst>
          </p:nvPr>
        </p:nvSpPr>
        <p:spPr>
          <a:xfrm>
            <a:off x="899187" y="404528"/>
            <a:ext cx="6802755" cy="755650"/>
          </a:xfrm>
          <a:prstGeom prst="rect">
            <a:avLst/>
          </a:prstGeom>
          <a:noFill/>
        </p:spPr>
        <p:txBody>
          <a:bodyPr wrap="square">
            <a:spAutoFit/>
          </a:bodyPr>
          <a:p>
            <a:pPr marL="0" marR="0" lvl="0" indent="0" algn="l" defTabSz="914400" rtl="0" eaLnBrk="1" fontAlgn="auto" latinLnBrk="0" hangingPunct="1">
              <a:lnSpc>
                <a:spcPct val="120000"/>
              </a:lnSpc>
              <a:spcBef>
                <a:spcPts val="0"/>
              </a:spcBef>
              <a:spcAft>
                <a:spcPts val="0"/>
              </a:spcAft>
              <a:buClrTx/>
              <a:buSzTx/>
              <a:buFontTx/>
              <a:buNone/>
              <a:defRPr/>
            </a:pPr>
            <a:r>
              <a:rPr lang="zh-CN" altLang="en-US" sz="3600" b="1" dirty="0">
                <a:solidFill>
                  <a:srgbClr val="1402BE"/>
                </a:solidFill>
                <a:ea typeface="隶书" panose="02010509060101010101" pitchFamily="49" charset="-122"/>
                <a:sym typeface="+mn-ea"/>
              </a:rPr>
              <a:t>（三）人口迁移理论与模式</a:t>
            </a:r>
            <a:endParaRPr lang="zh-CN" altLang="en-US" sz="3600" b="1" dirty="0">
              <a:solidFill>
                <a:srgbClr val="1402BE"/>
              </a:solidFill>
              <a:ea typeface="隶书" panose="02010509060101010101" pitchFamily="49" charset="-122"/>
              <a:sym typeface="+mn-ea"/>
            </a:endParaRPr>
          </a:p>
        </p:txBody>
      </p:sp>
    </p:spTree>
  </p:cSld>
  <p:clrMapOvr>
    <a:masterClrMapping/>
  </p:clrMapOvr>
  <p:transition>
    <p:random/>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2" name="图片 51" descr="形状, 圆圈&#10;&#10;描述已自动生成"/>
          <p:cNvPicPr>
            <a:picLocks noChangeAspect="1"/>
          </p:cNvPicPr>
          <p:nvPr>
            <p:custDataLst>
              <p:tags r:id="rId1"/>
            </p:custDataLst>
          </p:nvPr>
        </p:nvPicPr>
        <p:blipFill>
          <a:blip r:embed="rId2">
            <a:extLst>
              <a:ext uri="{28A0092B-C50C-407E-A947-70E740481C1C}">
                <a14:useLocalDpi xmlns:a14="http://schemas.microsoft.com/office/drawing/2010/main" val="0"/>
              </a:ext>
            </a:extLst>
          </a:blip>
          <a:stretch>
            <a:fillRect/>
          </a:stretch>
        </p:blipFill>
        <p:spPr>
          <a:xfrm>
            <a:off x="0" y="1125220"/>
            <a:ext cx="9144000" cy="5143500"/>
          </a:xfrm>
          <a:prstGeom prst="rect">
            <a:avLst/>
          </a:prstGeom>
        </p:spPr>
      </p:pic>
      <p:sp>
        <p:nvSpPr>
          <p:cNvPr id="128002" name="文本占位符 591873"/>
          <p:cNvSpPr>
            <a:spLocks noGrp="1"/>
          </p:cNvSpPr>
          <p:nvPr>
            <p:ph idx="1"/>
          </p:nvPr>
        </p:nvSpPr>
        <p:spPr>
          <a:xfrm>
            <a:off x="304800" y="1282700"/>
            <a:ext cx="8534400" cy="5194300"/>
          </a:xfrm>
        </p:spPr>
        <p:txBody>
          <a:bodyPr vert="horz" wrap="square" lIns="54000" tIns="54000" rIns="54000" bIns="54000" anchor="t" anchorCtr="0"/>
          <a:p>
            <a:pPr marL="0" indent="0" defTabSz="914400" eaLnBrk="1" hangingPunct="1">
              <a:lnSpc>
                <a:spcPct val="190000"/>
              </a:lnSpc>
              <a:spcAft>
                <a:spcPct val="20000"/>
              </a:spcAft>
              <a:buNone/>
              <a:tabLst>
                <a:tab pos="97155" algn="l"/>
                <a:tab pos="1040130" algn="l"/>
              </a:tabLst>
            </a:pPr>
            <a:r>
              <a:rPr lang="en-US" altLang="zh-CN" sz="2400" b="1" dirty="0">
                <a:solidFill>
                  <a:srgbClr val="FF0000"/>
                </a:solidFill>
                <a:latin typeface="黑体" panose="02010609060101010101" charset="-122"/>
                <a:ea typeface="黑体" panose="02010609060101010101" charset="-122"/>
              </a:rPr>
              <a:t>    </a:t>
            </a:r>
            <a:r>
              <a:rPr lang="zh-CN" altLang="en-US" sz="2000" b="1" dirty="0">
                <a:latin typeface="黑体" panose="02010609060101010101" charset="-122"/>
                <a:ea typeface="黑体" panose="02010609060101010101" charset="-122"/>
              </a:rPr>
              <a:t>除以上外，较著名的人口迁移理论还有人类生态理论、选择性迁移理论、生命周期理论等。</a:t>
            </a:r>
            <a:endParaRPr lang="zh-CN" altLang="en-US" sz="2000" b="1" dirty="0">
              <a:latin typeface="黑体" panose="02010609060101010101" charset="-122"/>
              <a:ea typeface="黑体" panose="02010609060101010101" charset="-122"/>
            </a:endParaRPr>
          </a:p>
          <a:p>
            <a:pPr marL="0" indent="0" defTabSz="914400" eaLnBrk="1" hangingPunct="1">
              <a:lnSpc>
                <a:spcPct val="190000"/>
              </a:lnSpc>
              <a:spcAft>
                <a:spcPct val="20000"/>
              </a:spcAft>
              <a:buNone/>
              <a:tabLst>
                <a:tab pos="97155" algn="l"/>
                <a:tab pos="1040130" algn="l"/>
              </a:tabLst>
            </a:pPr>
            <a:r>
              <a:rPr lang="zh-CN" altLang="en-US" sz="2000" b="1" dirty="0">
                <a:solidFill>
                  <a:schemeClr val="hlink"/>
                </a:solidFill>
                <a:latin typeface="黑体" panose="02010609060101010101" charset="-122"/>
                <a:ea typeface="黑体" panose="02010609060101010101" charset="-122"/>
              </a:rPr>
              <a:t>    总结：</a:t>
            </a:r>
            <a:r>
              <a:rPr lang="zh-CN" altLang="en-US" sz="2000" b="1" dirty="0">
                <a:latin typeface="黑体" panose="02010609060101010101" charset="-122"/>
                <a:ea typeface="黑体" panose="02010609060101010101" charset="-122"/>
              </a:rPr>
              <a:t>各种人口迁移理论的研究都是围绕着“人口为什么迁移”、“哪些人更容易迁移”、“人口往哪里迁移”和“人口迁移产生哪些影响”四个方面展开，可以说人口迁移理论和实证研究已从过去的侧重单个问题研究转向侧重对人口迁移的整体研究和系统研究。</a:t>
            </a:r>
            <a:endParaRPr lang="zh-CN" altLang="en-US" sz="2000" b="1" dirty="0">
              <a:latin typeface="黑体" panose="02010609060101010101" charset="-122"/>
              <a:ea typeface="黑体" panose="02010609060101010101" charset="-122"/>
            </a:endParaRPr>
          </a:p>
        </p:txBody>
      </p:sp>
      <p:sp>
        <p:nvSpPr>
          <p:cNvPr id="4" name="文本框 3"/>
          <p:cNvSpPr txBox="1"/>
          <p:nvPr>
            <p:custDataLst>
              <p:tags r:id="rId3"/>
            </p:custDataLst>
          </p:nvPr>
        </p:nvSpPr>
        <p:spPr>
          <a:xfrm>
            <a:off x="899187" y="404528"/>
            <a:ext cx="6802755" cy="755650"/>
          </a:xfrm>
          <a:prstGeom prst="rect">
            <a:avLst/>
          </a:prstGeom>
          <a:noFill/>
        </p:spPr>
        <p:txBody>
          <a:bodyPr wrap="square">
            <a:spAutoFit/>
          </a:bodyPr>
          <a:p>
            <a:pPr marL="0" marR="0" lvl="0" indent="0" algn="l" defTabSz="914400" rtl="0" eaLnBrk="1" fontAlgn="auto" latinLnBrk="0" hangingPunct="1">
              <a:lnSpc>
                <a:spcPct val="120000"/>
              </a:lnSpc>
              <a:spcBef>
                <a:spcPts val="0"/>
              </a:spcBef>
              <a:spcAft>
                <a:spcPts val="0"/>
              </a:spcAft>
              <a:buClrTx/>
              <a:buSzTx/>
              <a:buFontTx/>
              <a:buNone/>
              <a:defRPr/>
            </a:pPr>
            <a:r>
              <a:rPr lang="zh-CN" altLang="en-US" sz="3600" b="1" dirty="0">
                <a:solidFill>
                  <a:srgbClr val="1402BE"/>
                </a:solidFill>
                <a:ea typeface="隶书" panose="02010509060101010101" pitchFamily="49" charset="-122"/>
                <a:sym typeface="+mn-ea"/>
              </a:rPr>
              <a:t>（三）人口迁移理论与模式</a:t>
            </a:r>
            <a:endParaRPr lang="zh-CN" altLang="en-US" sz="3600" b="1" dirty="0">
              <a:solidFill>
                <a:srgbClr val="1402BE"/>
              </a:solidFill>
              <a:ea typeface="隶书" panose="02010509060101010101" pitchFamily="49" charset="-122"/>
              <a:sym typeface="+mn-ea"/>
            </a:endParaRPr>
          </a:p>
        </p:txBody>
      </p:sp>
    </p:spTree>
  </p:cSld>
  <p:clrMapOvr>
    <a:masterClrMapping/>
  </p:clrMapOvr>
  <p:transition>
    <p:random/>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2" name="图片 51" descr="形状, 圆圈&#10;&#10;描述已自动生成"/>
          <p:cNvPicPr>
            <a:picLocks noChangeAspect="1"/>
          </p:cNvPicPr>
          <p:nvPr>
            <p:custDataLst>
              <p:tags r:id="rId1"/>
            </p:custDataLst>
          </p:nvPr>
        </p:nvPicPr>
        <p:blipFill>
          <a:blip r:embed="rId2">
            <a:extLst>
              <a:ext uri="{28A0092B-C50C-407E-A947-70E740481C1C}">
                <a14:useLocalDpi xmlns:a14="http://schemas.microsoft.com/office/drawing/2010/main" val="0"/>
              </a:ext>
            </a:extLst>
          </a:blip>
          <a:stretch>
            <a:fillRect/>
          </a:stretch>
        </p:blipFill>
        <p:spPr>
          <a:xfrm>
            <a:off x="-36195" y="1125220"/>
            <a:ext cx="9144000" cy="5143500"/>
          </a:xfrm>
          <a:prstGeom prst="rect">
            <a:avLst/>
          </a:prstGeom>
        </p:spPr>
      </p:pic>
      <p:sp>
        <p:nvSpPr>
          <p:cNvPr id="129026" name="文本占位符 592897"/>
          <p:cNvSpPr>
            <a:spLocks noGrp="1"/>
          </p:cNvSpPr>
          <p:nvPr>
            <p:ph idx="1"/>
          </p:nvPr>
        </p:nvSpPr>
        <p:spPr>
          <a:xfrm>
            <a:off x="304800" y="1278255"/>
            <a:ext cx="8534400" cy="5198745"/>
          </a:xfrm>
        </p:spPr>
        <p:txBody>
          <a:bodyPr vert="horz" wrap="square" lIns="54000" tIns="54000" rIns="54000" bIns="54000" anchor="t" anchorCtr="0"/>
          <a:p>
            <a:pPr marL="0" indent="0" defTabSz="914400" eaLnBrk="1" hangingPunct="1">
              <a:lnSpc>
                <a:spcPct val="170000"/>
              </a:lnSpc>
              <a:spcAft>
                <a:spcPct val="20000"/>
              </a:spcAft>
              <a:buNone/>
              <a:tabLst>
                <a:tab pos="97155" algn="l"/>
                <a:tab pos="1040130" algn="l"/>
              </a:tabLst>
            </a:pPr>
            <a:r>
              <a:rPr lang="en-US" altLang="zh-CN" sz="2400" b="1" dirty="0">
                <a:solidFill>
                  <a:srgbClr val="FF0000"/>
                </a:solidFill>
                <a:latin typeface="黑体" panose="02010609060101010101" charset="-122"/>
                <a:ea typeface="黑体" panose="02010609060101010101" charset="-122"/>
              </a:rPr>
              <a:t> </a:t>
            </a:r>
            <a:r>
              <a:rPr lang="en-US" altLang="zh-CN" sz="2800" b="1" dirty="0">
                <a:latin typeface="黑体" panose="02010609060101010101" charset="-122"/>
                <a:ea typeface="黑体" panose="02010609060101010101" charset="-122"/>
              </a:rPr>
              <a:t> 1</a:t>
            </a:r>
            <a:r>
              <a:rPr lang="zh-CN" altLang="en-US" sz="2800" b="1" dirty="0">
                <a:latin typeface="黑体" panose="02010609060101010101" charset="-122"/>
                <a:ea typeface="黑体" panose="02010609060101010101" charset="-122"/>
              </a:rPr>
              <a:t>、经济方面</a:t>
            </a:r>
            <a:endParaRPr lang="zh-CN" altLang="en-US" sz="2800" b="1" dirty="0">
              <a:latin typeface="楷体_GB2312" pitchFamily="49" charset="-122"/>
              <a:ea typeface="楷体_GB2312" pitchFamily="49" charset="-122"/>
            </a:endParaRPr>
          </a:p>
          <a:p>
            <a:pPr marL="579755" lvl="1" indent="0" defTabSz="914400" eaLnBrk="1" hangingPunct="1">
              <a:lnSpc>
                <a:spcPct val="170000"/>
              </a:lnSpc>
              <a:spcAft>
                <a:spcPct val="20000"/>
              </a:spcAft>
              <a:buClr>
                <a:schemeClr val="accent2"/>
              </a:buClr>
              <a:buBlip>
                <a:blip r:embed="rId3"/>
              </a:buBlip>
              <a:tabLst>
                <a:tab pos="97155" algn="l"/>
                <a:tab pos="1040130" algn="l"/>
              </a:tabLst>
            </a:pPr>
            <a:r>
              <a:rPr lang="zh-CN" altLang="en-US" sz="2400" b="1" dirty="0">
                <a:latin typeface="宋体" panose="02010600030101010101" pitchFamily="2" charset="-122"/>
              </a:rPr>
              <a:t> 社会生产力的决定性影响</a:t>
            </a:r>
            <a:endParaRPr lang="zh-CN" altLang="en-US" sz="2400" b="1" dirty="0">
              <a:latin typeface="宋体" panose="02010600030101010101" pitchFamily="2" charset="-122"/>
            </a:endParaRPr>
          </a:p>
          <a:p>
            <a:pPr marL="579755" lvl="1" indent="0" defTabSz="914400" eaLnBrk="1" hangingPunct="1">
              <a:lnSpc>
                <a:spcPct val="170000"/>
              </a:lnSpc>
              <a:spcAft>
                <a:spcPct val="20000"/>
              </a:spcAft>
              <a:buClr>
                <a:schemeClr val="accent2"/>
              </a:buClr>
              <a:buBlip>
                <a:blip r:embed="rId3"/>
              </a:buBlip>
              <a:tabLst>
                <a:tab pos="97155" algn="l"/>
                <a:tab pos="1040130" algn="l"/>
              </a:tabLst>
            </a:pPr>
            <a:r>
              <a:rPr lang="zh-CN" altLang="en-US" sz="2400" b="1" dirty="0">
                <a:latin typeface="宋体" panose="02010600030101010101" pitchFamily="2" charset="-122"/>
              </a:rPr>
              <a:t> 国民经济部门结构变动的影响</a:t>
            </a:r>
            <a:endParaRPr lang="zh-CN" altLang="en-US" sz="2400" b="1" dirty="0">
              <a:latin typeface="宋体" panose="02010600030101010101" pitchFamily="2" charset="-122"/>
            </a:endParaRPr>
          </a:p>
          <a:p>
            <a:pPr marL="579755" lvl="1" indent="0" defTabSz="914400" eaLnBrk="1" hangingPunct="1">
              <a:lnSpc>
                <a:spcPct val="170000"/>
              </a:lnSpc>
              <a:spcAft>
                <a:spcPct val="20000"/>
              </a:spcAft>
              <a:buClr>
                <a:schemeClr val="accent2"/>
              </a:buClr>
              <a:buBlip>
                <a:blip r:embed="rId3"/>
              </a:buBlip>
              <a:tabLst>
                <a:tab pos="97155" algn="l"/>
                <a:tab pos="1040130" algn="l"/>
              </a:tabLst>
            </a:pPr>
            <a:r>
              <a:rPr lang="zh-CN" altLang="en-US" sz="2400" b="1" dirty="0">
                <a:latin typeface="宋体" panose="02010600030101010101" pitchFamily="2" charset="-122"/>
              </a:rPr>
              <a:t> 交通运输业发展的影响</a:t>
            </a:r>
            <a:endParaRPr lang="zh-CN" altLang="en-US" sz="2400" b="1" dirty="0">
              <a:latin typeface="宋体" panose="02010600030101010101" pitchFamily="2" charset="-122"/>
            </a:endParaRPr>
          </a:p>
          <a:p>
            <a:pPr marL="579755" lvl="1" indent="0" defTabSz="914400" eaLnBrk="1" hangingPunct="1">
              <a:lnSpc>
                <a:spcPct val="170000"/>
              </a:lnSpc>
              <a:spcAft>
                <a:spcPct val="20000"/>
              </a:spcAft>
              <a:buClr>
                <a:schemeClr val="accent2"/>
              </a:buClr>
              <a:buBlip>
                <a:blip r:embed="rId3"/>
              </a:buBlip>
              <a:tabLst>
                <a:tab pos="97155" algn="l"/>
                <a:tab pos="1040130" algn="l"/>
              </a:tabLst>
            </a:pPr>
            <a:r>
              <a:rPr lang="zh-CN" altLang="en-US" sz="2400" b="1" dirty="0">
                <a:latin typeface="宋体" panose="02010600030101010101" pitchFamily="2" charset="-122"/>
              </a:rPr>
              <a:t> 新地区开发的影响</a:t>
            </a:r>
            <a:endParaRPr lang="zh-CN" altLang="en-US" sz="2400" b="1" dirty="0">
              <a:latin typeface="宋体" panose="02010600030101010101" pitchFamily="2" charset="-122"/>
            </a:endParaRPr>
          </a:p>
        </p:txBody>
      </p:sp>
      <p:sp>
        <p:nvSpPr>
          <p:cNvPr id="4" name="文本框 3"/>
          <p:cNvSpPr txBox="1"/>
          <p:nvPr>
            <p:custDataLst>
              <p:tags r:id="rId4"/>
            </p:custDataLst>
          </p:nvPr>
        </p:nvSpPr>
        <p:spPr>
          <a:xfrm>
            <a:off x="899187" y="404528"/>
            <a:ext cx="6802755" cy="755650"/>
          </a:xfrm>
          <a:prstGeom prst="rect">
            <a:avLst/>
          </a:prstGeom>
          <a:noFill/>
        </p:spPr>
        <p:txBody>
          <a:bodyPr wrap="square">
            <a:spAutoFit/>
          </a:bodyPr>
          <a:p>
            <a:pPr marL="0" marR="0" lvl="0" indent="0" algn="l" defTabSz="914400" rtl="0" eaLnBrk="1" fontAlgn="auto" latinLnBrk="0" hangingPunct="1">
              <a:lnSpc>
                <a:spcPct val="120000"/>
              </a:lnSpc>
              <a:spcBef>
                <a:spcPts val="0"/>
              </a:spcBef>
              <a:spcAft>
                <a:spcPts val="0"/>
              </a:spcAft>
              <a:buClrTx/>
              <a:buSzTx/>
              <a:buFontTx/>
              <a:buNone/>
              <a:defRPr/>
            </a:pPr>
            <a:r>
              <a:rPr lang="zh-CN" altLang="en-US" sz="3600" b="1" dirty="0">
                <a:solidFill>
                  <a:srgbClr val="1402BE"/>
                </a:solidFill>
                <a:ea typeface="隶书" panose="02010509060101010101" pitchFamily="49" charset="-122"/>
                <a:sym typeface="+mn-ea"/>
              </a:rPr>
              <a:t>（四）人口迁移的</a:t>
            </a:r>
            <a:r>
              <a:rPr lang="zh-CN" altLang="en-US" sz="3600" b="1" dirty="0">
                <a:solidFill>
                  <a:srgbClr val="1402BE"/>
                </a:solidFill>
                <a:ea typeface="隶书" panose="02010509060101010101" pitchFamily="49" charset="-122"/>
                <a:sym typeface="+mn-ea"/>
              </a:rPr>
              <a:t>影响机制</a:t>
            </a:r>
            <a:endParaRPr lang="zh-CN" altLang="en-US" sz="3600" b="1" dirty="0">
              <a:solidFill>
                <a:srgbClr val="1402BE"/>
              </a:solidFill>
              <a:ea typeface="隶书" panose="02010509060101010101" pitchFamily="49" charset="-122"/>
              <a:sym typeface="+mn-ea"/>
            </a:endParaRPr>
          </a:p>
        </p:txBody>
      </p:sp>
    </p:spTree>
  </p:cSld>
  <p:clrMapOvr>
    <a:masterClrMapping/>
  </p:clrMapOvr>
  <p:transition>
    <p:random/>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2" name="图片 51" descr="形状, 圆圈&#10;&#10;描述已自动生成"/>
          <p:cNvPicPr>
            <a:picLocks noChangeAspect="1"/>
          </p:cNvPicPr>
          <p:nvPr>
            <p:custDataLst>
              <p:tags r:id="rId1"/>
            </p:custDataLst>
          </p:nvPr>
        </p:nvPicPr>
        <p:blipFill>
          <a:blip r:embed="rId2">
            <a:extLst>
              <a:ext uri="{28A0092B-C50C-407E-A947-70E740481C1C}">
                <a14:useLocalDpi xmlns:a14="http://schemas.microsoft.com/office/drawing/2010/main" val="0"/>
              </a:ext>
            </a:extLst>
          </a:blip>
          <a:stretch>
            <a:fillRect/>
          </a:stretch>
        </p:blipFill>
        <p:spPr>
          <a:xfrm>
            <a:off x="-36195" y="1125220"/>
            <a:ext cx="9144000" cy="5143500"/>
          </a:xfrm>
          <a:prstGeom prst="rect">
            <a:avLst/>
          </a:prstGeom>
        </p:spPr>
      </p:pic>
      <p:pic>
        <p:nvPicPr>
          <p:cNvPr id="130050" name="图片 593921" descr="a10"/>
          <p:cNvPicPr>
            <a:picLocks noChangeAspect="1"/>
          </p:cNvPicPr>
          <p:nvPr/>
        </p:nvPicPr>
        <p:blipFill>
          <a:blip r:embed="rId3"/>
          <a:stretch>
            <a:fillRect/>
          </a:stretch>
        </p:blipFill>
        <p:spPr>
          <a:xfrm>
            <a:off x="1295400" y="838200"/>
            <a:ext cx="6905625" cy="5435600"/>
          </a:xfrm>
          <a:prstGeom prst="rect">
            <a:avLst/>
          </a:prstGeom>
          <a:noFill/>
          <a:ln w="9525">
            <a:noFill/>
          </a:ln>
        </p:spPr>
      </p:pic>
      <p:sp>
        <p:nvSpPr>
          <p:cNvPr id="4" name="文本框 3"/>
          <p:cNvSpPr txBox="1"/>
          <p:nvPr>
            <p:custDataLst>
              <p:tags r:id="rId4"/>
            </p:custDataLst>
          </p:nvPr>
        </p:nvSpPr>
        <p:spPr>
          <a:xfrm>
            <a:off x="899187" y="404528"/>
            <a:ext cx="6802755" cy="755650"/>
          </a:xfrm>
          <a:prstGeom prst="rect">
            <a:avLst/>
          </a:prstGeom>
          <a:noFill/>
        </p:spPr>
        <p:txBody>
          <a:bodyPr wrap="square">
            <a:spAutoFit/>
          </a:bodyPr>
          <a:p>
            <a:pPr marL="0" marR="0" lvl="0" indent="0" algn="l" defTabSz="914400" rtl="0" eaLnBrk="1" fontAlgn="auto" latinLnBrk="0" hangingPunct="1">
              <a:lnSpc>
                <a:spcPct val="120000"/>
              </a:lnSpc>
              <a:spcBef>
                <a:spcPts val="0"/>
              </a:spcBef>
              <a:spcAft>
                <a:spcPts val="0"/>
              </a:spcAft>
              <a:buClrTx/>
              <a:buSzTx/>
              <a:buFontTx/>
              <a:buNone/>
              <a:defRPr/>
            </a:pPr>
            <a:r>
              <a:rPr lang="zh-CN" altLang="en-US" sz="3600" b="1" dirty="0">
                <a:solidFill>
                  <a:srgbClr val="1402BE"/>
                </a:solidFill>
                <a:ea typeface="隶书" panose="02010509060101010101" pitchFamily="49" charset="-122"/>
                <a:sym typeface="+mn-ea"/>
              </a:rPr>
              <a:t>（四）人口迁移的</a:t>
            </a:r>
            <a:r>
              <a:rPr lang="zh-CN" altLang="en-US" sz="3600" b="1" dirty="0">
                <a:solidFill>
                  <a:srgbClr val="1402BE"/>
                </a:solidFill>
                <a:ea typeface="隶书" panose="02010509060101010101" pitchFamily="49" charset="-122"/>
                <a:sym typeface="+mn-ea"/>
              </a:rPr>
              <a:t>影响机制</a:t>
            </a:r>
            <a:endParaRPr lang="zh-CN" altLang="en-US" sz="3600" b="1" dirty="0">
              <a:solidFill>
                <a:srgbClr val="1402BE"/>
              </a:solidFill>
              <a:ea typeface="隶书" panose="02010509060101010101" pitchFamily="49" charset="-122"/>
              <a:sym typeface="+mn-ea"/>
            </a:endParaRPr>
          </a:p>
        </p:txBody>
      </p:sp>
    </p:spTree>
  </p:cSld>
  <p:clrMapOvr>
    <a:masterClrMapping/>
  </p:clrMapOvr>
  <p:transition>
    <p:random/>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2" name="图片 51" descr="形状, 圆圈&#10;&#10;描述已自动生成"/>
          <p:cNvPicPr>
            <a:picLocks noChangeAspect="1"/>
          </p:cNvPicPr>
          <p:nvPr>
            <p:custDataLst>
              <p:tags r:id="rId1"/>
            </p:custDataLst>
          </p:nvPr>
        </p:nvPicPr>
        <p:blipFill>
          <a:blip r:embed="rId2">
            <a:extLst>
              <a:ext uri="{28A0092B-C50C-407E-A947-70E740481C1C}">
                <a14:useLocalDpi xmlns:a14="http://schemas.microsoft.com/office/drawing/2010/main" val="0"/>
              </a:ext>
            </a:extLst>
          </a:blip>
          <a:stretch>
            <a:fillRect/>
          </a:stretch>
        </p:blipFill>
        <p:spPr>
          <a:xfrm>
            <a:off x="-36195" y="1125220"/>
            <a:ext cx="9144000" cy="5143500"/>
          </a:xfrm>
          <a:prstGeom prst="rect">
            <a:avLst/>
          </a:prstGeom>
        </p:spPr>
      </p:pic>
      <p:sp>
        <p:nvSpPr>
          <p:cNvPr id="2" name="文本框 1"/>
          <p:cNvSpPr txBox="1"/>
          <p:nvPr>
            <p:custDataLst>
              <p:tags r:id="rId3"/>
            </p:custDataLst>
          </p:nvPr>
        </p:nvSpPr>
        <p:spPr>
          <a:xfrm>
            <a:off x="899187" y="404528"/>
            <a:ext cx="6802755" cy="755650"/>
          </a:xfrm>
          <a:prstGeom prst="rect">
            <a:avLst/>
          </a:prstGeom>
          <a:noFill/>
        </p:spPr>
        <p:txBody>
          <a:bodyPr wrap="square">
            <a:spAutoFit/>
          </a:bodyPr>
          <a:p>
            <a:pPr marL="0" marR="0" lvl="0" indent="0" algn="l" defTabSz="914400" rtl="0" eaLnBrk="1" fontAlgn="auto" latinLnBrk="0" hangingPunct="1">
              <a:lnSpc>
                <a:spcPct val="120000"/>
              </a:lnSpc>
              <a:spcBef>
                <a:spcPts val="0"/>
              </a:spcBef>
              <a:spcAft>
                <a:spcPts val="0"/>
              </a:spcAft>
              <a:buClrTx/>
              <a:buSzTx/>
              <a:buFontTx/>
              <a:buNone/>
              <a:defRPr/>
            </a:pPr>
            <a:r>
              <a:rPr lang="zh-CN" altLang="en-US" sz="3600" b="1" dirty="0">
                <a:solidFill>
                  <a:srgbClr val="1402BE"/>
                </a:solidFill>
                <a:ea typeface="隶书" panose="02010509060101010101" pitchFamily="49" charset="-122"/>
                <a:sym typeface="+mn-ea"/>
              </a:rPr>
              <a:t>（四）人口迁移的</a:t>
            </a:r>
            <a:r>
              <a:rPr lang="zh-CN" altLang="en-US" sz="3600" b="1" dirty="0">
                <a:solidFill>
                  <a:srgbClr val="1402BE"/>
                </a:solidFill>
                <a:ea typeface="隶书" panose="02010509060101010101" pitchFamily="49" charset="-122"/>
                <a:sym typeface="+mn-ea"/>
              </a:rPr>
              <a:t>影响机制</a:t>
            </a:r>
            <a:endParaRPr lang="zh-CN" altLang="en-US" sz="3600" b="1" dirty="0">
              <a:solidFill>
                <a:srgbClr val="1402BE"/>
              </a:solidFill>
              <a:ea typeface="隶书" panose="02010509060101010101" pitchFamily="49" charset="-122"/>
              <a:sym typeface="+mn-ea"/>
            </a:endParaRPr>
          </a:p>
        </p:txBody>
      </p:sp>
      <p:sp>
        <p:nvSpPr>
          <p:cNvPr id="131074" name="文本占位符 594945"/>
          <p:cNvSpPr>
            <a:spLocks noGrp="1"/>
          </p:cNvSpPr>
          <p:nvPr>
            <p:ph idx="1"/>
          </p:nvPr>
        </p:nvSpPr>
        <p:spPr>
          <a:xfrm>
            <a:off x="304800" y="1320800"/>
            <a:ext cx="8534400" cy="5156200"/>
          </a:xfrm>
        </p:spPr>
        <p:txBody>
          <a:bodyPr vert="horz" wrap="square" lIns="54000" tIns="54000" rIns="54000" bIns="54000" anchor="t" anchorCtr="0"/>
          <a:p>
            <a:pPr marL="0" indent="0" defTabSz="914400" eaLnBrk="1" hangingPunct="1">
              <a:lnSpc>
                <a:spcPct val="300000"/>
              </a:lnSpc>
              <a:spcAft>
                <a:spcPct val="20000"/>
              </a:spcAft>
              <a:buNone/>
              <a:tabLst>
                <a:tab pos="97155" algn="l"/>
                <a:tab pos="1040130" algn="l"/>
              </a:tabLst>
            </a:pPr>
            <a:r>
              <a:rPr lang="en-US" altLang="zh-CN" sz="2400" b="1" dirty="0">
                <a:solidFill>
                  <a:srgbClr val="FF0000"/>
                </a:solidFill>
                <a:latin typeface="黑体" panose="02010609060101010101" charset="-122"/>
                <a:ea typeface="黑体" panose="02010609060101010101" charset="-122"/>
              </a:rPr>
              <a:t> </a:t>
            </a:r>
            <a:r>
              <a:rPr lang="en-US" altLang="zh-CN" sz="2400" b="1" dirty="0">
                <a:latin typeface="黑体" panose="02010609060101010101" charset="-122"/>
                <a:ea typeface="黑体" panose="02010609060101010101" charset="-122"/>
              </a:rPr>
              <a:t>(</a:t>
            </a:r>
            <a:r>
              <a:rPr lang="zh-CN" altLang="en-US" sz="2400" b="1" dirty="0">
                <a:latin typeface="黑体" panose="02010609060101010101" charset="-122"/>
                <a:ea typeface="黑体" panose="02010609060101010101" charset="-122"/>
              </a:rPr>
              <a:t>二</a:t>
            </a:r>
            <a:r>
              <a:rPr lang="en-US" altLang="zh-CN" sz="2400" b="1" dirty="0">
                <a:latin typeface="黑体" panose="02010609060101010101" charset="-122"/>
                <a:ea typeface="黑体" panose="02010609060101010101" charset="-122"/>
              </a:rPr>
              <a:t>)</a:t>
            </a:r>
            <a:r>
              <a:rPr lang="zh-CN" altLang="en-US" sz="2400" b="1" dirty="0">
                <a:latin typeface="黑体" panose="02010609060101010101" charset="-122"/>
                <a:ea typeface="黑体" panose="02010609060101010101" charset="-122"/>
              </a:rPr>
              <a:t>社会方面 </a:t>
            </a:r>
            <a:endParaRPr lang="zh-CN" altLang="en-US" sz="1800" b="1" dirty="0">
              <a:latin typeface="宋体" panose="02010600030101010101" pitchFamily="2" charset="-122"/>
            </a:endParaRPr>
          </a:p>
          <a:p>
            <a:pPr marL="190500" lvl="1" indent="0" defTabSz="914400" eaLnBrk="1" hangingPunct="1">
              <a:lnSpc>
                <a:spcPct val="300000"/>
              </a:lnSpc>
              <a:spcAft>
                <a:spcPct val="20000"/>
              </a:spcAft>
              <a:buClr>
                <a:schemeClr val="accent2"/>
              </a:buClr>
              <a:buFontTx/>
              <a:buBlip>
                <a:blip r:embed="rId4"/>
              </a:buBlip>
              <a:tabLst>
                <a:tab pos="97155" algn="l"/>
                <a:tab pos="1040130" algn="l"/>
              </a:tabLst>
            </a:pPr>
            <a:r>
              <a:rPr lang="zh-CN" altLang="en-US" sz="1800" b="1" dirty="0">
                <a:latin typeface="宋体" panose="02010600030101010101" pitchFamily="2" charset="-122"/>
              </a:rPr>
              <a:t> </a:t>
            </a:r>
            <a:r>
              <a:rPr lang="zh-CN" altLang="en-US" sz="1800" b="1" dirty="0"/>
              <a:t>主要是家庭性原因</a:t>
            </a:r>
            <a:r>
              <a:rPr lang="en-US" altLang="zh-CN" sz="1800" b="1" dirty="0"/>
              <a:t>(</a:t>
            </a:r>
            <a:r>
              <a:rPr lang="zh-CN" altLang="en-US" sz="1800" b="1" dirty="0"/>
              <a:t>如家人团聚和婚姻迁移</a:t>
            </a:r>
            <a:r>
              <a:rPr lang="en-US" altLang="zh-CN" sz="1800" b="1" dirty="0"/>
              <a:t>)</a:t>
            </a:r>
            <a:r>
              <a:rPr lang="zh-CN" altLang="en-US" sz="1800" b="1" dirty="0"/>
              <a:t>；</a:t>
            </a:r>
            <a:endParaRPr lang="zh-CN" altLang="en-US" sz="1800" b="1" dirty="0">
              <a:latin typeface="宋体" panose="02010600030101010101" pitchFamily="2" charset="-122"/>
            </a:endParaRPr>
          </a:p>
          <a:p>
            <a:pPr marL="190500" lvl="1" indent="0" algn="just" defTabSz="914400" eaLnBrk="1" hangingPunct="1">
              <a:lnSpc>
                <a:spcPct val="300000"/>
              </a:lnSpc>
              <a:spcAft>
                <a:spcPct val="20000"/>
              </a:spcAft>
              <a:buClr>
                <a:schemeClr val="accent2"/>
              </a:buClr>
              <a:buFontTx/>
              <a:buBlip>
                <a:blip r:embed="rId4"/>
              </a:buBlip>
              <a:tabLst>
                <a:tab pos="97155" algn="l"/>
                <a:tab pos="1040130" algn="l"/>
              </a:tabLst>
            </a:pPr>
            <a:r>
              <a:rPr lang="zh-CN" altLang="en-US" sz="1800" b="1" dirty="0"/>
              <a:t>  是经济性迁移的后续行动，妇女、儿童占较大比重；</a:t>
            </a:r>
            <a:endParaRPr lang="zh-CN" altLang="en-US" sz="1800" b="1" dirty="0">
              <a:latin typeface="宋体" panose="02010600030101010101" pitchFamily="2" charset="-122"/>
            </a:endParaRPr>
          </a:p>
          <a:p>
            <a:pPr marL="190500" lvl="1" indent="0" algn="just" defTabSz="914400" eaLnBrk="1" hangingPunct="1">
              <a:lnSpc>
                <a:spcPct val="300000"/>
              </a:lnSpc>
              <a:spcAft>
                <a:spcPct val="20000"/>
              </a:spcAft>
              <a:buClr>
                <a:schemeClr val="accent2"/>
              </a:buClr>
              <a:buFontTx/>
              <a:buBlip>
                <a:blip r:embed="rId4"/>
              </a:buBlip>
              <a:tabLst>
                <a:tab pos="97155" algn="l"/>
                <a:tab pos="1040130" algn="l"/>
              </a:tabLst>
            </a:pPr>
            <a:r>
              <a:rPr lang="zh-CN" altLang="en-US" sz="1800" b="1" dirty="0"/>
              <a:t>  政治、宗教也有影响；</a:t>
            </a:r>
            <a:endParaRPr lang="zh-CN" altLang="en-US" sz="1800" b="1" dirty="0">
              <a:latin typeface="宋体" panose="02010600030101010101" pitchFamily="2" charset="-122"/>
            </a:endParaRPr>
          </a:p>
        </p:txBody>
      </p:sp>
    </p:spTree>
  </p:cSld>
  <p:clrMapOvr>
    <a:masterClrMapping/>
  </p:clrMapOvr>
  <p:transition>
    <p:random/>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2" name="图片 51" descr="形状, 圆圈&#10;&#10;描述已自动生成"/>
          <p:cNvPicPr>
            <a:picLocks noChangeAspect="1"/>
          </p:cNvPicPr>
          <p:nvPr>
            <p:custDataLst>
              <p:tags r:id="rId1"/>
            </p:custDataLst>
          </p:nvPr>
        </p:nvPicPr>
        <p:blipFill>
          <a:blip r:embed="rId2">
            <a:extLst>
              <a:ext uri="{28A0092B-C50C-407E-A947-70E740481C1C}">
                <a14:useLocalDpi xmlns:a14="http://schemas.microsoft.com/office/drawing/2010/main" val="0"/>
              </a:ext>
            </a:extLst>
          </a:blip>
          <a:stretch>
            <a:fillRect/>
          </a:stretch>
        </p:blipFill>
        <p:spPr>
          <a:xfrm>
            <a:off x="-36195" y="1125220"/>
            <a:ext cx="9144000" cy="5143500"/>
          </a:xfrm>
          <a:prstGeom prst="rect">
            <a:avLst/>
          </a:prstGeom>
        </p:spPr>
      </p:pic>
      <p:sp>
        <p:nvSpPr>
          <p:cNvPr id="4" name="文本框 3"/>
          <p:cNvSpPr txBox="1"/>
          <p:nvPr>
            <p:custDataLst>
              <p:tags r:id="rId3"/>
            </p:custDataLst>
          </p:nvPr>
        </p:nvSpPr>
        <p:spPr>
          <a:xfrm>
            <a:off x="899187" y="404528"/>
            <a:ext cx="6802755" cy="755650"/>
          </a:xfrm>
          <a:prstGeom prst="rect">
            <a:avLst/>
          </a:prstGeom>
          <a:noFill/>
        </p:spPr>
        <p:txBody>
          <a:bodyPr wrap="square">
            <a:spAutoFit/>
          </a:bodyPr>
          <a:p>
            <a:pPr marL="0" marR="0" lvl="0" indent="0" algn="l" defTabSz="914400" rtl="0" eaLnBrk="1" fontAlgn="auto" latinLnBrk="0" hangingPunct="1">
              <a:lnSpc>
                <a:spcPct val="120000"/>
              </a:lnSpc>
              <a:spcBef>
                <a:spcPts val="0"/>
              </a:spcBef>
              <a:spcAft>
                <a:spcPts val="0"/>
              </a:spcAft>
              <a:buClrTx/>
              <a:buSzTx/>
              <a:buFontTx/>
              <a:buNone/>
              <a:defRPr/>
            </a:pPr>
            <a:r>
              <a:rPr lang="zh-CN" altLang="en-US" sz="3600" b="1" dirty="0">
                <a:solidFill>
                  <a:srgbClr val="1402BE"/>
                </a:solidFill>
                <a:ea typeface="隶书" panose="02010509060101010101" pitchFamily="49" charset="-122"/>
                <a:sym typeface="+mn-ea"/>
              </a:rPr>
              <a:t>（五）人口迁移的社会经济影响</a:t>
            </a:r>
            <a:endParaRPr lang="zh-CN" altLang="en-US" sz="3600" b="1" dirty="0">
              <a:solidFill>
                <a:srgbClr val="1402BE"/>
              </a:solidFill>
              <a:ea typeface="隶书" panose="02010509060101010101" pitchFamily="49" charset="-122"/>
              <a:sym typeface="+mn-ea"/>
            </a:endParaRPr>
          </a:p>
        </p:txBody>
      </p:sp>
      <p:sp>
        <p:nvSpPr>
          <p:cNvPr id="132098" name="文本占位符 595969"/>
          <p:cNvSpPr>
            <a:spLocks noGrp="1"/>
          </p:cNvSpPr>
          <p:nvPr>
            <p:ph idx="1"/>
          </p:nvPr>
        </p:nvSpPr>
        <p:spPr>
          <a:xfrm>
            <a:off x="304800" y="1311275"/>
            <a:ext cx="8534400" cy="5165725"/>
          </a:xfrm>
        </p:spPr>
        <p:txBody>
          <a:bodyPr vert="horz" wrap="square" lIns="54000" tIns="54000" rIns="54000" bIns="54000" anchor="t" anchorCtr="0"/>
          <a:p>
            <a:pPr marL="609600" indent="-609600" defTabSz="914400" eaLnBrk="1" hangingPunct="1">
              <a:lnSpc>
                <a:spcPct val="110000"/>
              </a:lnSpc>
              <a:spcAft>
                <a:spcPct val="20000"/>
              </a:spcAft>
              <a:buNone/>
              <a:tabLst>
                <a:tab pos="97155" algn="l"/>
                <a:tab pos="1040130" algn="l"/>
              </a:tabLst>
            </a:pPr>
            <a:r>
              <a:rPr lang="en-US" altLang="zh-CN" sz="2800" b="1" dirty="0">
                <a:solidFill>
                  <a:srgbClr val="FF0000"/>
                </a:solidFill>
                <a:latin typeface="黑体" panose="02010609060101010101" charset="-122"/>
                <a:ea typeface="黑体" panose="02010609060101010101" charset="-122"/>
              </a:rPr>
              <a:t> </a:t>
            </a:r>
            <a:endParaRPr lang="en-US" altLang="zh-CN" sz="2400" b="1" dirty="0">
              <a:latin typeface="黑体" panose="02010609060101010101" charset="-122"/>
              <a:ea typeface="黑体" panose="02010609060101010101" charset="-122"/>
            </a:endParaRPr>
          </a:p>
          <a:p>
            <a:pPr marL="723900" lvl="1" indent="-533400" defTabSz="914400" eaLnBrk="1" hangingPunct="1">
              <a:lnSpc>
                <a:spcPct val="110000"/>
              </a:lnSpc>
              <a:spcAft>
                <a:spcPct val="20000"/>
              </a:spcAft>
              <a:buClr>
                <a:schemeClr val="accent2"/>
              </a:buClr>
              <a:buFontTx/>
              <a:buBlip>
                <a:blip r:embed="rId4"/>
              </a:buBlip>
              <a:tabLst>
                <a:tab pos="97155" algn="l"/>
                <a:tab pos="1040130" algn="l"/>
              </a:tabLst>
            </a:pPr>
            <a:r>
              <a:rPr lang="zh-CN" altLang="en-US" sz="2000" b="1" dirty="0">
                <a:latin typeface="宋体" panose="02010600030101010101" pitchFamily="2" charset="-122"/>
              </a:rPr>
              <a:t>对人口数量和分布的影响</a:t>
            </a:r>
            <a:endParaRPr lang="zh-CN" altLang="en-US" sz="2000" b="1" dirty="0">
              <a:latin typeface="宋体" panose="02010600030101010101" pitchFamily="2" charset="-122"/>
            </a:endParaRPr>
          </a:p>
          <a:p>
            <a:pPr marL="723900" lvl="1" indent="-533400" defTabSz="914400" eaLnBrk="1" hangingPunct="1">
              <a:lnSpc>
                <a:spcPct val="110000"/>
              </a:lnSpc>
              <a:spcAft>
                <a:spcPct val="20000"/>
              </a:spcAft>
              <a:buClr>
                <a:schemeClr val="accent2"/>
              </a:buClr>
              <a:buFontTx/>
              <a:buBlip>
                <a:blip r:embed="rId4"/>
              </a:buBlip>
              <a:tabLst>
                <a:tab pos="97155" algn="l"/>
                <a:tab pos="1040130" algn="l"/>
              </a:tabLst>
            </a:pPr>
            <a:r>
              <a:rPr lang="zh-CN" altLang="en-US" sz="2000" b="1" dirty="0">
                <a:latin typeface="宋体" panose="02010600030101010101" pitchFamily="2" charset="-122"/>
              </a:rPr>
              <a:t>对人口结构的影响</a:t>
            </a:r>
            <a:endParaRPr lang="zh-CN" altLang="en-US" sz="2000" b="1" dirty="0">
              <a:latin typeface="宋体" panose="02010600030101010101" pitchFamily="2" charset="-122"/>
            </a:endParaRPr>
          </a:p>
          <a:p>
            <a:pPr marL="723900" lvl="1" indent="-533400" defTabSz="914400" eaLnBrk="1" hangingPunct="1">
              <a:lnSpc>
                <a:spcPct val="110000"/>
              </a:lnSpc>
              <a:spcAft>
                <a:spcPct val="20000"/>
              </a:spcAft>
              <a:buClr>
                <a:schemeClr val="accent2"/>
              </a:buClr>
              <a:buFontTx/>
              <a:buBlip>
                <a:blip r:embed="rId4"/>
              </a:buBlip>
              <a:tabLst>
                <a:tab pos="97155" algn="l"/>
                <a:tab pos="1040130" algn="l"/>
              </a:tabLst>
            </a:pPr>
            <a:r>
              <a:rPr lang="zh-CN" altLang="en-US" sz="2000" b="1" dirty="0">
                <a:latin typeface="宋体" panose="02010600030101010101" pitchFamily="2" charset="-122"/>
              </a:rPr>
              <a:t>对经济、文化发展的影响</a:t>
            </a:r>
            <a:endParaRPr lang="zh-CN" altLang="en-US" sz="2000" b="1" dirty="0">
              <a:latin typeface="宋体" panose="02010600030101010101" pitchFamily="2" charset="-122"/>
            </a:endParaRPr>
          </a:p>
          <a:p>
            <a:pPr marL="723900" lvl="1" indent="-533400" defTabSz="914400" eaLnBrk="1" hangingPunct="1">
              <a:lnSpc>
                <a:spcPct val="110000"/>
              </a:lnSpc>
              <a:spcAft>
                <a:spcPct val="20000"/>
              </a:spcAft>
              <a:buClr>
                <a:schemeClr val="accent2"/>
              </a:buClr>
              <a:buFontTx/>
              <a:buAutoNum type="arabicPeriod"/>
              <a:tabLst>
                <a:tab pos="97155" algn="l"/>
                <a:tab pos="1040130" algn="l"/>
              </a:tabLst>
            </a:pPr>
            <a:r>
              <a:rPr lang="zh-CN" altLang="en-US" sz="1600" b="1" dirty="0">
                <a:latin typeface="宋体" panose="02010600030101010101" pitchFamily="2" charset="-122"/>
              </a:rPr>
              <a:t>有利于各民族和各地区人民的相互交流；</a:t>
            </a:r>
            <a:endParaRPr lang="zh-CN" altLang="en-US" sz="1600" b="1" dirty="0">
              <a:latin typeface="宋体" panose="02010600030101010101" pitchFamily="2" charset="-122"/>
            </a:endParaRPr>
          </a:p>
          <a:p>
            <a:pPr marL="723900" lvl="1" indent="-533400" defTabSz="914400" eaLnBrk="1" hangingPunct="1">
              <a:lnSpc>
                <a:spcPct val="110000"/>
              </a:lnSpc>
              <a:spcAft>
                <a:spcPct val="20000"/>
              </a:spcAft>
              <a:buClr>
                <a:schemeClr val="accent2"/>
              </a:buClr>
              <a:buFontTx/>
              <a:buAutoNum type="arabicPeriod"/>
              <a:tabLst>
                <a:tab pos="97155" algn="l"/>
                <a:tab pos="1040130" algn="l"/>
              </a:tabLst>
            </a:pPr>
            <a:r>
              <a:rPr lang="zh-CN" altLang="en-US" sz="1600" b="1" dirty="0">
                <a:latin typeface="宋体" panose="02010600030101010101" pitchFamily="2" charset="-122"/>
              </a:rPr>
              <a:t>调整各个国家和地区之间的劳动力供求比例，实现生产要素的优化配置；</a:t>
            </a:r>
            <a:endParaRPr lang="zh-CN" altLang="en-US" sz="1600" b="1" dirty="0">
              <a:latin typeface="宋体" panose="02010600030101010101" pitchFamily="2" charset="-122"/>
            </a:endParaRPr>
          </a:p>
          <a:p>
            <a:pPr marL="723900" lvl="1" indent="-533400" defTabSz="914400" eaLnBrk="1" hangingPunct="1">
              <a:lnSpc>
                <a:spcPct val="110000"/>
              </a:lnSpc>
              <a:spcAft>
                <a:spcPct val="20000"/>
              </a:spcAft>
              <a:buClr>
                <a:schemeClr val="accent2"/>
              </a:buClr>
              <a:buFontTx/>
              <a:buAutoNum type="arabicPeriod"/>
              <a:tabLst>
                <a:tab pos="97155" algn="l"/>
                <a:tab pos="1040130" algn="l"/>
              </a:tabLst>
            </a:pPr>
            <a:r>
              <a:rPr lang="zh-CN" altLang="en-US" sz="1600" b="1" dirty="0">
                <a:latin typeface="宋体" panose="02010600030101010101" pitchFamily="2" charset="-122"/>
              </a:rPr>
              <a:t>带动智力和资本的流动；</a:t>
            </a:r>
            <a:endParaRPr lang="zh-CN" altLang="en-US" sz="1600" b="1" dirty="0">
              <a:latin typeface="宋体" panose="02010600030101010101" pitchFamily="2" charset="-122"/>
            </a:endParaRPr>
          </a:p>
          <a:p>
            <a:pPr marL="723900" lvl="1" indent="-533400" defTabSz="914400" eaLnBrk="1" hangingPunct="1">
              <a:lnSpc>
                <a:spcPct val="110000"/>
              </a:lnSpc>
              <a:spcAft>
                <a:spcPct val="20000"/>
              </a:spcAft>
              <a:buClr>
                <a:schemeClr val="accent2"/>
              </a:buClr>
              <a:buFontTx/>
              <a:buBlip>
                <a:blip r:embed="rId4"/>
              </a:buBlip>
              <a:tabLst>
                <a:tab pos="97155" algn="l"/>
                <a:tab pos="1040130" algn="l"/>
              </a:tabLst>
            </a:pPr>
            <a:r>
              <a:rPr lang="zh-CN" altLang="en-US" sz="2000" b="1" dirty="0">
                <a:latin typeface="宋体" panose="02010600030101010101" pitchFamily="2" charset="-122"/>
              </a:rPr>
              <a:t>对人口素质的影响</a:t>
            </a:r>
            <a:endParaRPr lang="zh-CN" altLang="en-US" sz="2000" b="1" dirty="0">
              <a:latin typeface="宋体" panose="02010600030101010101" pitchFamily="2" charset="-122"/>
            </a:endParaRPr>
          </a:p>
          <a:p>
            <a:pPr marL="723900" lvl="1" indent="-533400" defTabSz="914400" eaLnBrk="1" hangingPunct="1">
              <a:lnSpc>
                <a:spcPct val="110000"/>
              </a:lnSpc>
              <a:spcAft>
                <a:spcPct val="20000"/>
              </a:spcAft>
              <a:buClr>
                <a:schemeClr val="accent2"/>
              </a:buClr>
              <a:buFontTx/>
              <a:buAutoNum type="arabicPeriod"/>
              <a:tabLst>
                <a:tab pos="97155" algn="l"/>
                <a:tab pos="1040130" algn="l"/>
              </a:tabLst>
            </a:pPr>
            <a:r>
              <a:rPr lang="zh-CN" altLang="en-US" sz="1600" b="1" dirty="0">
                <a:latin typeface="宋体" panose="02010600030101010101" pitchFamily="2" charset="-122"/>
              </a:rPr>
              <a:t>促进人种基因交流，发送人类身体素质；</a:t>
            </a:r>
            <a:endParaRPr lang="zh-CN" altLang="en-US" sz="1600" b="1" dirty="0">
              <a:latin typeface="宋体" panose="02010600030101010101" pitchFamily="2" charset="-122"/>
            </a:endParaRPr>
          </a:p>
          <a:p>
            <a:pPr marL="723900" lvl="1" indent="-533400" defTabSz="914400" eaLnBrk="1" hangingPunct="1">
              <a:lnSpc>
                <a:spcPct val="110000"/>
              </a:lnSpc>
              <a:spcAft>
                <a:spcPct val="20000"/>
              </a:spcAft>
              <a:buClr>
                <a:schemeClr val="accent2"/>
              </a:buClr>
              <a:buFontTx/>
              <a:buAutoNum type="arabicPeriod"/>
              <a:tabLst>
                <a:tab pos="97155" algn="l"/>
                <a:tab pos="1040130" algn="l"/>
              </a:tabLst>
            </a:pPr>
            <a:r>
              <a:rPr lang="zh-CN" altLang="en-US" sz="1600" b="1" dirty="0">
                <a:latin typeface="宋体" panose="02010600030101010101" pitchFamily="2" charset="-122"/>
              </a:rPr>
              <a:t>有助于吸取知识，增长才干，提高科学文化素质；</a:t>
            </a:r>
            <a:endParaRPr lang="zh-CN" altLang="en-US" sz="1600" b="1" dirty="0">
              <a:latin typeface="宋体" panose="02010600030101010101" pitchFamily="2" charset="-122"/>
              <a:ea typeface="Times New Roman" panose="02020603050405020304" pitchFamily="18" charset="0"/>
            </a:endParaRPr>
          </a:p>
        </p:txBody>
      </p:sp>
    </p:spTree>
  </p:cSld>
  <p:clrMapOvr>
    <a:masterClrMapping/>
  </p:clrMapOvr>
  <p:transition>
    <p:random/>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2" name="图片 51" descr="形状, 圆圈&#10;&#10;描述已自动生成"/>
          <p:cNvPicPr>
            <a:picLocks noChangeAspect="1"/>
          </p:cNvPicPr>
          <p:nvPr>
            <p:custDataLst>
              <p:tags r:id="rId1"/>
            </p:custDataLst>
          </p:nvPr>
        </p:nvPicPr>
        <p:blipFill>
          <a:blip r:embed="rId2">
            <a:extLst>
              <a:ext uri="{28A0092B-C50C-407E-A947-70E740481C1C}">
                <a14:useLocalDpi xmlns:a14="http://schemas.microsoft.com/office/drawing/2010/main" val="0"/>
              </a:ext>
            </a:extLst>
          </a:blip>
          <a:stretch>
            <a:fillRect/>
          </a:stretch>
        </p:blipFill>
        <p:spPr>
          <a:xfrm>
            <a:off x="-36195" y="1125220"/>
            <a:ext cx="9144000" cy="5143500"/>
          </a:xfrm>
          <a:prstGeom prst="rect">
            <a:avLst/>
          </a:prstGeom>
        </p:spPr>
      </p:pic>
      <p:sp>
        <p:nvSpPr>
          <p:cNvPr id="4" name="文本框 3"/>
          <p:cNvSpPr txBox="1"/>
          <p:nvPr>
            <p:custDataLst>
              <p:tags r:id="rId3"/>
            </p:custDataLst>
          </p:nvPr>
        </p:nvSpPr>
        <p:spPr>
          <a:xfrm>
            <a:off x="899187" y="404528"/>
            <a:ext cx="6802755" cy="755650"/>
          </a:xfrm>
          <a:prstGeom prst="rect">
            <a:avLst/>
          </a:prstGeom>
          <a:noFill/>
        </p:spPr>
        <p:txBody>
          <a:bodyPr wrap="square">
            <a:spAutoFit/>
          </a:bodyPr>
          <a:p>
            <a:pPr marL="0" marR="0" lvl="0" indent="0" algn="l" defTabSz="914400" rtl="0" eaLnBrk="1" fontAlgn="auto" latinLnBrk="0" hangingPunct="1">
              <a:lnSpc>
                <a:spcPct val="120000"/>
              </a:lnSpc>
              <a:spcBef>
                <a:spcPts val="0"/>
              </a:spcBef>
              <a:spcAft>
                <a:spcPts val="0"/>
              </a:spcAft>
              <a:buClrTx/>
              <a:buSzTx/>
              <a:buFontTx/>
              <a:buNone/>
              <a:defRPr/>
            </a:pPr>
            <a:r>
              <a:rPr lang="zh-CN" altLang="en-US" sz="3600" b="1" dirty="0">
                <a:solidFill>
                  <a:srgbClr val="1402BE"/>
                </a:solidFill>
                <a:ea typeface="隶书" panose="02010509060101010101" pitchFamily="49" charset="-122"/>
                <a:sym typeface="+mn-ea"/>
              </a:rPr>
              <a:t>（六）人口迁移的移民</a:t>
            </a:r>
            <a:r>
              <a:rPr lang="zh-CN" altLang="en-US" sz="3600" b="1" dirty="0">
                <a:solidFill>
                  <a:srgbClr val="1402BE"/>
                </a:solidFill>
                <a:ea typeface="隶书" panose="02010509060101010101" pitchFamily="49" charset="-122"/>
                <a:sym typeface="+mn-ea"/>
              </a:rPr>
              <a:t>特征</a:t>
            </a:r>
            <a:endParaRPr lang="zh-CN" altLang="en-US" sz="3600" b="1" dirty="0">
              <a:solidFill>
                <a:srgbClr val="1402BE"/>
              </a:solidFill>
              <a:ea typeface="隶书" panose="02010509060101010101" pitchFamily="49" charset="-122"/>
              <a:sym typeface="+mn-ea"/>
            </a:endParaRPr>
          </a:p>
        </p:txBody>
      </p:sp>
      <p:sp>
        <p:nvSpPr>
          <p:cNvPr id="133122" name="文本占位符 598017"/>
          <p:cNvSpPr>
            <a:spLocks noGrp="1"/>
          </p:cNvSpPr>
          <p:nvPr>
            <p:ph idx="1"/>
          </p:nvPr>
        </p:nvSpPr>
        <p:spPr>
          <a:xfrm>
            <a:off x="304800" y="1193165"/>
            <a:ext cx="8534400" cy="5360035"/>
          </a:xfrm>
        </p:spPr>
        <p:txBody>
          <a:bodyPr vert="horz" wrap="square" lIns="54000" tIns="54000" rIns="54000" bIns="54000" anchor="t" anchorCtr="0"/>
          <a:p>
            <a:pPr marL="220980" indent="-25400" eaLnBrk="1" hangingPunct="1">
              <a:lnSpc>
                <a:spcPct val="140000"/>
              </a:lnSpc>
              <a:spcAft>
                <a:spcPct val="20000"/>
              </a:spcAft>
              <a:buNone/>
            </a:pPr>
            <a:r>
              <a:rPr lang="en-US" altLang="zh-CN" b="1" dirty="0">
                <a:latin typeface="黑体" panose="02010609060101010101" charset="-122"/>
                <a:ea typeface="黑体" panose="02010609060101010101" charset="-122"/>
              </a:rPr>
              <a:t>1</a:t>
            </a:r>
            <a:r>
              <a:rPr lang="zh-CN" altLang="en-US" b="1" dirty="0">
                <a:latin typeface="黑体" panose="02010609060101010101" charset="-122"/>
                <a:ea typeface="黑体" panose="02010609060101010101" charset="-122"/>
              </a:rPr>
              <a:t>、性别与迁移</a:t>
            </a:r>
            <a:endParaRPr lang="zh-CN" altLang="en-US" b="1" dirty="0">
              <a:latin typeface="黑体" panose="02010609060101010101" charset="-122"/>
              <a:ea typeface="黑体" panose="02010609060101010101" charset="-122"/>
            </a:endParaRPr>
          </a:p>
          <a:p>
            <a:pPr marL="220980" indent="-25400" eaLnBrk="1" hangingPunct="1">
              <a:lnSpc>
                <a:spcPct val="140000"/>
              </a:lnSpc>
              <a:spcAft>
                <a:spcPct val="20000"/>
              </a:spcAft>
              <a:buNone/>
            </a:pPr>
            <a:r>
              <a:rPr lang="zh-CN" altLang="en-US" sz="2400" b="1" dirty="0">
                <a:latin typeface="宋体" panose="02010600030101010101" pitchFamily="2" charset="-122"/>
              </a:rPr>
              <a:t>    男性占优势，在经济性、远距离和新开发区迁移中尤为明显；</a:t>
            </a:r>
            <a:endParaRPr lang="zh-CN" altLang="en-US" sz="2400" b="1" dirty="0">
              <a:latin typeface="宋体" panose="02010600030101010101" pitchFamily="2" charset="-122"/>
            </a:endParaRPr>
          </a:p>
          <a:p>
            <a:pPr marL="220980" indent="-25400" eaLnBrk="1" hangingPunct="1">
              <a:lnSpc>
                <a:spcPct val="140000"/>
              </a:lnSpc>
              <a:spcAft>
                <a:spcPct val="20000"/>
              </a:spcAft>
              <a:buNone/>
            </a:pPr>
            <a:r>
              <a:rPr lang="en-US" altLang="zh-CN" b="1" dirty="0">
                <a:latin typeface="黑体" panose="02010609060101010101" charset="-122"/>
                <a:ea typeface="黑体" panose="02010609060101010101" charset="-122"/>
              </a:rPr>
              <a:t>2</a:t>
            </a:r>
            <a:r>
              <a:rPr lang="zh-CN" altLang="en-US" b="1" dirty="0">
                <a:latin typeface="黑体" panose="02010609060101010101" charset="-122"/>
                <a:ea typeface="黑体" panose="02010609060101010101" charset="-122"/>
              </a:rPr>
              <a:t>、年龄与迁移</a:t>
            </a:r>
            <a:endParaRPr lang="zh-CN" altLang="en-US" sz="2800" b="1" dirty="0">
              <a:latin typeface="宋体" panose="02010600030101010101" pitchFamily="2" charset="-122"/>
            </a:endParaRPr>
          </a:p>
          <a:p>
            <a:pPr marL="1395730" lvl="1" indent="-533400" eaLnBrk="1" hangingPunct="1">
              <a:lnSpc>
                <a:spcPct val="120000"/>
              </a:lnSpc>
              <a:spcAft>
                <a:spcPct val="20000"/>
              </a:spcAft>
              <a:buClr>
                <a:schemeClr val="accent2"/>
              </a:buClr>
              <a:buFontTx/>
              <a:buBlip>
                <a:blip r:embed="rId4"/>
              </a:buBlip>
            </a:pPr>
            <a:r>
              <a:rPr lang="zh-CN" altLang="en-US" sz="2400" b="1" dirty="0">
                <a:latin typeface="宋体" panose="02010600030101010101" pitchFamily="2" charset="-122"/>
              </a:rPr>
              <a:t>人口迁移在某些年龄段呈现出明显的集中趋势； </a:t>
            </a:r>
            <a:endParaRPr lang="zh-CN" altLang="en-US" sz="2400" b="1" dirty="0">
              <a:latin typeface="宋体" panose="02010600030101010101" pitchFamily="2" charset="-122"/>
            </a:endParaRPr>
          </a:p>
          <a:p>
            <a:pPr marL="1395730" lvl="1" indent="-533400" eaLnBrk="1" hangingPunct="1">
              <a:lnSpc>
                <a:spcPct val="120000"/>
              </a:lnSpc>
              <a:spcAft>
                <a:spcPct val="20000"/>
              </a:spcAft>
              <a:buClr>
                <a:schemeClr val="accent2"/>
              </a:buClr>
              <a:buFontTx/>
              <a:buBlip>
                <a:blip r:embed="rId4"/>
              </a:buBlip>
            </a:pPr>
            <a:r>
              <a:rPr lang="zh-CN" altLang="en-US" sz="2400" b="1" dirty="0">
                <a:latin typeface="宋体" panose="02010600030101010101" pitchFamily="2" charset="-122"/>
              </a:rPr>
              <a:t>基本原因是不同年龄人群社会经济职能和生理因素的差异。</a:t>
            </a:r>
            <a:r>
              <a:rPr lang="zh-CN" altLang="en-US" sz="2400" b="1" dirty="0">
                <a:solidFill>
                  <a:schemeClr val="accent2"/>
                </a:solidFill>
                <a:latin typeface="宋体" panose="02010600030101010101" pitchFamily="2" charset="-122"/>
              </a:rPr>
              <a:t>   </a:t>
            </a:r>
            <a:endParaRPr lang="zh-CN" altLang="en-US" sz="2400" b="1" dirty="0">
              <a:solidFill>
                <a:schemeClr val="accent2"/>
              </a:solidFill>
              <a:latin typeface="宋体" panose="02010600030101010101" pitchFamily="2" charset="-122"/>
            </a:endParaRPr>
          </a:p>
          <a:p>
            <a:pPr marL="1395730" lvl="1" indent="-533400" eaLnBrk="1" hangingPunct="1">
              <a:lnSpc>
                <a:spcPct val="120000"/>
              </a:lnSpc>
              <a:spcAft>
                <a:spcPct val="20000"/>
              </a:spcAft>
              <a:buClr>
                <a:schemeClr val="accent2"/>
              </a:buClr>
              <a:buFontTx/>
              <a:buBlip>
                <a:blip r:embed="rId4"/>
              </a:buBlip>
            </a:pPr>
            <a:endParaRPr lang="zh-CN" altLang="en-US" sz="2400" b="1" dirty="0">
              <a:latin typeface="宋体" panose="02010600030101010101" pitchFamily="2" charset="-122"/>
            </a:endParaRPr>
          </a:p>
        </p:txBody>
      </p:sp>
    </p:spTree>
  </p:cSld>
  <p:clrMapOvr>
    <a:masterClrMapping/>
  </p:clrMapOvr>
  <p:transition>
    <p:random/>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2" name="图片 51" descr="形状, 圆圈&#10;&#10;描述已自动生成"/>
          <p:cNvPicPr>
            <a:picLocks noChangeAspect="1"/>
          </p:cNvPicPr>
          <p:nvPr>
            <p:custDataLst>
              <p:tags r:id="rId1"/>
            </p:custDataLst>
          </p:nvPr>
        </p:nvPicPr>
        <p:blipFill>
          <a:blip r:embed="rId2">
            <a:extLst>
              <a:ext uri="{28A0092B-C50C-407E-A947-70E740481C1C}">
                <a14:useLocalDpi xmlns:a14="http://schemas.microsoft.com/office/drawing/2010/main" val="0"/>
              </a:ext>
            </a:extLst>
          </a:blip>
          <a:stretch>
            <a:fillRect/>
          </a:stretch>
        </p:blipFill>
        <p:spPr>
          <a:xfrm>
            <a:off x="-36195" y="1125220"/>
            <a:ext cx="9144000" cy="5143500"/>
          </a:xfrm>
          <a:prstGeom prst="rect">
            <a:avLst/>
          </a:prstGeom>
        </p:spPr>
      </p:pic>
      <p:sp>
        <p:nvSpPr>
          <p:cNvPr id="134146" name="文本占位符 599041"/>
          <p:cNvSpPr>
            <a:spLocks noGrp="1"/>
          </p:cNvSpPr>
          <p:nvPr>
            <p:ph idx="1"/>
          </p:nvPr>
        </p:nvSpPr>
        <p:spPr>
          <a:xfrm>
            <a:off x="304800" y="228600"/>
            <a:ext cx="8534400" cy="6248400"/>
          </a:xfrm>
        </p:spPr>
        <p:txBody>
          <a:bodyPr vert="horz" wrap="square" lIns="54000" tIns="54000" rIns="54000" bIns="54000" anchor="t" anchorCtr="0"/>
          <a:p>
            <a:pPr marL="0" indent="0" defTabSz="914400" eaLnBrk="1" hangingPunct="1">
              <a:lnSpc>
                <a:spcPct val="120000"/>
              </a:lnSpc>
              <a:spcAft>
                <a:spcPct val="20000"/>
              </a:spcAft>
              <a:buNone/>
              <a:tabLst>
                <a:tab pos="97155" algn="l"/>
                <a:tab pos="1040130" algn="l"/>
              </a:tabLst>
            </a:pPr>
            <a:r>
              <a:rPr lang="en-US" altLang="zh-CN" sz="2800" b="1" dirty="0">
                <a:solidFill>
                  <a:srgbClr val="FF0000"/>
                </a:solidFill>
                <a:latin typeface="黑体" panose="02010609060101010101" charset="-122"/>
                <a:ea typeface="黑体" panose="02010609060101010101" charset="-122"/>
              </a:rPr>
              <a:t> </a:t>
            </a:r>
            <a:endParaRPr lang="en-US" altLang="zh-CN" sz="2800" b="1" dirty="0">
              <a:solidFill>
                <a:schemeClr val="accent2"/>
              </a:solidFill>
              <a:latin typeface="宋体" panose="02010600030101010101" pitchFamily="2" charset="-122"/>
            </a:endParaRPr>
          </a:p>
        </p:txBody>
      </p:sp>
      <p:pic>
        <p:nvPicPr>
          <p:cNvPr id="134147" name="图片 599042" descr="a13"/>
          <p:cNvPicPr>
            <a:picLocks noChangeAspect="1"/>
          </p:cNvPicPr>
          <p:nvPr/>
        </p:nvPicPr>
        <p:blipFill>
          <a:blip r:embed="rId3"/>
          <a:stretch>
            <a:fillRect/>
          </a:stretch>
        </p:blipFill>
        <p:spPr>
          <a:xfrm>
            <a:off x="395288" y="836930"/>
            <a:ext cx="8020050" cy="5959475"/>
          </a:xfrm>
          <a:prstGeom prst="rect">
            <a:avLst/>
          </a:prstGeom>
          <a:noFill/>
          <a:ln w="9525">
            <a:noFill/>
          </a:ln>
        </p:spPr>
      </p:pic>
      <p:sp>
        <p:nvSpPr>
          <p:cNvPr id="4" name="文本框 3"/>
          <p:cNvSpPr txBox="1"/>
          <p:nvPr>
            <p:custDataLst>
              <p:tags r:id="rId4"/>
            </p:custDataLst>
          </p:nvPr>
        </p:nvSpPr>
        <p:spPr>
          <a:xfrm>
            <a:off x="899187" y="228633"/>
            <a:ext cx="6802755" cy="755650"/>
          </a:xfrm>
          <a:prstGeom prst="rect">
            <a:avLst/>
          </a:prstGeom>
          <a:noFill/>
        </p:spPr>
        <p:txBody>
          <a:bodyPr wrap="square">
            <a:spAutoFit/>
          </a:bodyPr>
          <a:p>
            <a:pPr marL="0" marR="0" lvl="0" indent="0" algn="l" defTabSz="914400" rtl="0" eaLnBrk="1" fontAlgn="auto" latinLnBrk="0" hangingPunct="1">
              <a:lnSpc>
                <a:spcPct val="120000"/>
              </a:lnSpc>
              <a:spcBef>
                <a:spcPts val="0"/>
              </a:spcBef>
              <a:spcAft>
                <a:spcPts val="0"/>
              </a:spcAft>
              <a:buClrTx/>
              <a:buSzTx/>
              <a:buFontTx/>
              <a:buNone/>
              <a:defRPr/>
            </a:pPr>
            <a:r>
              <a:rPr lang="zh-CN" altLang="en-US" sz="3600" b="1" dirty="0">
                <a:solidFill>
                  <a:srgbClr val="1402BE"/>
                </a:solidFill>
                <a:ea typeface="隶书" panose="02010509060101010101" pitchFamily="49" charset="-122"/>
                <a:sym typeface="+mn-ea"/>
              </a:rPr>
              <a:t>（六）人口迁移的移民</a:t>
            </a:r>
            <a:r>
              <a:rPr lang="zh-CN" altLang="en-US" sz="3600" b="1" dirty="0">
                <a:solidFill>
                  <a:srgbClr val="1402BE"/>
                </a:solidFill>
                <a:ea typeface="隶书" panose="02010509060101010101" pitchFamily="49" charset="-122"/>
                <a:sym typeface="+mn-ea"/>
              </a:rPr>
              <a:t>特征</a:t>
            </a:r>
            <a:endParaRPr lang="zh-CN" altLang="en-US" sz="3600" b="1" dirty="0">
              <a:solidFill>
                <a:srgbClr val="1402BE"/>
              </a:solidFill>
              <a:ea typeface="隶书" panose="02010509060101010101" pitchFamily="49" charset="-122"/>
              <a:sym typeface="+mn-ea"/>
            </a:endParaRPr>
          </a:p>
        </p:txBody>
      </p:sp>
    </p:spTree>
  </p:cSld>
  <p:clrMapOvr>
    <a:masterClrMapping/>
  </p:clrMapOvr>
  <p:transition>
    <p:random/>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2" name="图片 51" descr="形状, 圆圈&#10;&#10;描述已自动生成"/>
          <p:cNvPicPr>
            <a:picLocks noChangeAspect="1"/>
          </p:cNvPicPr>
          <p:nvPr>
            <p:custDataLst>
              <p:tags r:id="rId1"/>
            </p:custDataLst>
          </p:nvPr>
        </p:nvPicPr>
        <p:blipFill>
          <a:blip r:embed="rId2">
            <a:extLst>
              <a:ext uri="{28A0092B-C50C-407E-A947-70E740481C1C}">
                <a14:useLocalDpi xmlns:a14="http://schemas.microsoft.com/office/drawing/2010/main" val="0"/>
              </a:ext>
            </a:extLst>
          </a:blip>
          <a:stretch>
            <a:fillRect/>
          </a:stretch>
        </p:blipFill>
        <p:spPr>
          <a:xfrm>
            <a:off x="-36195" y="1125220"/>
            <a:ext cx="9144000" cy="5143500"/>
          </a:xfrm>
          <a:prstGeom prst="rect">
            <a:avLst/>
          </a:prstGeom>
        </p:spPr>
      </p:pic>
      <p:sp>
        <p:nvSpPr>
          <p:cNvPr id="135170" name="文本占位符 600065"/>
          <p:cNvSpPr>
            <a:spLocks noGrp="1"/>
          </p:cNvSpPr>
          <p:nvPr>
            <p:ph idx="1"/>
          </p:nvPr>
        </p:nvSpPr>
        <p:spPr>
          <a:xfrm>
            <a:off x="304800" y="1233805"/>
            <a:ext cx="8534400" cy="5243195"/>
          </a:xfrm>
        </p:spPr>
        <p:txBody>
          <a:bodyPr vert="horz" wrap="square" lIns="54000" tIns="54000" rIns="54000" bIns="54000" anchor="t" anchorCtr="0"/>
          <a:p>
            <a:pPr marL="0" indent="0" defTabSz="914400" eaLnBrk="1" hangingPunct="1">
              <a:lnSpc>
                <a:spcPct val="120000"/>
              </a:lnSpc>
              <a:spcAft>
                <a:spcPct val="20000"/>
              </a:spcAft>
              <a:buNone/>
              <a:tabLst>
                <a:tab pos="97155" algn="l"/>
                <a:tab pos="1040130" algn="l"/>
              </a:tabLst>
            </a:pPr>
            <a:r>
              <a:rPr lang="en-US" altLang="zh-CN" sz="2000" b="1" dirty="0">
                <a:latin typeface="华文新魏" panose="02010800040101010101" pitchFamily="2" charset="-122"/>
                <a:ea typeface="华文新魏" panose="02010800040101010101" pitchFamily="2" charset="-122"/>
              </a:rPr>
              <a:t>3</a:t>
            </a:r>
            <a:r>
              <a:rPr lang="zh-CN" altLang="en-US" sz="2000" b="1" dirty="0">
                <a:latin typeface="华文新魏" panose="02010800040101010101" pitchFamily="2" charset="-122"/>
                <a:ea typeface="华文新魏" panose="02010800040101010101" pitchFamily="2" charset="-122"/>
              </a:rPr>
              <a:t>、文化程度与迁移</a:t>
            </a:r>
            <a:endParaRPr lang="zh-CN" altLang="en-US" sz="2000" b="1" dirty="0">
              <a:latin typeface="黑体" panose="02010609060101010101" charset="-122"/>
              <a:ea typeface="黑体" panose="02010609060101010101" charset="-122"/>
            </a:endParaRPr>
          </a:p>
          <a:p>
            <a:pPr marL="190500" lvl="1" indent="0" defTabSz="914400" eaLnBrk="1" hangingPunct="1">
              <a:lnSpc>
                <a:spcPct val="120000"/>
              </a:lnSpc>
              <a:spcAft>
                <a:spcPct val="20000"/>
              </a:spcAft>
              <a:buClr>
                <a:schemeClr val="accent2"/>
              </a:buClr>
              <a:buFontTx/>
              <a:buBlip>
                <a:blip r:embed="rId3"/>
              </a:buBlip>
              <a:tabLst>
                <a:tab pos="97155" algn="l"/>
                <a:tab pos="1040130" algn="l"/>
              </a:tabLst>
            </a:pPr>
            <a:r>
              <a:rPr lang="zh-CN" altLang="en-US" sz="1800" b="1" dirty="0">
                <a:latin typeface="宋体" panose="02010600030101010101" pitchFamily="2" charset="-122"/>
              </a:rPr>
              <a:t> 人口迁移率与文化程度呈高度正相关，且文化程度每上升一个等级，迁移率有沿指数曲线大幅度上升的趋势；</a:t>
            </a:r>
            <a:endParaRPr lang="zh-CN" altLang="en-US" sz="1800" b="1" dirty="0">
              <a:latin typeface="宋体" panose="02010600030101010101" pitchFamily="2" charset="-122"/>
            </a:endParaRPr>
          </a:p>
          <a:p>
            <a:pPr marL="190500" lvl="1" indent="0" defTabSz="914400" eaLnBrk="1" hangingPunct="1">
              <a:lnSpc>
                <a:spcPct val="120000"/>
              </a:lnSpc>
              <a:spcAft>
                <a:spcPct val="20000"/>
              </a:spcAft>
              <a:buClr>
                <a:schemeClr val="accent2"/>
              </a:buClr>
              <a:buFontTx/>
              <a:buBlip>
                <a:blip r:embed="rId3"/>
              </a:buBlip>
              <a:tabLst>
                <a:tab pos="97155" algn="l"/>
                <a:tab pos="1040130" algn="l"/>
              </a:tabLst>
            </a:pPr>
            <a:r>
              <a:rPr lang="zh-CN" altLang="en-US" sz="1800" b="1" dirty="0">
                <a:latin typeface="宋体" panose="02010600030101010101" pitchFamily="2" charset="-122"/>
              </a:rPr>
              <a:t> 原因是文化程度较高者在获取学习和就业机会上有着较好的条件和更多的选择性。</a:t>
            </a:r>
            <a:endParaRPr lang="zh-CN" altLang="en-US" sz="1800" b="1" dirty="0">
              <a:latin typeface="宋体" panose="02010600030101010101" pitchFamily="2" charset="-122"/>
              <a:ea typeface="Times New Roman" panose="02020603050405020304" pitchFamily="18" charset="0"/>
            </a:endParaRPr>
          </a:p>
        </p:txBody>
      </p:sp>
      <p:pic>
        <p:nvPicPr>
          <p:cNvPr id="135171" name="图片 600066" descr="a14"/>
          <p:cNvPicPr>
            <a:picLocks noChangeAspect="1"/>
          </p:cNvPicPr>
          <p:nvPr/>
        </p:nvPicPr>
        <p:blipFill>
          <a:blip r:embed="rId4"/>
          <a:stretch>
            <a:fillRect/>
          </a:stretch>
        </p:blipFill>
        <p:spPr>
          <a:xfrm>
            <a:off x="571818" y="3356928"/>
            <a:ext cx="7927975" cy="2897187"/>
          </a:xfrm>
          <a:prstGeom prst="rect">
            <a:avLst/>
          </a:prstGeom>
          <a:noFill/>
          <a:ln w="9525">
            <a:noFill/>
          </a:ln>
        </p:spPr>
      </p:pic>
      <p:sp>
        <p:nvSpPr>
          <p:cNvPr id="4" name="文本框 3"/>
          <p:cNvSpPr txBox="1"/>
          <p:nvPr>
            <p:custDataLst>
              <p:tags r:id="rId5"/>
            </p:custDataLst>
          </p:nvPr>
        </p:nvSpPr>
        <p:spPr>
          <a:xfrm>
            <a:off x="899187" y="404528"/>
            <a:ext cx="6802755" cy="755650"/>
          </a:xfrm>
          <a:prstGeom prst="rect">
            <a:avLst/>
          </a:prstGeom>
          <a:noFill/>
        </p:spPr>
        <p:txBody>
          <a:bodyPr wrap="square">
            <a:spAutoFit/>
          </a:bodyPr>
          <a:p>
            <a:pPr marL="0" marR="0" lvl="0" indent="0" algn="l" defTabSz="914400" rtl="0" eaLnBrk="1" fontAlgn="auto" latinLnBrk="0" hangingPunct="1">
              <a:lnSpc>
                <a:spcPct val="120000"/>
              </a:lnSpc>
              <a:spcBef>
                <a:spcPts val="0"/>
              </a:spcBef>
              <a:spcAft>
                <a:spcPts val="0"/>
              </a:spcAft>
              <a:buClrTx/>
              <a:buSzTx/>
              <a:buFontTx/>
              <a:buNone/>
              <a:defRPr/>
            </a:pPr>
            <a:r>
              <a:rPr lang="zh-CN" altLang="en-US" sz="3600" b="1" dirty="0">
                <a:solidFill>
                  <a:srgbClr val="1402BE"/>
                </a:solidFill>
                <a:ea typeface="隶书" panose="02010509060101010101" pitchFamily="49" charset="-122"/>
                <a:sym typeface="+mn-ea"/>
              </a:rPr>
              <a:t>（六）人口迁移的移民</a:t>
            </a:r>
            <a:r>
              <a:rPr lang="zh-CN" altLang="en-US" sz="3600" b="1" dirty="0">
                <a:solidFill>
                  <a:srgbClr val="1402BE"/>
                </a:solidFill>
                <a:ea typeface="隶书" panose="02010509060101010101" pitchFamily="49" charset="-122"/>
                <a:sym typeface="+mn-ea"/>
              </a:rPr>
              <a:t>特征</a:t>
            </a:r>
            <a:endParaRPr lang="zh-CN" altLang="en-US" sz="3600" b="1" dirty="0">
              <a:solidFill>
                <a:srgbClr val="1402BE"/>
              </a:solidFill>
              <a:ea typeface="隶书" panose="02010509060101010101" pitchFamily="49" charset="-122"/>
              <a:sym typeface="+mn-ea"/>
            </a:endParaRPr>
          </a:p>
        </p:txBody>
      </p:sp>
    </p:spTree>
  </p:cSld>
  <p:clrMapOvr>
    <a:masterClrMapping/>
  </p:clrMapOvr>
  <p:transition>
    <p:random/>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2" name="图片 51" descr="形状, 圆圈&#10;&#10;描述已自动生成"/>
          <p:cNvPicPr>
            <a:picLocks noChangeAspect="1"/>
          </p:cNvPicPr>
          <p:nvPr>
            <p:custDataLst>
              <p:tags r:id="rId1"/>
            </p:custDataLst>
          </p:nvPr>
        </p:nvPicPr>
        <p:blipFill>
          <a:blip r:embed="rId2">
            <a:extLst>
              <a:ext uri="{28A0092B-C50C-407E-A947-70E740481C1C}">
                <a14:useLocalDpi xmlns:a14="http://schemas.microsoft.com/office/drawing/2010/main" val="0"/>
              </a:ext>
            </a:extLst>
          </a:blip>
          <a:stretch>
            <a:fillRect/>
          </a:stretch>
        </p:blipFill>
        <p:spPr>
          <a:xfrm>
            <a:off x="-36195" y="1125220"/>
            <a:ext cx="9144000" cy="5143500"/>
          </a:xfrm>
          <a:prstGeom prst="rect">
            <a:avLst/>
          </a:prstGeom>
        </p:spPr>
      </p:pic>
      <p:sp>
        <p:nvSpPr>
          <p:cNvPr id="136194" name="文本占位符 603137"/>
          <p:cNvSpPr>
            <a:spLocks noGrp="1"/>
          </p:cNvSpPr>
          <p:nvPr>
            <p:ph idx="1"/>
          </p:nvPr>
        </p:nvSpPr>
        <p:spPr>
          <a:xfrm>
            <a:off x="304800" y="1254125"/>
            <a:ext cx="8534400" cy="5222875"/>
          </a:xfrm>
        </p:spPr>
        <p:txBody>
          <a:bodyPr vert="horz" wrap="square" lIns="54000" tIns="54000" rIns="54000" bIns="54000" anchor="t" anchorCtr="0"/>
          <a:p>
            <a:pPr defTabSz="914400" eaLnBrk="1" hangingPunct="1">
              <a:lnSpc>
                <a:spcPct val="160000"/>
              </a:lnSpc>
              <a:spcAft>
                <a:spcPct val="20000"/>
              </a:spcAft>
              <a:buNone/>
              <a:tabLst>
                <a:tab pos="97155" algn="l"/>
                <a:tab pos="1040130" algn="l"/>
              </a:tabLst>
            </a:pPr>
            <a:r>
              <a:rPr lang="en-US" altLang="zh-CN" sz="2000" b="1" dirty="0">
                <a:solidFill>
                  <a:srgbClr val="FF0000"/>
                </a:solidFill>
                <a:latin typeface="黑体" panose="02010609060101010101" charset="-122"/>
                <a:ea typeface="黑体" panose="02010609060101010101" charset="-122"/>
              </a:rPr>
              <a:t> </a:t>
            </a:r>
            <a:r>
              <a:rPr lang="en-US" altLang="zh-CN" sz="2400" b="1" dirty="0">
                <a:latin typeface="黑体" panose="02010609060101010101" charset="-122"/>
                <a:ea typeface="黑体" panose="02010609060101010101" charset="-122"/>
              </a:rPr>
              <a:t>1</a:t>
            </a:r>
            <a:r>
              <a:rPr lang="zh-CN" altLang="en-US" sz="2400" b="1" dirty="0">
                <a:latin typeface="黑体" panose="02010609060101010101" charset="-122"/>
                <a:ea typeface="黑体" panose="02010609060101010101" charset="-122"/>
              </a:rPr>
              <a:t>、流动人口</a:t>
            </a:r>
            <a:endParaRPr lang="zh-CN" altLang="en-US" sz="2000" b="1" dirty="0">
              <a:latin typeface="宋体" panose="02010600030101010101" pitchFamily="2" charset="-122"/>
              <a:ea typeface="黑体" panose="02010609060101010101" charset="-122"/>
            </a:endParaRPr>
          </a:p>
          <a:p>
            <a:pPr marL="495300" lvl="1" indent="-304800" defTabSz="914400" eaLnBrk="1" hangingPunct="1">
              <a:lnSpc>
                <a:spcPct val="160000"/>
              </a:lnSpc>
              <a:spcAft>
                <a:spcPct val="20000"/>
              </a:spcAft>
              <a:buClr>
                <a:schemeClr val="accent2"/>
              </a:buClr>
              <a:buFontTx/>
              <a:buNone/>
              <a:tabLst>
                <a:tab pos="97155" algn="l"/>
                <a:tab pos="1040130" algn="l"/>
              </a:tabLst>
            </a:pPr>
            <a:r>
              <a:rPr lang="zh-CN" altLang="en-US" sz="1600" b="1" dirty="0">
                <a:latin typeface="宋体" panose="02010600030101010101" pitchFamily="2" charset="-122"/>
              </a:rPr>
              <a:t>    流动人口</a:t>
            </a:r>
            <a:r>
              <a:rPr lang="en-US" altLang="zh-CN" sz="1600" b="1" dirty="0">
                <a:latin typeface="Times New Roman" panose="02020603050405020304" pitchFamily="18" charset="0"/>
              </a:rPr>
              <a:t>——</a:t>
            </a:r>
            <a:r>
              <a:rPr lang="zh-CN" altLang="en-US" sz="1600" b="1" dirty="0">
                <a:latin typeface="宋体" panose="02010600030101010101" pitchFamily="2" charset="-122"/>
              </a:rPr>
              <a:t>因业务、劳动、旅游、学习、开会、探亲、访友等原因短期（一般定为</a:t>
            </a:r>
            <a:r>
              <a:rPr lang="en-US" altLang="zh-CN" sz="1600" b="1" dirty="0">
                <a:latin typeface="宋体" panose="02010600030101010101" pitchFamily="2" charset="-122"/>
              </a:rPr>
              <a:t>3</a:t>
            </a:r>
            <a:r>
              <a:rPr lang="zh-CN" altLang="en-US" sz="1600" b="1" dirty="0">
                <a:latin typeface="宋体" panose="02010600030101010101" pitchFamily="2" charset="-122"/>
              </a:rPr>
              <a:t>天以上）离家赴外地活动的人门，算流动人口的范围之内。</a:t>
            </a:r>
            <a:endParaRPr lang="zh-CN" altLang="en-US" sz="1600" b="1" dirty="0">
              <a:latin typeface="宋体" panose="02010600030101010101" pitchFamily="2" charset="-122"/>
            </a:endParaRPr>
          </a:p>
          <a:p>
            <a:pPr marL="495300" lvl="1" indent="-304800" defTabSz="914400" eaLnBrk="1" hangingPunct="1">
              <a:lnSpc>
                <a:spcPct val="160000"/>
              </a:lnSpc>
              <a:spcAft>
                <a:spcPct val="20000"/>
              </a:spcAft>
              <a:buClr>
                <a:schemeClr val="accent2"/>
              </a:buClr>
              <a:buFontTx/>
              <a:buNone/>
              <a:tabLst>
                <a:tab pos="97155" algn="l"/>
                <a:tab pos="1040130" algn="l"/>
              </a:tabLst>
            </a:pPr>
            <a:r>
              <a:rPr lang="en-US" altLang="zh-CN" sz="2000" b="1" dirty="0">
                <a:latin typeface="宋体" panose="02010600030101010101" pitchFamily="2" charset="-122"/>
              </a:rPr>
              <a:t>2</a:t>
            </a:r>
            <a:r>
              <a:rPr lang="zh-CN" altLang="en-US" sz="2000" b="1" dirty="0">
                <a:latin typeface="宋体" panose="02010600030101010101" pitchFamily="2" charset="-122"/>
              </a:rPr>
              <a:t>、积极意义</a:t>
            </a:r>
            <a:endParaRPr lang="zh-CN" altLang="en-US" sz="2000" b="1" dirty="0">
              <a:latin typeface="宋体" panose="02010600030101010101" pitchFamily="2" charset="-122"/>
            </a:endParaRPr>
          </a:p>
          <a:p>
            <a:pPr marL="495300" lvl="1" indent="-304800" defTabSz="914400" eaLnBrk="1" hangingPunct="1">
              <a:lnSpc>
                <a:spcPct val="160000"/>
              </a:lnSpc>
              <a:spcAft>
                <a:spcPct val="20000"/>
              </a:spcAft>
              <a:buSzTx/>
              <a:buFont typeface="Wingdings" panose="05000000000000000000" pitchFamily="2" charset="2"/>
              <a:buChar char="u"/>
              <a:tabLst>
                <a:tab pos="97155" algn="l"/>
                <a:tab pos="1040130" algn="l"/>
              </a:tabLst>
            </a:pPr>
            <a:r>
              <a:rPr lang="zh-CN" altLang="en-US" sz="1600" b="1" dirty="0">
                <a:latin typeface="宋体" panose="02010600030101010101" pitchFamily="2" charset="-122"/>
              </a:rPr>
              <a:t>推动产业非农化和人口城镇化的发展；</a:t>
            </a:r>
            <a:endParaRPr lang="zh-CN" altLang="en-US" sz="1600" b="1" dirty="0">
              <a:latin typeface="宋体" panose="02010600030101010101" pitchFamily="2" charset="-122"/>
            </a:endParaRPr>
          </a:p>
          <a:p>
            <a:pPr marL="495300" lvl="1" indent="-304800" defTabSz="914400" eaLnBrk="1" hangingPunct="1">
              <a:lnSpc>
                <a:spcPct val="160000"/>
              </a:lnSpc>
              <a:spcAft>
                <a:spcPct val="20000"/>
              </a:spcAft>
              <a:buSzTx/>
              <a:buFont typeface="Wingdings" panose="05000000000000000000" pitchFamily="2" charset="2"/>
              <a:buChar char="u"/>
              <a:tabLst>
                <a:tab pos="97155" algn="l"/>
                <a:tab pos="1040130" algn="l"/>
              </a:tabLst>
            </a:pPr>
            <a:r>
              <a:rPr lang="zh-CN" altLang="en-US" sz="1600" b="1" dirty="0">
                <a:latin typeface="宋体" panose="02010600030101010101" pitchFamily="2" charset="-122"/>
              </a:rPr>
              <a:t>满足沿海地区经济高速增长对劳动力的需求；</a:t>
            </a:r>
            <a:endParaRPr lang="zh-CN" altLang="en-US" sz="1600" b="1" dirty="0">
              <a:latin typeface="宋体" panose="02010600030101010101" pitchFamily="2" charset="-122"/>
            </a:endParaRPr>
          </a:p>
          <a:p>
            <a:pPr marL="495300" lvl="1" indent="-304800" defTabSz="914400" eaLnBrk="1" hangingPunct="1">
              <a:lnSpc>
                <a:spcPct val="160000"/>
              </a:lnSpc>
              <a:spcAft>
                <a:spcPct val="20000"/>
              </a:spcAft>
              <a:buSzTx/>
              <a:buFont typeface="Wingdings" panose="05000000000000000000" pitchFamily="2" charset="2"/>
              <a:buChar char="u"/>
              <a:tabLst>
                <a:tab pos="97155" algn="l"/>
                <a:tab pos="1040130" algn="l"/>
              </a:tabLst>
            </a:pPr>
            <a:r>
              <a:rPr lang="zh-CN" altLang="en-US" sz="1600" b="1" dirty="0">
                <a:latin typeface="宋体" panose="02010600030101010101" pitchFamily="2" charset="-122"/>
              </a:rPr>
              <a:t>为内地疏解过重的人口压力，发展经济开辟了广阔的途径；</a:t>
            </a:r>
            <a:endParaRPr lang="zh-CN" altLang="en-US" sz="1600" b="1" dirty="0">
              <a:latin typeface="宋体" panose="02010600030101010101" pitchFamily="2" charset="-122"/>
            </a:endParaRPr>
          </a:p>
          <a:p>
            <a:pPr marL="495300" lvl="1" indent="-304800" defTabSz="914400" eaLnBrk="1" hangingPunct="1">
              <a:lnSpc>
                <a:spcPct val="160000"/>
              </a:lnSpc>
              <a:spcAft>
                <a:spcPct val="20000"/>
              </a:spcAft>
              <a:buSzTx/>
              <a:buFont typeface="Wingdings" panose="05000000000000000000" pitchFamily="2" charset="2"/>
              <a:buChar char="u"/>
              <a:tabLst>
                <a:tab pos="97155" algn="l"/>
                <a:tab pos="1040130" algn="l"/>
              </a:tabLst>
            </a:pPr>
            <a:r>
              <a:rPr lang="zh-CN" altLang="en-US" sz="1600" b="1" dirty="0">
                <a:latin typeface="宋体" panose="02010600030101010101" pitchFamily="2" charset="-122"/>
              </a:rPr>
              <a:t>有利于控制人口数量，改善人口素质。</a:t>
            </a:r>
            <a:endParaRPr lang="zh-CN" altLang="en-US" sz="1600" b="1" dirty="0">
              <a:latin typeface="宋体" panose="02010600030101010101" pitchFamily="2" charset="-122"/>
            </a:endParaRPr>
          </a:p>
        </p:txBody>
      </p:sp>
      <p:sp>
        <p:nvSpPr>
          <p:cNvPr id="4" name="文本框 3"/>
          <p:cNvSpPr txBox="1"/>
          <p:nvPr>
            <p:custDataLst>
              <p:tags r:id="rId3"/>
            </p:custDataLst>
          </p:nvPr>
        </p:nvSpPr>
        <p:spPr>
          <a:xfrm>
            <a:off x="899187" y="404528"/>
            <a:ext cx="6802755" cy="755650"/>
          </a:xfrm>
          <a:prstGeom prst="rect">
            <a:avLst/>
          </a:prstGeom>
          <a:noFill/>
        </p:spPr>
        <p:txBody>
          <a:bodyPr wrap="square">
            <a:spAutoFit/>
          </a:bodyPr>
          <a:p>
            <a:pPr marL="0" marR="0" lvl="0" indent="0" algn="l" defTabSz="914400" rtl="0" eaLnBrk="1" fontAlgn="auto" latinLnBrk="0" hangingPunct="1">
              <a:lnSpc>
                <a:spcPct val="120000"/>
              </a:lnSpc>
              <a:spcBef>
                <a:spcPts val="0"/>
              </a:spcBef>
              <a:spcAft>
                <a:spcPts val="0"/>
              </a:spcAft>
              <a:buClrTx/>
              <a:buSzTx/>
              <a:buFontTx/>
              <a:buNone/>
              <a:defRPr/>
            </a:pPr>
            <a:r>
              <a:rPr lang="zh-CN" altLang="en-US" sz="3600" b="1" dirty="0">
                <a:solidFill>
                  <a:srgbClr val="1402BE"/>
                </a:solidFill>
                <a:ea typeface="隶书" panose="02010509060101010101" pitchFamily="49" charset="-122"/>
                <a:sym typeface="+mn-ea"/>
              </a:rPr>
              <a:t>（七）我国流动人口</a:t>
            </a:r>
            <a:r>
              <a:rPr lang="zh-CN" altLang="en-US" sz="3600" b="1" dirty="0">
                <a:solidFill>
                  <a:srgbClr val="1402BE"/>
                </a:solidFill>
                <a:ea typeface="隶书" panose="02010509060101010101" pitchFamily="49" charset="-122"/>
                <a:sym typeface="+mn-ea"/>
              </a:rPr>
              <a:t>问题</a:t>
            </a:r>
            <a:endParaRPr lang="zh-CN" altLang="en-US" sz="3600" b="1" dirty="0">
              <a:solidFill>
                <a:srgbClr val="1402BE"/>
              </a:solidFill>
              <a:ea typeface="隶书" panose="02010509060101010101" pitchFamily="49" charset="-122"/>
              <a:sym typeface="+mn-ea"/>
            </a:endParaRPr>
          </a:p>
        </p:txBody>
      </p:sp>
    </p:spTree>
  </p:cSld>
  <p:clrMapOvr>
    <a:masterClrMapping/>
  </p:clrMapOvr>
  <p:transition>
    <p:random/>
  </p:transition>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BEAUTIFY_FLAG" val=""/>
</p:tagLst>
</file>

<file path=ppt/tags/tag100.xml><?xml version="1.0" encoding="utf-8"?>
<p:tagLst xmlns:p="http://schemas.openxmlformats.org/presentationml/2006/main">
  <p:tag name="KSO_WM_BEAUTIFY_FLAG" val=""/>
</p:tagLst>
</file>

<file path=ppt/tags/tag101.xml><?xml version="1.0" encoding="utf-8"?>
<p:tagLst xmlns:p="http://schemas.openxmlformats.org/presentationml/2006/main">
  <p:tag name="KSO_WM_BEAUTIFY_FLAG" val=""/>
</p:tagLst>
</file>

<file path=ppt/tags/tag102.xml><?xml version="1.0" encoding="utf-8"?>
<p:tagLst xmlns:p="http://schemas.openxmlformats.org/presentationml/2006/main">
  <p:tag name="KSO_WM_BEAUTIFY_FLAG" val=""/>
</p:tagLst>
</file>

<file path=ppt/tags/tag103.xml><?xml version="1.0" encoding="utf-8"?>
<p:tagLst xmlns:p="http://schemas.openxmlformats.org/presentationml/2006/main">
  <p:tag name="KSO_WM_UNIT_PLACING_PICTURE_USER_VIEWPORT" val="{&quot;height&quot;:8100,&quot;width&quot;:14400}"/>
  <p:tag name="KSO_WM_BEAUTIFY_FLAG" val=""/>
</p:tagLst>
</file>

<file path=ppt/tags/tag104.xml><?xml version="1.0" encoding="utf-8"?>
<p:tagLst xmlns:p="http://schemas.openxmlformats.org/presentationml/2006/main">
  <p:tag name="KSO_WM_BEAUTIFY_FLAG" val=""/>
</p:tagLst>
</file>

<file path=ppt/tags/tag105.xml><?xml version="1.0" encoding="utf-8"?>
<p:tagLst xmlns:p="http://schemas.openxmlformats.org/presentationml/2006/main">
  <p:tag name="KSO_WM_BEAUTIFY_FLAG" val=""/>
</p:tagLst>
</file>

<file path=ppt/tags/tag106.xml><?xml version="1.0" encoding="utf-8"?>
<p:tagLst xmlns:p="http://schemas.openxmlformats.org/presentationml/2006/main">
  <p:tag name="KSO_WM_BEAUTIFY_FLAG" val=""/>
</p:tagLst>
</file>

<file path=ppt/tags/tag107.xml><?xml version="1.0" encoding="utf-8"?>
<p:tagLst xmlns:p="http://schemas.openxmlformats.org/presentationml/2006/main">
  <p:tag name="KSO_WM_BEAUTIFY_FLAG" val=""/>
</p:tagLst>
</file>

<file path=ppt/tags/tag108.xml><?xml version="1.0" encoding="utf-8"?>
<p:tagLst xmlns:p="http://schemas.openxmlformats.org/presentationml/2006/main">
  <p:tag name="KSO_WM_UNIT_PLACING_PICTURE_USER_VIEWPORT" val="{&quot;height&quot;:8100,&quot;width&quot;:14400}"/>
  <p:tag name="KSO_WM_BEAUTIFY_FLAG" val=""/>
</p:tagLst>
</file>

<file path=ppt/tags/tag109.xml><?xml version="1.0" encoding="utf-8"?>
<p:tagLst xmlns:p="http://schemas.openxmlformats.org/presentationml/2006/main">
  <p:tag name="KSO_WM_BEAUTIFY_FLAG" val=""/>
</p:tagLst>
</file>

<file path=ppt/tags/tag11.xml><?xml version="1.0" encoding="utf-8"?>
<p:tagLst xmlns:p="http://schemas.openxmlformats.org/presentationml/2006/main">
  <p:tag name="KSO_WM_UNIT_PLACING_PICTURE_USER_VIEWPORT" val="{&quot;height&quot;:8100,&quot;width&quot;:14400}"/>
</p:tagLst>
</file>

<file path=ppt/tags/tag110.xml><?xml version="1.0" encoding="utf-8"?>
<p:tagLst xmlns:p="http://schemas.openxmlformats.org/presentationml/2006/main">
  <p:tag name="KSO_WM_BEAUTIFY_FLAG" val=""/>
</p:tagLst>
</file>

<file path=ppt/tags/tag111.xml><?xml version="1.0" encoding="utf-8"?>
<p:tagLst xmlns:p="http://schemas.openxmlformats.org/presentationml/2006/main">
  <p:tag name="KSO_WM_BEAUTIFY_FLAG" val=""/>
</p:tagLst>
</file>

<file path=ppt/tags/tag112.xml><?xml version="1.0" encoding="utf-8"?>
<p:tagLst xmlns:p="http://schemas.openxmlformats.org/presentationml/2006/main">
  <p:tag name="KSO_WM_BEAUTIFY_FLAG" val=""/>
</p:tagLst>
</file>

<file path=ppt/tags/tag113.xml><?xml version="1.0" encoding="utf-8"?>
<p:tagLst xmlns:p="http://schemas.openxmlformats.org/presentationml/2006/main">
  <p:tag name="KSO_WM_UNIT_PLACING_PICTURE_USER_VIEWPORT" val="{&quot;height&quot;:8100,&quot;width&quot;:14400}"/>
  <p:tag name="KSO_WM_BEAUTIFY_FLAG" val=""/>
</p:tagLst>
</file>

<file path=ppt/tags/tag114.xml><?xml version="1.0" encoding="utf-8"?>
<p:tagLst xmlns:p="http://schemas.openxmlformats.org/presentationml/2006/main">
  <p:tag name="KSO_WM_BEAUTIFY_FLAG" val=""/>
</p:tagLst>
</file>

<file path=ppt/tags/tag115.xml><?xml version="1.0" encoding="utf-8"?>
<p:tagLst xmlns:p="http://schemas.openxmlformats.org/presentationml/2006/main">
  <p:tag name="KSO_WM_BEAUTIFY_FLAG" val=""/>
</p:tagLst>
</file>

<file path=ppt/tags/tag116.xml><?xml version="1.0" encoding="utf-8"?>
<p:tagLst xmlns:p="http://schemas.openxmlformats.org/presentationml/2006/main">
  <p:tag name="KSO_WM_BEAUTIFY_FLAG" val=""/>
</p:tagLst>
</file>

<file path=ppt/tags/tag117.xml><?xml version="1.0" encoding="utf-8"?>
<p:tagLst xmlns:p="http://schemas.openxmlformats.org/presentationml/2006/main">
  <p:tag name="KSO_WM_BEAUTIFY_FLAG" val=""/>
</p:tagLst>
</file>

<file path=ppt/tags/tag118.xml><?xml version="1.0" encoding="utf-8"?>
<p:tagLst xmlns:p="http://schemas.openxmlformats.org/presentationml/2006/main">
  <p:tag name="KSO_WM_UNIT_PLACING_PICTURE_USER_VIEWPORT" val="{&quot;height&quot;:8100,&quot;width&quot;:14400}"/>
  <p:tag name="KSO_WM_BEAUTIFY_FLAG" val=""/>
</p:tagLst>
</file>

<file path=ppt/tags/tag119.xml><?xml version="1.0" encoding="utf-8"?>
<p:tagLst xmlns:p="http://schemas.openxmlformats.org/presentationml/2006/main">
  <p:tag name="KSO_WM_BEAUTIFY_FLAG" val=""/>
</p:tagLst>
</file>

<file path=ppt/tags/tag12.xml><?xml version="1.0" encoding="utf-8"?>
<p:tagLst xmlns:p="http://schemas.openxmlformats.org/presentationml/2006/main">
  <p:tag name="KSO_WM_UNIT_TABLE_BEAUTIFY" val="smartTable{6a51f8ff-96bf-4492-b7db-b2d10105eef0}"/>
  <p:tag name="KSO_WM_BEAUTIFY_FLAG" val=""/>
</p:tagLst>
</file>

<file path=ppt/tags/tag120.xml><?xml version="1.0" encoding="utf-8"?>
<p:tagLst xmlns:p="http://schemas.openxmlformats.org/presentationml/2006/main">
  <p:tag name="KSO_WM_BEAUTIFY_FLAG" val=""/>
</p:tagLst>
</file>

<file path=ppt/tags/tag121.xml><?xml version="1.0" encoding="utf-8"?>
<p:tagLst xmlns:p="http://schemas.openxmlformats.org/presentationml/2006/main">
  <p:tag name="KSO_WM_BEAUTIFY_FLAG" val=""/>
</p:tagLst>
</file>

<file path=ppt/tags/tag122.xml><?xml version="1.0" encoding="utf-8"?>
<p:tagLst xmlns:p="http://schemas.openxmlformats.org/presentationml/2006/main">
  <p:tag name="KSO_WM_BEAUTIFY_FLAG" val=""/>
</p:tagLst>
</file>

<file path=ppt/tags/tag123.xml><?xml version="1.0" encoding="utf-8"?>
<p:tagLst xmlns:p="http://schemas.openxmlformats.org/presentationml/2006/main">
  <p:tag name="KSO_WM_UNIT_PLACING_PICTURE_USER_VIEWPORT" val="{&quot;height&quot;:8100,&quot;width&quot;:14400}"/>
  <p:tag name="KSO_WM_BEAUTIFY_FLAG" val=""/>
</p:tagLst>
</file>

<file path=ppt/tags/tag124.xml><?xml version="1.0" encoding="utf-8"?>
<p:tagLst xmlns:p="http://schemas.openxmlformats.org/presentationml/2006/main">
  <p:tag name="KSO_WM_UNIT_PLACING_PICTURE_USER_VIEWPORT" val="{&quot;height&quot;:8100,&quot;width&quot;:14400}"/>
  <p:tag name="KSO_WM_BEAUTIFY_FLAG" val=""/>
</p:tagLst>
</file>

<file path=ppt/tags/tag125.xml><?xml version="1.0" encoding="utf-8"?>
<p:tagLst xmlns:p="http://schemas.openxmlformats.org/presentationml/2006/main">
  <p:tag name="KSO_WM_UNIT_PLACING_PICTURE_USER_VIEWPORT" val="{&quot;height&quot;:8100,&quot;width&quot;:14400}"/>
  <p:tag name="KSO_WM_BEAUTIFY_FLAG" val=""/>
</p:tagLst>
</file>

<file path=ppt/tags/tag126.xml><?xml version="1.0" encoding="utf-8"?>
<p:tagLst xmlns:p="http://schemas.openxmlformats.org/presentationml/2006/main">
  <p:tag name="KSO_WM_UNIT_PLACING_PICTURE_USER_VIEWPORT" val="{&quot;height&quot;:8100,&quot;width&quot;:14400}"/>
  <p:tag name="KSO_WM_BEAUTIFY_FLAG" val=""/>
</p:tagLst>
</file>

<file path=ppt/tags/tag127.xml><?xml version="1.0" encoding="utf-8"?>
<p:tagLst xmlns:p="http://schemas.openxmlformats.org/presentationml/2006/main">
  <p:tag name="KSO_WM_BEAUTIFY_FLAG" val=""/>
</p:tagLst>
</file>

<file path=ppt/tags/tag128.xml><?xml version="1.0" encoding="utf-8"?>
<p:tagLst xmlns:p="http://schemas.openxmlformats.org/presentationml/2006/main">
  <p:tag name="KSO_WM_BEAUTIFY_FLAG" val=""/>
</p:tagLst>
</file>

<file path=ppt/tags/tag129.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30.xml><?xml version="1.0" encoding="utf-8"?>
<p:tagLst xmlns:p="http://schemas.openxmlformats.org/presentationml/2006/main">
  <p:tag name="KSO_WM_BEAUTIFY_FLAG" val=""/>
</p:tagLst>
</file>

<file path=ppt/tags/tag131.xml><?xml version="1.0" encoding="utf-8"?>
<p:tagLst xmlns:p="http://schemas.openxmlformats.org/presentationml/2006/main">
  <p:tag name="KSO_WM_UNIT_PLACING_PICTURE_USER_VIEWPORT" val="{&quot;height&quot;:8100,&quot;width&quot;:14400}"/>
  <p:tag name="KSO_WM_BEAUTIFY_FLAG" val=""/>
</p:tagLst>
</file>

<file path=ppt/tags/tag132.xml><?xml version="1.0" encoding="utf-8"?>
<p:tagLst xmlns:p="http://schemas.openxmlformats.org/presentationml/2006/main">
  <p:tag name="KSO_WM_BEAUTIFY_FLAG" val=""/>
</p:tagLst>
</file>

<file path=ppt/tags/tag133.xml><?xml version="1.0" encoding="utf-8"?>
<p:tagLst xmlns:p="http://schemas.openxmlformats.org/presentationml/2006/main">
  <p:tag name="KSO_WM_BEAUTIFY_FLAG" val=""/>
</p:tagLst>
</file>

<file path=ppt/tags/tag134.xml><?xml version="1.0" encoding="utf-8"?>
<p:tagLst xmlns:p="http://schemas.openxmlformats.org/presentationml/2006/main">
  <p:tag name="KSO_WM_BEAUTIFY_FLAG" val=""/>
</p:tagLst>
</file>

<file path=ppt/tags/tag135.xml><?xml version="1.0" encoding="utf-8"?>
<p:tagLst xmlns:p="http://schemas.openxmlformats.org/presentationml/2006/main">
  <p:tag name="KSO_WM_UNIT_PLACING_PICTURE_USER_VIEWPORT" val="{&quot;height&quot;:8100,&quot;width&quot;:14400}"/>
  <p:tag name="KSO_WM_BEAUTIFY_FLAG" val=""/>
</p:tagLst>
</file>

<file path=ppt/tags/tag136.xml><?xml version="1.0" encoding="utf-8"?>
<p:tagLst xmlns:p="http://schemas.openxmlformats.org/presentationml/2006/main">
  <p:tag name="KSO_WM_BEAUTIFY_FLAG" val=""/>
</p:tagLst>
</file>

<file path=ppt/tags/tag137.xml><?xml version="1.0" encoding="utf-8"?>
<p:tagLst xmlns:p="http://schemas.openxmlformats.org/presentationml/2006/main">
  <p:tag name="KSO_WM_BEAUTIFY_FLAG" val=""/>
</p:tagLst>
</file>

<file path=ppt/tags/tag138.xml><?xml version="1.0" encoding="utf-8"?>
<p:tagLst xmlns:p="http://schemas.openxmlformats.org/presentationml/2006/main">
  <p:tag name="KSO_WM_BEAUTIFY_FLAG" val=""/>
</p:tagLst>
</file>

<file path=ppt/tags/tag139.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40.xml><?xml version="1.0" encoding="utf-8"?>
<p:tagLst xmlns:p="http://schemas.openxmlformats.org/presentationml/2006/main">
  <p:tag name="KSO_WM_UNIT_PLACING_PICTURE_USER_VIEWPORT" val="{&quot;height&quot;:8100,&quot;width&quot;:14400}"/>
  <p:tag name="KSO_WM_BEAUTIFY_FLAG" val=""/>
</p:tagLst>
</file>

<file path=ppt/tags/tag141.xml><?xml version="1.0" encoding="utf-8"?>
<p:tagLst xmlns:p="http://schemas.openxmlformats.org/presentationml/2006/main">
  <p:tag name="KSO_WM_BEAUTIFY_FLAG" val=""/>
</p:tagLst>
</file>

<file path=ppt/tags/tag142.xml><?xml version="1.0" encoding="utf-8"?>
<p:tagLst xmlns:p="http://schemas.openxmlformats.org/presentationml/2006/main">
  <p:tag name="KSO_WM_BEAUTIFY_FLAG" val=""/>
</p:tagLst>
</file>

<file path=ppt/tags/tag143.xml><?xml version="1.0" encoding="utf-8"?>
<p:tagLst xmlns:p="http://schemas.openxmlformats.org/presentationml/2006/main">
  <p:tag name="KSO_WM_BEAUTIFY_FLAG" val=""/>
</p:tagLst>
</file>

<file path=ppt/tags/tag144.xml><?xml version="1.0" encoding="utf-8"?>
<p:tagLst xmlns:p="http://schemas.openxmlformats.org/presentationml/2006/main">
  <p:tag name="KSO_WM_BEAUTIFY_FLAG" val=""/>
</p:tagLst>
</file>

<file path=ppt/tags/tag145.xml><?xml version="1.0" encoding="utf-8"?>
<p:tagLst xmlns:p="http://schemas.openxmlformats.org/presentationml/2006/main">
  <p:tag name="KSO_WM_UNIT_PLACING_PICTURE_USER_VIEWPORT" val="{&quot;height&quot;:8100,&quot;width&quot;:14400}"/>
  <p:tag name="KSO_WM_BEAUTIFY_FLAG" val=""/>
</p:tagLst>
</file>

<file path=ppt/tags/tag146.xml><?xml version="1.0" encoding="utf-8"?>
<p:tagLst xmlns:p="http://schemas.openxmlformats.org/presentationml/2006/main">
  <p:tag name="KSO_WM_BEAUTIFY_FLAG" val=""/>
</p:tagLst>
</file>

<file path=ppt/tags/tag147.xml><?xml version="1.0" encoding="utf-8"?>
<p:tagLst xmlns:p="http://schemas.openxmlformats.org/presentationml/2006/main">
  <p:tag name="KSO_WM_BEAUTIFY_FLAG" val=""/>
</p:tagLst>
</file>

<file path=ppt/tags/tag148.xml><?xml version="1.0" encoding="utf-8"?>
<p:tagLst xmlns:p="http://schemas.openxmlformats.org/presentationml/2006/main">
  <p:tag name="KSO_WM_BEAUTIFY_FLAG" val=""/>
</p:tagLst>
</file>

<file path=ppt/tags/tag149.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50.xml><?xml version="1.0" encoding="utf-8"?>
<p:tagLst xmlns:p="http://schemas.openxmlformats.org/presentationml/2006/main">
  <p:tag name="KSO_WM_UNIT_PLACING_PICTURE_USER_VIEWPORT" val="{&quot;height&quot;:8100,&quot;width&quot;:14400}"/>
  <p:tag name="KSO_WM_BEAUTIFY_FLAG" val=""/>
</p:tagLst>
</file>

<file path=ppt/tags/tag151.xml><?xml version="1.0" encoding="utf-8"?>
<p:tagLst xmlns:p="http://schemas.openxmlformats.org/presentationml/2006/main">
  <p:tag name="KSO_WM_BEAUTIFY_FLAG" val=""/>
</p:tagLst>
</file>

<file path=ppt/tags/tag152.xml><?xml version="1.0" encoding="utf-8"?>
<p:tagLst xmlns:p="http://schemas.openxmlformats.org/presentationml/2006/main">
  <p:tag name="KSO_WM_BEAUTIFY_FLAG" val=""/>
</p:tagLst>
</file>

<file path=ppt/tags/tag153.xml><?xml version="1.0" encoding="utf-8"?>
<p:tagLst xmlns:p="http://schemas.openxmlformats.org/presentationml/2006/main">
  <p:tag name="KSO_WM_BEAUTIFY_FLAG" val=""/>
</p:tagLst>
</file>

<file path=ppt/tags/tag154.xml><?xml version="1.0" encoding="utf-8"?>
<p:tagLst xmlns:p="http://schemas.openxmlformats.org/presentationml/2006/main">
  <p:tag name="KSO_WM_BEAUTIFY_FLAG" val=""/>
</p:tagLst>
</file>

<file path=ppt/tags/tag155.xml><?xml version="1.0" encoding="utf-8"?>
<p:tagLst xmlns:p="http://schemas.openxmlformats.org/presentationml/2006/main">
  <p:tag name="KSO_WM_UNIT_PLACING_PICTURE_USER_VIEWPORT" val="{&quot;height&quot;:8100,&quot;width&quot;:14400}"/>
  <p:tag name="KSO_WM_BEAUTIFY_FLAG" val=""/>
</p:tagLst>
</file>

<file path=ppt/tags/tag156.xml><?xml version="1.0" encoding="utf-8"?>
<p:tagLst xmlns:p="http://schemas.openxmlformats.org/presentationml/2006/main">
  <p:tag name="KSO_WM_BEAUTIFY_FLAG" val=""/>
</p:tagLst>
</file>

<file path=ppt/tags/tag157.xml><?xml version="1.0" encoding="utf-8"?>
<p:tagLst xmlns:p="http://schemas.openxmlformats.org/presentationml/2006/main">
  <p:tag name="KSO_WM_BEAUTIFY_FLAG" val=""/>
</p:tagLst>
</file>

<file path=ppt/tags/tag158.xml><?xml version="1.0" encoding="utf-8"?>
<p:tagLst xmlns:p="http://schemas.openxmlformats.org/presentationml/2006/main">
  <p:tag name="KSO_WM_BEAUTIFY_FLAG" val=""/>
</p:tagLst>
</file>

<file path=ppt/tags/tag159.xml><?xml version="1.0" encoding="utf-8"?>
<p:tagLst xmlns:p="http://schemas.openxmlformats.org/presentationml/2006/main">
  <p:tag name="KSO_WM_BEAUTIFY_FLAG" val=""/>
</p:tagLst>
</file>

<file path=ppt/tags/tag16.xml><?xml version="1.0" encoding="utf-8"?>
<p:tagLst xmlns:p="http://schemas.openxmlformats.org/presentationml/2006/main">
  <p:tag name="KSO_WM_BEAUTIFY_FLAG" val=""/>
</p:tagLst>
</file>

<file path=ppt/tags/tag160.xml><?xml version="1.0" encoding="utf-8"?>
<p:tagLst xmlns:p="http://schemas.openxmlformats.org/presentationml/2006/main">
  <p:tag name="KSO_WM_UNIT_PLACING_PICTURE_USER_VIEWPORT" val="{&quot;height&quot;:8100,&quot;width&quot;:14400}"/>
  <p:tag name="KSO_WM_BEAUTIFY_FLAG" val=""/>
</p:tagLst>
</file>

<file path=ppt/tags/tag161.xml><?xml version="1.0" encoding="utf-8"?>
<p:tagLst xmlns:p="http://schemas.openxmlformats.org/presentationml/2006/main">
  <p:tag name="KSO_WM_BEAUTIFY_FLAG" val=""/>
</p:tagLst>
</file>

<file path=ppt/tags/tag162.xml><?xml version="1.0" encoding="utf-8"?>
<p:tagLst xmlns:p="http://schemas.openxmlformats.org/presentationml/2006/main">
  <p:tag name="KSO_WM_BEAUTIFY_FLAG" val=""/>
</p:tagLst>
</file>

<file path=ppt/tags/tag163.xml><?xml version="1.0" encoding="utf-8"?>
<p:tagLst xmlns:p="http://schemas.openxmlformats.org/presentationml/2006/main">
  <p:tag name="KSO_WM_BEAUTIFY_FLAG" val=""/>
</p:tagLst>
</file>

<file path=ppt/tags/tag164.xml><?xml version="1.0" encoding="utf-8"?>
<p:tagLst xmlns:p="http://schemas.openxmlformats.org/presentationml/2006/main">
  <p:tag name="KSO_WM_BEAUTIFY_FLAG" val=""/>
</p:tagLst>
</file>

<file path=ppt/tags/tag165.xml><?xml version="1.0" encoding="utf-8"?>
<p:tagLst xmlns:p="http://schemas.openxmlformats.org/presentationml/2006/main">
  <p:tag name="KSO_WM_UNIT_PLACING_PICTURE_USER_VIEWPORT" val="{&quot;height&quot;:8100,&quot;width&quot;:14400}"/>
  <p:tag name="KSO_WM_BEAUTIFY_FLAG" val=""/>
</p:tagLst>
</file>

<file path=ppt/tags/tag166.xml><?xml version="1.0" encoding="utf-8"?>
<p:tagLst xmlns:p="http://schemas.openxmlformats.org/presentationml/2006/main">
  <p:tag name="KSO_WM_BEAUTIFY_FLAG" val=""/>
</p:tagLst>
</file>

<file path=ppt/tags/tag167.xml><?xml version="1.0" encoding="utf-8"?>
<p:tagLst xmlns:p="http://schemas.openxmlformats.org/presentationml/2006/main">
  <p:tag name="KSO_WM_BEAUTIFY_FLAG" val=""/>
</p:tagLst>
</file>

<file path=ppt/tags/tag168.xml><?xml version="1.0" encoding="utf-8"?>
<p:tagLst xmlns:p="http://schemas.openxmlformats.org/presentationml/2006/main">
  <p:tag name="KSO_WM_BEAUTIFY_FLAG" val=""/>
</p:tagLst>
</file>

<file path=ppt/tags/tag169.xml><?xml version="1.0" encoding="utf-8"?>
<p:tagLst xmlns:p="http://schemas.openxmlformats.org/presentationml/2006/main">
  <p:tag name="KSO_WM_BEAUTIFY_FLAG" val=""/>
</p:tagLst>
</file>

<file path=ppt/tags/tag17.xml><?xml version="1.0" encoding="utf-8"?>
<p:tagLst xmlns:p="http://schemas.openxmlformats.org/presentationml/2006/main">
  <p:tag name="KSO_WM_BEAUTIFY_FLAG" val=""/>
</p:tagLst>
</file>

<file path=ppt/tags/tag170.xml><?xml version="1.0" encoding="utf-8"?>
<p:tagLst xmlns:p="http://schemas.openxmlformats.org/presentationml/2006/main">
  <p:tag name="KSO_WM_UNIT_PLACING_PICTURE_USER_VIEWPORT" val="{&quot;height&quot;:8100,&quot;width&quot;:14400}"/>
  <p:tag name="KSO_WM_BEAUTIFY_FLAG" val=""/>
</p:tagLst>
</file>

<file path=ppt/tags/tag171.xml><?xml version="1.0" encoding="utf-8"?>
<p:tagLst xmlns:p="http://schemas.openxmlformats.org/presentationml/2006/main">
  <p:tag name="KSO_WM_BEAUTIFY_FLAG" val=""/>
</p:tagLst>
</file>

<file path=ppt/tags/tag172.xml><?xml version="1.0" encoding="utf-8"?>
<p:tagLst xmlns:p="http://schemas.openxmlformats.org/presentationml/2006/main">
  <p:tag name="KSO_WM_BEAUTIFY_FLAG" val=""/>
</p:tagLst>
</file>

<file path=ppt/tags/tag173.xml><?xml version="1.0" encoding="utf-8"?>
<p:tagLst xmlns:p="http://schemas.openxmlformats.org/presentationml/2006/main">
  <p:tag name="KSO_WM_BEAUTIFY_FLAG" val=""/>
</p:tagLst>
</file>

<file path=ppt/tags/tag174.xml><?xml version="1.0" encoding="utf-8"?>
<p:tagLst xmlns:p="http://schemas.openxmlformats.org/presentationml/2006/main">
  <p:tag name="KSO_WM_BEAUTIFY_FLAG" val=""/>
</p:tagLst>
</file>

<file path=ppt/tags/tag175.xml><?xml version="1.0" encoding="utf-8"?>
<p:tagLst xmlns:p="http://schemas.openxmlformats.org/presentationml/2006/main">
  <p:tag name="KSO_WM_UNIT_PLACING_PICTURE_USER_VIEWPORT" val="{&quot;height&quot;:8100,&quot;width&quot;:14400}"/>
  <p:tag name="KSO_WM_BEAUTIFY_FLAG" val=""/>
</p:tagLst>
</file>

<file path=ppt/tags/tag176.xml><?xml version="1.0" encoding="utf-8"?>
<p:tagLst xmlns:p="http://schemas.openxmlformats.org/presentationml/2006/main">
  <p:tag name="KSO_WM_BEAUTIFY_FLAG" val=""/>
</p:tagLst>
</file>

<file path=ppt/tags/tag177.xml><?xml version="1.0" encoding="utf-8"?>
<p:tagLst xmlns:p="http://schemas.openxmlformats.org/presentationml/2006/main">
  <p:tag name="KSO_WM_BEAUTIFY_FLAG" val=""/>
</p:tagLst>
</file>

<file path=ppt/tags/tag178.xml><?xml version="1.0" encoding="utf-8"?>
<p:tagLst xmlns:p="http://schemas.openxmlformats.org/presentationml/2006/main">
  <p:tag name="KSO_WM_BEAUTIFY_FLAG" val=""/>
</p:tagLst>
</file>

<file path=ppt/tags/tag179.xml><?xml version="1.0" encoding="utf-8"?>
<p:tagLst xmlns:p="http://schemas.openxmlformats.org/presentationml/2006/main">
  <p:tag name="KSO_WM_BEAUTIFY_FLAG" val=""/>
</p:tagLst>
</file>

<file path=ppt/tags/tag18.xml><?xml version="1.0" encoding="utf-8"?>
<p:tagLst xmlns:p="http://schemas.openxmlformats.org/presentationml/2006/main">
  <p:tag name="KSO_WM_BEAUTIFY_FLAG" val=""/>
</p:tagLst>
</file>

<file path=ppt/tags/tag180.xml><?xml version="1.0" encoding="utf-8"?>
<p:tagLst xmlns:p="http://schemas.openxmlformats.org/presentationml/2006/main">
  <p:tag name="KSO_WM_UNIT_PLACING_PICTURE_USER_VIEWPORT" val="{&quot;height&quot;:8100,&quot;width&quot;:14400}"/>
  <p:tag name="KSO_WM_BEAUTIFY_FLAG" val=""/>
</p:tagLst>
</file>

<file path=ppt/tags/tag181.xml><?xml version="1.0" encoding="utf-8"?>
<p:tagLst xmlns:p="http://schemas.openxmlformats.org/presentationml/2006/main">
  <p:tag name="KSO_WM_BEAUTIFY_FLAG" val=""/>
</p:tagLst>
</file>

<file path=ppt/tags/tag182.xml><?xml version="1.0" encoding="utf-8"?>
<p:tagLst xmlns:p="http://schemas.openxmlformats.org/presentationml/2006/main">
  <p:tag name="KSO_WM_BEAUTIFY_FLAG" val=""/>
</p:tagLst>
</file>

<file path=ppt/tags/tag183.xml><?xml version="1.0" encoding="utf-8"?>
<p:tagLst xmlns:p="http://schemas.openxmlformats.org/presentationml/2006/main">
  <p:tag name="KSO_WM_BEAUTIFY_FLAG" val=""/>
</p:tagLst>
</file>

<file path=ppt/tags/tag184.xml><?xml version="1.0" encoding="utf-8"?>
<p:tagLst xmlns:p="http://schemas.openxmlformats.org/presentationml/2006/main">
  <p:tag name="KSO_WM_BEAUTIFY_FLAG" val=""/>
</p:tagLst>
</file>

<file path=ppt/tags/tag185.xml><?xml version="1.0" encoding="utf-8"?>
<p:tagLst xmlns:p="http://schemas.openxmlformats.org/presentationml/2006/main">
  <p:tag name="KSO_WM_UNIT_PLACING_PICTURE_USER_VIEWPORT" val="{&quot;height&quot;:8100,&quot;width&quot;:14400}"/>
  <p:tag name="KSO_WM_BEAUTIFY_FLAG" val=""/>
</p:tagLst>
</file>

<file path=ppt/tags/tag186.xml><?xml version="1.0" encoding="utf-8"?>
<p:tagLst xmlns:p="http://schemas.openxmlformats.org/presentationml/2006/main">
  <p:tag name="KSO_WM_BEAUTIFY_FLAG" val=""/>
</p:tagLst>
</file>

<file path=ppt/tags/tag187.xml><?xml version="1.0" encoding="utf-8"?>
<p:tagLst xmlns:p="http://schemas.openxmlformats.org/presentationml/2006/main">
  <p:tag name="KSO_WM_BEAUTIFY_FLAG" val=""/>
</p:tagLst>
</file>

<file path=ppt/tags/tag188.xml><?xml version="1.0" encoding="utf-8"?>
<p:tagLst xmlns:p="http://schemas.openxmlformats.org/presentationml/2006/main">
  <p:tag name="KSO_WM_BEAUTIFY_FLAG" val=""/>
</p:tagLst>
</file>

<file path=ppt/tags/tag189.xml><?xml version="1.0" encoding="utf-8"?>
<p:tagLst xmlns:p="http://schemas.openxmlformats.org/presentationml/2006/main">
  <p:tag name="KSO_WM_BEAUTIFY_FLAG" val=""/>
</p:tagLst>
</file>

<file path=ppt/tags/tag19.xml><?xml version="1.0" encoding="utf-8"?>
<p:tagLst xmlns:p="http://schemas.openxmlformats.org/presentationml/2006/main">
  <p:tag name="KSO_WM_BEAUTIFY_FLAG" val=""/>
</p:tagLst>
</file>

<file path=ppt/tags/tag190.xml><?xml version="1.0" encoding="utf-8"?>
<p:tagLst xmlns:p="http://schemas.openxmlformats.org/presentationml/2006/main">
  <p:tag name="KSO_WM_UNIT_PLACING_PICTURE_USER_VIEWPORT" val="{&quot;height&quot;:8100,&quot;width&quot;:14400}"/>
  <p:tag name="KSO_WM_BEAUTIFY_FLAG" val=""/>
</p:tagLst>
</file>

<file path=ppt/tags/tag191.xml><?xml version="1.0" encoding="utf-8"?>
<p:tagLst xmlns:p="http://schemas.openxmlformats.org/presentationml/2006/main">
  <p:tag name="KSO_WM_BEAUTIFY_FLAG" val=""/>
</p:tagLst>
</file>

<file path=ppt/tags/tag192.xml><?xml version="1.0" encoding="utf-8"?>
<p:tagLst xmlns:p="http://schemas.openxmlformats.org/presentationml/2006/main">
  <p:tag name="KSO_WM_BEAUTIFY_FLAG" val=""/>
</p:tagLst>
</file>

<file path=ppt/tags/tag193.xml><?xml version="1.0" encoding="utf-8"?>
<p:tagLst xmlns:p="http://schemas.openxmlformats.org/presentationml/2006/main">
  <p:tag name="KSO_WM_BEAUTIFY_FLAG" val=""/>
</p:tagLst>
</file>

<file path=ppt/tags/tag194.xml><?xml version="1.0" encoding="utf-8"?>
<p:tagLst xmlns:p="http://schemas.openxmlformats.org/presentationml/2006/main">
  <p:tag name="KSO_WM_BEAUTIFY_FLAG" val=""/>
</p:tagLst>
</file>

<file path=ppt/tags/tag195.xml><?xml version="1.0" encoding="utf-8"?>
<p:tagLst xmlns:p="http://schemas.openxmlformats.org/presentationml/2006/main">
  <p:tag name="KSO_WM_UNIT_PLACING_PICTURE_USER_VIEWPORT" val="{&quot;height&quot;:8100,&quot;width&quot;:14400}"/>
  <p:tag name="KSO_WM_BEAUTIFY_FLAG" val=""/>
</p:tagLst>
</file>

<file path=ppt/tags/tag196.xml><?xml version="1.0" encoding="utf-8"?>
<p:tagLst xmlns:p="http://schemas.openxmlformats.org/presentationml/2006/main">
  <p:tag name="KSO_WM_BEAUTIFY_FLAG" val=""/>
</p:tagLst>
</file>

<file path=ppt/tags/tag197.xml><?xml version="1.0" encoding="utf-8"?>
<p:tagLst xmlns:p="http://schemas.openxmlformats.org/presentationml/2006/main">
  <p:tag name="KSO_WM_BEAUTIFY_FLAG" val=""/>
</p:tagLst>
</file>

<file path=ppt/tags/tag198.xml><?xml version="1.0" encoding="utf-8"?>
<p:tagLst xmlns:p="http://schemas.openxmlformats.org/presentationml/2006/main">
  <p:tag name="KSO_WM_BEAUTIFY_FLAG" val=""/>
</p:tagLst>
</file>

<file path=ppt/tags/tag199.xml><?xml version="1.0" encoding="utf-8"?>
<p:tagLst xmlns:p="http://schemas.openxmlformats.org/presentationml/2006/main">
  <p:tag name="KSO_WM_BEAUTIFY_FLAG" val=""/>
</p:tagLst>
</file>

<file path=ppt/tags/tag2.xml><?xml version="1.0" encoding="utf-8"?>
<p:tagLst xmlns:p="http://schemas.openxmlformats.org/presentationml/2006/main">
  <p:tag name="KSO_WM_UNIT_PLACING_PICTURE_USER_VIEWPORT" val="{&quot;height&quot;:8100,&quot;width&quot;:14400}"/>
  <p:tag name="KSO_WM_BEAUTIFY_FLAG" val=""/>
</p:tagLst>
</file>

<file path=ppt/tags/tag20.xml><?xml version="1.0" encoding="utf-8"?>
<p:tagLst xmlns:p="http://schemas.openxmlformats.org/presentationml/2006/main">
  <p:tag name="KSO_WM_BEAUTIFY_FLAG" val=""/>
</p:tagLst>
</file>

<file path=ppt/tags/tag200.xml><?xml version="1.0" encoding="utf-8"?>
<p:tagLst xmlns:p="http://schemas.openxmlformats.org/presentationml/2006/main">
  <p:tag name="KSO_WM_UNIT_PLACING_PICTURE_USER_VIEWPORT" val="{&quot;height&quot;:8100,&quot;width&quot;:14400}"/>
  <p:tag name="KSO_WM_BEAUTIFY_FLAG" val=""/>
</p:tagLst>
</file>

<file path=ppt/tags/tag201.xml><?xml version="1.0" encoding="utf-8"?>
<p:tagLst xmlns:p="http://schemas.openxmlformats.org/presentationml/2006/main">
  <p:tag name="KSO_WM_BEAUTIFY_FLAG" val=""/>
</p:tagLst>
</file>

<file path=ppt/tags/tag202.xml><?xml version="1.0" encoding="utf-8"?>
<p:tagLst xmlns:p="http://schemas.openxmlformats.org/presentationml/2006/main">
  <p:tag name="KSO_WM_UNIT_PLACING_PICTURE_USER_VIEWPORT" val="{&quot;height&quot;:8100,&quot;width&quot;:14400}"/>
  <p:tag name="KSO_WM_BEAUTIFY_FLAG" val=""/>
</p:tagLst>
</file>

<file path=ppt/tags/tag203.xml><?xml version="1.0" encoding="utf-8"?>
<p:tagLst xmlns:p="http://schemas.openxmlformats.org/presentationml/2006/main">
  <p:tag name="KSO_WM_BEAUTIFY_FLAG" val=""/>
</p:tagLst>
</file>

<file path=ppt/tags/tag204.xml><?xml version="1.0" encoding="utf-8"?>
<p:tagLst xmlns:p="http://schemas.openxmlformats.org/presentationml/2006/main">
  <p:tag name="KSO_WM_UNIT_PLACING_PICTURE_USER_VIEWPORT" val="{&quot;height&quot;:8100,&quot;width&quot;:14400}"/>
  <p:tag name="KSO_WM_BEAUTIFY_FLAG" val=""/>
</p:tagLst>
</file>

<file path=ppt/tags/tag205.xml><?xml version="1.0" encoding="utf-8"?>
<p:tagLst xmlns:p="http://schemas.openxmlformats.org/presentationml/2006/main">
  <p:tag name="KSO_WM_BEAUTIFY_FLAG" val=""/>
</p:tagLst>
</file>

<file path=ppt/tags/tag206.xml><?xml version="1.0" encoding="utf-8"?>
<p:tagLst xmlns:p="http://schemas.openxmlformats.org/presentationml/2006/main">
  <p:tag name="KSO_WM_UNIT_PLACING_PICTURE_USER_VIEWPORT" val="{&quot;height&quot;:8100,&quot;width&quot;:14400}"/>
  <p:tag name="KSO_WM_BEAUTIFY_FLAG" val=""/>
</p:tagLst>
</file>

<file path=ppt/tags/tag207.xml><?xml version="1.0" encoding="utf-8"?>
<p:tagLst xmlns:p="http://schemas.openxmlformats.org/presentationml/2006/main">
  <p:tag name="KSO_WM_BEAUTIFY_FLAG" val=""/>
</p:tagLst>
</file>

<file path=ppt/tags/tag208.xml><?xml version="1.0" encoding="utf-8"?>
<p:tagLst xmlns:p="http://schemas.openxmlformats.org/presentationml/2006/main">
  <p:tag name="KSO_WM_UNIT_PLACING_PICTURE_USER_VIEWPORT" val="{&quot;height&quot;:8100,&quot;width&quot;:14400}"/>
  <p:tag name="KSO_WM_BEAUTIFY_FLAG" val=""/>
</p:tagLst>
</file>

<file path=ppt/tags/tag209.xml><?xml version="1.0" encoding="utf-8"?>
<p:tagLst xmlns:p="http://schemas.openxmlformats.org/presentationml/2006/main">
  <p:tag name="KSO_WM_UNIT_PLACING_PICTURE_USER_VIEWPORT" val="{&quot;height&quot;:8100,&quot;width&quot;:14400}"/>
  <p:tag name="KSO_WM_BEAUTIFY_FLAG" val=""/>
</p:tagLst>
</file>

<file path=ppt/tags/tag21.xml><?xml version="1.0" encoding="utf-8"?>
<p:tagLst xmlns:p="http://schemas.openxmlformats.org/presentationml/2006/main">
  <p:tag name="KSO_WM_BEAUTIFY_FLAG" val=""/>
</p:tagLst>
</file>

<file path=ppt/tags/tag210.xml><?xml version="1.0" encoding="utf-8"?>
<p:tagLst xmlns:p="http://schemas.openxmlformats.org/presentationml/2006/main">
  <p:tag name="KSO_WM_UNIT_PLACING_PICTURE_USER_VIEWPORT" val="{&quot;height&quot;:6135,&quot;width&quot;:14190}"/>
</p:tagLst>
</file>

<file path=ppt/tags/tag211.xml><?xml version="1.0" encoding="utf-8"?>
<p:tagLst xmlns:p="http://schemas.openxmlformats.org/presentationml/2006/main">
  <p:tag name="KSO_WM_BEAUTIFY_FLAG" val=""/>
</p:tagLst>
</file>

<file path=ppt/tags/tag212.xml><?xml version="1.0" encoding="utf-8"?>
<p:tagLst xmlns:p="http://schemas.openxmlformats.org/presentationml/2006/main">
  <p:tag name="KSO_WM_UNIT_PLACING_PICTURE_USER_VIEWPORT" val="{&quot;height&quot;:8100,&quot;width&quot;:14400}"/>
  <p:tag name="KSO_WM_BEAUTIFY_FLAG" val=""/>
</p:tagLst>
</file>

<file path=ppt/tags/tag213.xml><?xml version="1.0" encoding="utf-8"?>
<p:tagLst xmlns:p="http://schemas.openxmlformats.org/presentationml/2006/main">
  <p:tag name="KSO_WM_BEAUTIFY_FLAG" val=""/>
</p:tagLst>
</file>

<file path=ppt/tags/tag214.xml><?xml version="1.0" encoding="utf-8"?>
<p:tagLst xmlns:p="http://schemas.openxmlformats.org/presentationml/2006/main">
  <p:tag name="KSO_WM_UNIT_PLACING_PICTURE_USER_VIEWPORT" val="{&quot;height&quot;:8100,&quot;width&quot;:14400}"/>
  <p:tag name="KSO_WM_BEAUTIFY_FLAG" val=""/>
</p:tagLst>
</file>

<file path=ppt/tags/tag215.xml><?xml version="1.0" encoding="utf-8"?>
<p:tagLst xmlns:p="http://schemas.openxmlformats.org/presentationml/2006/main">
  <p:tag name="KSO_WM_BEAUTIFY_FLAG" val=""/>
</p:tagLst>
</file>

<file path=ppt/tags/tag216.xml><?xml version="1.0" encoding="utf-8"?>
<p:tagLst xmlns:p="http://schemas.openxmlformats.org/presentationml/2006/main">
  <p:tag name="KSO_WM_UNIT_PLACING_PICTURE_USER_VIEWPORT" val="{&quot;height&quot;:8100,&quot;width&quot;:14400}"/>
  <p:tag name="KSO_WM_BEAUTIFY_FLAG" val=""/>
</p:tagLst>
</file>

<file path=ppt/tags/tag217.xml><?xml version="1.0" encoding="utf-8"?>
<p:tagLst xmlns:p="http://schemas.openxmlformats.org/presentationml/2006/main">
  <p:tag name="KSO_WM_BEAUTIFY_FLAG" val=""/>
</p:tagLst>
</file>

<file path=ppt/tags/tag218.xml><?xml version="1.0" encoding="utf-8"?>
<p:tagLst xmlns:p="http://schemas.openxmlformats.org/presentationml/2006/main">
  <p:tag name="KSO_WM_UNIT_PLACING_PICTURE_USER_VIEWPORT" val="{&quot;height&quot;:8100,&quot;width&quot;:14400}"/>
  <p:tag name="KSO_WM_BEAUTIFY_FLAG" val=""/>
</p:tagLst>
</file>

<file path=ppt/tags/tag219.xml><?xml version="1.0" encoding="utf-8"?>
<p:tagLst xmlns:p="http://schemas.openxmlformats.org/presentationml/2006/main">
  <p:tag name="KSO_WM_BEAUTIFY_FLAG" val=""/>
</p:tagLst>
</file>

<file path=ppt/tags/tag22.xml><?xml version="1.0" encoding="utf-8"?>
<p:tagLst xmlns:p="http://schemas.openxmlformats.org/presentationml/2006/main">
  <p:tag name="KSO_WM_BEAUTIFY_FLAG" val=""/>
</p:tagLst>
</file>

<file path=ppt/tags/tag220.xml><?xml version="1.0" encoding="utf-8"?>
<p:tagLst xmlns:p="http://schemas.openxmlformats.org/presentationml/2006/main">
  <p:tag name="KSO_WM_UNIT_PLACING_PICTURE_USER_VIEWPORT" val="{&quot;height&quot;:8100,&quot;width&quot;:14400}"/>
  <p:tag name="KSO_WM_BEAUTIFY_FLAG" val=""/>
</p:tagLst>
</file>

<file path=ppt/tags/tag221.xml><?xml version="1.0" encoding="utf-8"?>
<p:tagLst xmlns:p="http://schemas.openxmlformats.org/presentationml/2006/main">
  <p:tag name="KSO_WM_BEAUTIFY_FLAG" val=""/>
</p:tagLst>
</file>

<file path=ppt/tags/tag222.xml><?xml version="1.0" encoding="utf-8"?>
<p:tagLst xmlns:p="http://schemas.openxmlformats.org/presentationml/2006/main">
  <p:tag name="KSO_WM_UNIT_PLACING_PICTURE_USER_VIEWPORT" val="{&quot;height&quot;:8100,&quot;width&quot;:14400}"/>
  <p:tag name="KSO_WM_BEAUTIFY_FLAG" val=""/>
</p:tagLst>
</file>

<file path=ppt/tags/tag223.xml><?xml version="1.0" encoding="utf-8"?>
<p:tagLst xmlns:p="http://schemas.openxmlformats.org/presentationml/2006/main">
  <p:tag name="KSO_WM_BEAUTIFY_FLAG" val=""/>
</p:tagLst>
</file>

<file path=ppt/tags/tag224.xml><?xml version="1.0" encoding="utf-8"?>
<p:tagLst xmlns:p="http://schemas.openxmlformats.org/presentationml/2006/main">
  <p:tag name="KSO_WM_UNIT_PLACING_PICTURE_USER_VIEWPORT" val="{&quot;height&quot;:8100,&quot;width&quot;:14400}"/>
  <p:tag name="KSO_WM_BEAUTIFY_FLAG" val=""/>
</p:tagLst>
</file>

<file path=ppt/tags/tag225.xml><?xml version="1.0" encoding="utf-8"?>
<p:tagLst xmlns:p="http://schemas.openxmlformats.org/presentationml/2006/main">
  <p:tag name="KSO_WM_BEAUTIFY_FLAG" val=""/>
</p:tagLst>
</file>

<file path=ppt/tags/tag226.xml><?xml version="1.0" encoding="utf-8"?>
<p:tagLst xmlns:p="http://schemas.openxmlformats.org/presentationml/2006/main">
  <p:tag name="KSO_WM_UNIT_PLACING_PICTURE_USER_VIEWPORT" val="{&quot;height&quot;:8100,&quot;width&quot;:14400}"/>
  <p:tag name="KSO_WM_BEAUTIFY_FLAG" val=""/>
</p:tagLst>
</file>

<file path=ppt/tags/tag227.xml><?xml version="1.0" encoding="utf-8"?>
<p:tagLst xmlns:p="http://schemas.openxmlformats.org/presentationml/2006/main">
  <p:tag name="KSO_WM_BEAUTIFY_FLAG" val=""/>
</p:tagLst>
</file>

<file path=ppt/tags/tag228.xml><?xml version="1.0" encoding="utf-8"?>
<p:tagLst xmlns:p="http://schemas.openxmlformats.org/presentationml/2006/main">
  <p:tag name="KSO_WM_UNIT_PLACING_PICTURE_USER_VIEWPORT" val="{&quot;height&quot;:8100,&quot;width&quot;:14400}"/>
  <p:tag name="KSO_WM_BEAUTIFY_FLAG" val=""/>
</p:tagLst>
</file>

<file path=ppt/tags/tag229.xml><?xml version="1.0" encoding="utf-8"?>
<p:tagLst xmlns:p="http://schemas.openxmlformats.org/presentationml/2006/main">
  <p:tag name="KSO_WM_BEAUTIFY_FLAG" val=""/>
</p:tagLst>
</file>

<file path=ppt/tags/tag23.xml><?xml version="1.0" encoding="utf-8"?>
<p:tagLst xmlns:p="http://schemas.openxmlformats.org/presentationml/2006/main">
  <p:tag name="KSO_WM_BEAUTIFY_FLAG" val=""/>
</p:tagLst>
</file>

<file path=ppt/tags/tag230.xml><?xml version="1.0" encoding="utf-8"?>
<p:tagLst xmlns:p="http://schemas.openxmlformats.org/presentationml/2006/main">
  <p:tag name="KSO_WM_UNIT_PLACING_PICTURE_USER_VIEWPORT" val="{&quot;height&quot;:8100,&quot;width&quot;:14400}"/>
  <p:tag name="KSO_WM_BEAUTIFY_FLAG" val=""/>
</p:tagLst>
</file>

<file path=ppt/tags/tag231.xml><?xml version="1.0" encoding="utf-8"?>
<p:tagLst xmlns:p="http://schemas.openxmlformats.org/presentationml/2006/main">
  <p:tag name="KSO_WM_BEAUTIFY_FLAG" val=""/>
</p:tagLst>
</file>

<file path=ppt/tags/tag232.xml><?xml version="1.0" encoding="utf-8"?>
<p:tagLst xmlns:p="http://schemas.openxmlformats.org/presentationml/2006/main">
  <p:tag name="KSO_WM_UNIT_PLACING_PICTURE_USER_VIEWPORT" val="{&quot;height&quot;:8100,&quot;width&quot;:14400}"/>
  <p:tag name="KSO_WM_BEAUTIFY_FLAG" val=""/>
</p:tagLst>
</file>

<file path=ppt/tags/tag233.xml><?xml version="1.0" encoding="utf-8"?>
<p:tagLst xmlns:p="http://schemas.openxmlformats.org/presentationml/2006/main">
  <p:tag name="KSO_WM_BEAUTIFY_FLAG" val=""/>
</p:tagLst>
</file>

<file path=ppt/tags/tag234.xml><?xml version="1.0" encoding="utf-8"?>
<p:tagLst xmlns:p="http://schemas.openxmlformats.org/presentationml/2006/main">
  <p:tag name="KSO_WM_UNIT_PLACING_PICTURE_USER_VIEWPORT" val="{&quot;height&quot;:8100,&quot;width&quot;:14400}"/>
  <p:tag name="KSO_WM_BEAUTIFY_FLAG" val=""/>
</p:tagLst>
</file>

<file path=ppt/tags/tag235.xml><?xml version="1.0" encoding="utf-8"?>
<p:tagLst xmlns:p="http://schemas.openxmlformats.org/presentationml/2006/main">
  <p:tag name="KSO_WM_BEAUTIFY_FLAG" val=""/>
</p:tagLst>
</file>

<file path=ppt/tags/tag236.xml><?xml version="1.0" encoding="utf-8"?>
<p:tagLst xmlns:p="http://schemas.openxmlformats.org/presentationml/2006/main">
  <p:tag name="KSO_WM_UNIT_PLACING_PICTURE_USER_VIEWPORT" val="{&quot;height&quot;:8100,&quot;width&quot;:14400}"/>
  <p:tag name="KSO_WM_BEAUTIFY_FLAG" val=""/>
</p:tagLst>
</file>

<file path=ppt/tags/tag237.xml><?xml version="1.0" encoding="utf-8"?>
<p:tagLst xmlns:p="http://schemas.openxmlformats.org/presentationml/2006/main">
  <p:tag name="KSO_WM_BEAUTIFY_FLAG" val=""/>
</p:tagLst>
</file>

<file path=ppt/tags/tag238.xml><?xml version="1.0" encoding="utf-8"?>
<p:tagLst xmlns:p="http://schemas.openxmlformats.org/presentationml/2006/main">
  <p:tag name="KSO_WM_UNIT_PLACING_PICTURE_USER_VIEWPORT" val="{&quot;height&quot;:8100,&quot;width&quot;:14400}"/>
  <p:tag name="KSO_WM_BEAUTIFY_FLAG" val=""/>
</p:tagLst>
</file>

<file path=ppt/tags/tag239.xml><?xml version="1.0" encoding="utf-8"?>
<p:tagLst xmlns:p="http://schemas.openxmlformats.org/presentationml/2006/main">
  <p:tag name="KSO_WM_BEAUTIFY_FLAG" val=""/>
</p:tagLst>
</file>

<file path=ppt/tags/tag24.xml><?xml version="1.0" encoding="utf-8"?>
<p:tagLst xmlns:p="http://schemas.openxmlformats.org/presentationml/2006/main">
  <p:tag name="KSO_WM_BEAUTIFY_FLAG" val=""/>
</p:tagLst>
</file>

<file path=ppt/tags/tag240.xml><?xml version="1.0" encoding="utf-8"?>
<p:tagLst xmlns:p="http://schemas.openxmlformats.org/presentationml/2006/main">
  <p:tag name="KSO_WM_UNIT_PLACING_PICTURE_USER_VIEWPORT" val="{&quot;height&quot;:8100,&quot;width&quot;:14400}"/>
  <p:tag name="KSO_WM_BEAUTIFY_FLAG" val=""/>
</p:tagLst>
</file>

<file path=ppt/tags/tag241.xml><?xml version="1.0" encoding="utf-8"?>
<p:tagLst xmlns:p="http://schemas.openxmlformats.org/presentationml/2006/main">
  <p:tag name="KSO_WM_BEAUTIFY_FLAG" val=""/>
</p:tagLst>
</file>

<file path=ppt/tags/tag242.xml><?xml version="1.0" encoding="utf-8"?>
<p:tagLst xmlns:p="http://schemas.openxmlformats.org/presentationml/2006/main">
  <p:tag name="KSO_WM_UNIT_PLACING_PICTURE_USER_VIEWPORT" val="{&quot;height&quot;:8100,&quot;width&quot;:14400}"/>
  <p:tag name="KSO_WM_BEAUTIFY_FLAG" val=""/>
</p:tagLst>
</file>

<file path=ppt/tags/tag243.xml><?xml version="1.0" encoding="utf-8"?>
<p:tagLst xmlns:p="http://schemas.openxmlformats.org/presentationml/2006/main">
  <p:tag name="KSO_WM_BEAUTIFY_FLAG" val=""/>
</p:tagLst>
</file>

<file path=ppt/tags/tag244.xml><?xml version="1.0" encoding="utf-8"?>
<p:tagLst xmlns:p="http://schemas.openxmlformats.org/presentationml/2006/main">
  <p:tag name="KSO_WM_UNIT_PLACING_PICTURE_USER_VIEWPORT" val="{&quot;height&quot;:8100,&quot;width&quot;:14400}"/>
  <p:tag name="KSO_WM_BEAUTIFY_FLAG" val=""/>
</p:tagLst>
</file>

<file path=ppt/tags/tag245.xml><?xml version="1.0" encoding="utf-8"?>
<p:tagLst xmlns:p="http://schemas.openxmlformats.org/presentationml/2006/main">
  <p:tag name="KSO_WM_BEAUTIFY_FLAG" val=""/>
</p:tagLst>
</file>

<file path=ppt/tags/tag246.xml><?xml version="1.0" encoding="utf-8"?>
<p:tagLst xmlns:p="http://schemas.openxmlformats.org/presentationml/2006/main">
  <p:tag name="KSO_WM_UNIT_PLACING_PICTURE_USER_VIEWPORT" val="{&quot;height&quot;:8100,&quot;width&quot;:14400}"/>
  <p:tag name="KSO_WM_BEAUTIFY_FLAG" val=""/>
</p:tagLst>
</file>

<file path=ppt/tags/tag247.xml><?xml version="1.0" encoding="utf-8"?>
<p:tagLst xmlns:p="http://schemas.openxmlformats.org/presentationml/2006/main">
  <p:tag name="KSO_WM_BEAUTIFY_FLAG" val=""/>
</p:tagLst>
</file>

<file path=ppt/tags/tag248.xml><?xml version="1.0" encoding="utf-8"?>
<p:tagLst xmlns:p="http://schemas.openxmlformats.org/presentationml/2006/main">
  <p:tag name="KSO_WM_UNIT_PLACING_PICTURE_USER_VIEWPORT" val="{&quot;height&quot;:8100,&quot;width&quot;:14400}"/>
  <p:tag name="KSO_WM_BEAUTIFY_FLAG" val=""/>
</p:tagLst>
</file>

<file path=ppt/tags/tag249.xml><?xml version="1.0" encoding="utf-8"?>
<p:tagLst xmlns:p="http://schemas.openxmlformats.org/presentationml/2006/main">
  <p:tag name="KSO_WM_BEAUTIFY_FLAG" val=""/>
</p:tagLst>
</file>

<file path=ppt/tags/tag25.xml><?xml version="1.0" encoding="utf-8"?>
<p:tagLst xmlns:p="http://schemas.openxmlformats.org/presentationml/2006/main">
  <p:tag name="KSO_WM_BEAUTIFY_FLAG" val=""/>
</p:tagLst>
</file>

<file path=ppt/tags/tag250.xml><?xml version="1.0" encoding="utf-8"?>
<p:tagLst xmlns:p="http://schemas.openxmlformats.org/presentationml/2006/main">
  <p:tag name="KSO_WM_UNIT_PLACING_PICTURE_USER_VIEWPORT" val="{&quot;height&quot;:8100,&quot;width&quot;:14400}"/>
  <p:tag name="KSO_WM_BEAUTIFY_FLAG" val=""/>
</p:tagLst>
</file>

<file path=ppt/tags/tag251.xml><?xml version="1.0" encoding="utf-8"?>
<p:tagLst xmlns:p="http://schemas.openxmlformats.org/presentationml/2006/main">
  <p:tag name="KSO_WM_BEAUTIFY_FLAG" val=""/>
</p:tagLst>
</file>

<file path=ppt/tags/tag252.xml><?xml version="1.0" encoding="utf-8"?>
<p:tagLst xmlns:p="http://schemas.openxmlformats.org/presentationml/2006/main">
  <p:tag name="KSO_WM_UNIT_PLACING_PICTURE_USER_VIEWPORT" val="{&quot;height&quot;:8100,&quot;width&quot;:14400}"/>
  <p:tag name="KSO_WM_BEAUTIFY_FLAG" val=""/>
</p:tagLst>
</file>

<file path=ppt/tags/tag253.xml><?xml version="1.0" encoding="utf-8"?>
<p:tagLst xmlns:p="http://schemas.openxmlformats.org/presentationml/2006/main">
  <p:tag name="KSO_WM_BEAUTIFY_FLAG" val=""/>
</p:tagLst>
</file>

<file path=ppt/tags/tag254.xml><?xml version="1.0" encoding="utf-8"?>
<p:tagLst xmlns:p="http://schemas.openxmlformats.org/presentationml/2006/main">
  <p:tag name="KSO_WM_UNIT_PLACING_PICTURE_USER_VIEWPORT" val="{&quot;height&quot;:8100,&quot;width&quot;:14400}"/>
  <p:tag name="KSO_WM_BEAUTIFY_FLAG" val=""/>
</p:tagLst>
</file>

<file path=ppt/tags/tag255.xml><?xml version="1.0" encoding="utf-8"?>
<p:tagLst xmlns:p="http://schemas.openxmlformats.org/presentationml/2006/main">
  <p:tag name="KSO_WM_BEAUTIFY_FLAG" val=""/>
</p:tagLst>
</file>

<file path=ppt/tags/tag256.xml><?xml version="1.0" encoding="utf-8"?>
<p:tagLst xmlns:p="http://schemas.openxmlformats.org/presentationml/2006/main">
  <p:tag name="KSO_WM_UNIT_PLACING_PICTURE_USER_VIEWPORT" val="{&quot;height&quot;:8100,&quot;width&quot;:14400}"/>
  <p:tag name="KSO_WM_BEAUTIFY_FLAG" val=""/>
</p:tagLst>
</file>

<file path=ppt/tags/tag257.xml><?xml version="1.0" encoding="utf-8"?>
<p:tagLst xmlns:p="http://schemas.openxmlformats.org/presentationml/2006/main">
  <p:tag name="KSO_WM_BEAUTIFY_FLAG" val=""/>
</p:tagLst>
</file>

<file path=ppt/tags/tag258.xml><?xml version="1.0" encoding="utf-8"?>
<p:tagLst xmlns:p="http://schemas.openxmlformats.org/presentationml/2006/main">
  <p:tag name="KSO_WM_UNIT_PLACING_PICTURE_USER_VIEWPORT" val="{&quot;height&quot;:8100,&quot;width&quot;:14400}"/>
  <p:tag name="KSO_WM_BEAUTIFY_FLAG" val=""/>
</p:tagLst>
</file>

<file path=ppt/tags/tag259.xml><?xml version="1.0" encoding="utf-8"?>
<p:tagLst xmlns:p="http://schemas.openxmlformats.org/presentationml/2006/main">
  <p:tag name="KSO_WM_BEAUTIFY_FLAG" val=""/>
</p:tagLst>
</file>

<file path=ppt/tags/tag26.xml><?xml version="1.0" encoding="utf-8"?>
<p:tagLst xmlns:p="http://schemas.openxmlformats.org/presentationml/2006/main">
  <p:tag name="KSO_WM_BEAUTIFY_FLAG" val=""/>
</p:tagLst>
</file>

<file path=ppt/tags/tag260.xml><?xml version="1.0" encoding="utf-8"?>
<p:tagLst xmlns:p="http://schemas.openxmlformats.org/presentationml/2006/main">
  <p:tag name="KSO_WM_UNIT_PLACING_PICTURE_USER_VIEWPORT" val="{&quot;height&quot;:8100,&quot;width&quot;:14400}"/>
  <p:tag name="KSO_WM_BEAUTIFY_FLAG" val=""/>
</p:tagLst>
</file>

<file path=ppt/tags/tag261.xml><?xml version="1.0" encoding="utf-8"?>
<p:tagLst xmlns:p="http://schemas.openxmlformats.org/presentationml/2006/main">
  <p:tag name="KSO_WM_BEAUTIFY_FLAG" val=""/>
</p:tagLst>
</file>

<file path=ppt/tags/tag262.xml><?xml version="1.0" encoding="utf-8"?>
<p:tagLst xmlns:p="http://schemas.openxmlformats.org/presentationml/2006/main">
  <p:tag name="KSO_WM_UNIT_PLACING_PICTURE_USER_VIEWPORT" val="{&quot;height&quot;:8100,&quot;width&quot;:14400}"/>
  <p:tag name="KSO_WM_BEAUTIFY_FLAG" val=""/>
</p:tagLst>
</file>

<file path=ppt/tags/tag263.xml><?xml version="1.0" encoding="utf-8"?>
<p:tagLst xmlns:p="http://schemas.openxmlformats.org/presentationml/2006/main">
  <p:tag name="KSO_WM_BEAUTIFY_FLAG" val=""/>
</p:tagLst>
</file>

<file path=ppt/tags/tag264.xml><?xml version="1.0" encoding="utf-8"?>
<p:tagLst xmlns:p="http://schemas.openxmlformats.org/presentationml/2006/main">
  <p:tag name="KSO_WM_UNIT_PLACING_PICTURE_USER_VIEWPORT" val="{&quot;height&quot;:8100,&quot;width&quot;:14400}"/>
  <p:tag name="KSO_WM_BEAUTIFY_FLAG" val=""/>
</p:tagLst>
</file>

<file path=ppt/tags/tag265.xml><?xml version="1.0" encoding="utf-8"?>
<p:tagLst xmlns:p="http://schemas.openxmlformats.org/presentationml/2006/main">
  <p:tag name="KSO_WM_BEAUTIFY_FLAG" val=""/>
</p:tagLst>
</file>

<file path=ppt/tags/tag266.xml><?xml version="1.0" encoding="utf-8"?>
<p:tagLst xmlns:p="http://schemas.openxmlformats.org/presentationml/2006/main">
  <p:tag name="KSO_WM_UNIT_PLACING_PICTURE_USER_VIEWPORT" val="{&quot;height&quot;:8100,&quot;width&quot;:14400}"/>
  <p:tag name="KSO_WM_BEAUTIFY_FLAG" val=""/>
</p:tagLst>
</file>

<file path=ppt/tags/tag267.xml><?xml version="1.0" encoding="utf-8"?>
<p:tagLst xmlns:p="http://schemas.openxmlformats.org/presentationml/2006/main">
  <p:tag name="KSO_WM_BEAUTIFY_FLAG" val=""/>
</p:tagLst>
</file>

<file path=ppt/tags/tag268.xml><?xml version="1.0" encoding="utf-8"?>
<p:tagLst xmlns:p="http://schemas.openxmlformats.org/presentationml/2006/main">
  <p:tag name="KSO_WM_UNIT_PLACING_PICTURE_USER_VIEWPORT" val="{&quot;height&quot;:8100,&quot;width&quot;:14400}"/>
  <p:tag name="KSO_WM_BEAUTIFY_FLAG" val=""/>
</p:tagLst>
</file>

<file path=ppt/tags/tag269.xml><?xml version="1.0" encoding="utf-8"?>
<p:tagLst xmlns:p="http://schemas.openxmlformats.org/presentationml/2006/main">
  <p:tag name="KSO_WM_BEAUTIFY_FLAG" val=""/>
</p:tagLst>
</file>

<file path=ppt/tags/tag27.xml><?xml version="1.0" encoding="utf-8"?>
<p:tagLst xmlns:p="http://schemas.openxmlformats.org/presentationml/2006/main">
  <p:tag name="KSO_WM_BEAUTIFY_FLAG" val=""/>
</p:tagLst>
</file>

<file path=ppt/tags/tag270.xml><?xml version="1.0" encoding="utf-8"?>
<p:tagLst xmlns:p="http://schemas.openxmlformats.org/presentationml/2006/main">
  <p:tag name="KSO_WM_UNIT_PLACING_PICTURE_USER_VIEWPORT" val="{&quot;height&quot;:8100,&quot;width&quot;:14400}"/>
  <p:tag name="KSO_WM_BEAUTIFY_FLAG" val=""/>
</p:tagLst>
</file>

<file path=ppt/tags/tag271.xml><?xml version="1.0" encoding="utf-8"?>
<p:tagLst xmlns:p="http://schemas.openxmlformats.org/presentationml/2006/main">
  <p:tag name="KSO_WM_UNIT_PLACING_PICTURE_USER_VIEWPORT" val="{&quot;height&quot;:8100,&quot;width&quot;:14400}"/>
  <p:tag name="KSO_WM_BEAUTIFY_FLAG" val=""/>
</p:tagLst>
</file>

<file path=ppt/tags/tag272.xml><?xml version="1.0" encoding="utf-8"?>
<p:tagLst xmlns:p="http://schemas.openxmlformats.org/presentationml/2006/main">
  <p:tag name="KSO_WM_BEAUTIFY_FLAG" val=""/>
</p:tagLst>
</file>

<file path=ppt/tags/tag273.xml><?xml version="1.0" encoding="utf-8"?>
<p:tagLst xmlns:p="http://schemas.openxmlformats.org/presentationml/2006/main">
  <p:tag name="KSO_WM_UNIT_PLACING_PICTURE_USER_VIEWPORT" val="{&quot;height&quot;:8100,&quot;width&quot;:14400}"/>
  <p:tag name="KSO_WM_BEAUTIFY_FLAG" val=""/>
</p:tagLst>
</file>

<file path=ppt/tags/tag274.xml><?xml version="1.0" encoding="utf-8"?>
<p:tagLst xmlns:p="http://schemas.openxmlformats.org/presentationml/2006/main">
  <p:tag name="KSO_WM_BEAUTIFY_FLAG" val=""/>
</p:tagLst>
</file>

<file path=ppt/tags/tag275.xml><?xml version="1.0" encoding="utf-8"?>
<p:tagLst xmlns:p="http://schemas.openxmlformats.org/presentationml/2006/main">
  <p:tag name="KSO_WM_UNIT_PLACING_PICTURE_USER_VIEWPORT" val="{&quot;height&quot;:8100,&quot;width&quot;:14400}"/>
  <p:tag name="KSO_WM_BEAUTIFY_FLAG" val=""/>
</p:tagLst>
</file>

<file path=ppt/tags/tag276.xml><?xml version="1.0" encoding="utf-8"?>
<p:tagLst xmlns:p="http://schemas.openxmlformats.org/presentationml/2006/main">
  <p:tag name="KSO_WM_BEAUTIFY_FLAG" val=""/>
</p:tagLst>
</file>

<file path=ppt/tags/tag277.xml><?xml version="1.0" encoding="utf-8"?>
<p:tagLst xmlns:p="http://schemas.openxmlformats.org/presentationml/2006/main">
  <p:tag name="KSO_WM_UNIT_PLACING_PICTURE_USER_VIEWPORT" val="{&quot;height&quot;:8100,&quot;width&quot;:14400}"/>
  <p:tag name="KSO_WM_BEAUTIFY_FLAG" val=""/>
</p:tagLst>
</file>

<file path=ppt/tags/tag278.xml><?xml version="1.0" encoding="utf-8"?>
<p:tagLst xmlns:p="http://schemas.openxmlformats.org/presentationml/2006/main">
  <p:tag name="KSO_WM_BEAUTIFY_FLAG" val=""/>
</p:tagLst>
</file>

<file path=ppt/tags/tag279.xml><?xml version="1.0" encoding="utf-8"?>
<p:tagLst xmlns:p="http://schemas.openxmlformats.org/presentationml/2006/main">
  <p:tag name="KSO_WM_UNIT_PLACING_PICTURE_USER_VIEWPORT" val="{&quot;height&quot;:8100,&quot;width&quot;:14400}"/>
  <p:tag name="KSO_WM_BEAUTIFY_FLAG" val=""/>
</p:tagLst>
</file>

<file path=ppt/tags/tag28.xml><?xml version="1.0" encoding="utf-8"?>
<p:tagLst xmlns:p="http://schemas.openxmlformats.org/presentationml/2006/main">
  <p:tag name="KSO_WM_BEAUTIFY_FLAG" val=""/>
</p:tagLst>
</file>

<file path=ppt/tags/tag280.xml><?xml version="1.0" encoding="utf-8"?>
<p:tagLst xmlns:p="http://schemas.openxmlformats.org/presentationml/2006/main">
  <p:tag name="KSO_WM_BEAUTIFY_FLAG" val=""/>
</p:tagLst>
</file>

<file path=ppt/tags/tag281.xml><?xml version="1.0" encoding="utf-8"?>
<p:tagLst xmlns:p="http://schemas.openxmlformats.org/presentationml/2006/main">
  <p:tag name="KSO_WM_UNIT_PLACING_PICTURE_USER_VIEWPORT" val="{&quot;height&quot;:8100,&quot;width&quot;:14400}"/>
  <p:tag name="KSO_WM_BEAUTIFY_FLAG" val=""/>
</p:tagLst>
</file>

<file path=ppt/tags/tag282.xml><?xml version="1.0" encoding="utf-8"?>
<p:tagLst xmlns:p="http://schemas.openxmlformats.org/presentationml/2006/main">
  <p:tag name="KSO_WM_BEAUTIFY_FLAG" val=""/>
</p:tagLst>
</file>

<file path=ppt/tags/tag283.xml><?xml version="1.0" encoding="utf-8"?>
<p:tagLst xmlns:p="http://schemas.openxmlformats.org/presentationml/2006/main">
  <p:tag name="KSO_WM_UNIT_PLACING_PICTURE_USER_VIEWPORT" val="{&quot;height&quot;:8100,&quot;width&quot;:14400}"/>
  <p:tag name="KSO_WM_BEAUTIFY_FLAG" val=""/>
</p:tagLst>
</file>

<file path=ppt/tags/tag284.xml><?xml version="1.0" encoding="utf-8"?>
<p:tagLst xmlns:p="http://schemas.openxmlformats.org/presentationml/2006/main">
  <p:tag name="KSO_WM_BEAUTIFY_FLAG" val=""/>
</p:tagLst>
</file>

<file path=ppt/tags/tag285.xml><?xml version="1.0" encoding="utf-8"?>
<p:tagLst xmlns:p="http://schemas.openxmlformats.org/presentationml/2006/main">
  <p:tag name="KSO_WM_UNIT_PLACING_PICTURE_USER_VIEWPORT" val="{&quot;height&quot;:8100,&quot;width&quot;:14400}"/>
  <p:tag name="KSO_WM_BEAUTIFY_FLAG" val=""/>
</p:tagLst>
</file>

<file path=ppt/tags/tag286.xml><?xml version="1.0" encoding="utf-8"?>
<p:tagLst xmlns:p="http://schemas.openxmlformats.org/presentationml/2006/main">
  <p:tag name="KSO_WM_BEAUTIFY_FLAG" val=""/>
</p:tagLst>
</file>

<file path=ppt/tags/tag287.xml><?xml version="1.0" encoding="utf-8"?>
<p:tagLst xmlns:p="http://schemas.openxmlformats.org/presentationml/2006/main">
  <p:tag name="KSO_WM_UNIT_PLACING_PICTURE_USER_VIEWPORT" val="{&quot;height&quot;:8100,&quot;width&quot;:14400}"/>
  <p:tag name="KSO_WM_BEAUTIFY_FLAG" val=""/>
</p:tagLst>
</file>

<file path=ppt/tags/tag288.xml><?xml version="1.0" encoding="utf-8"?>
<p:tagLst xmlns:p="http://schemas.openxmlformats.org/presentationml/2006/main">
  <p:tag name="KSO_WM_BEAUTIFY_FLAG" val=""/>
</p:tagLst>
</file>

<file path=ppt/tags/tag289.xml><?xml version="1.0" encoding="utf-8"?>
<p:tagLst xmlns:p="http://schemas.openxmlformats.org/presentationml/2006/main">
  <p:tag name="KSO_WPP_MARK_KEY" val="3e7a0aef-7686-407d-902c-943545a28e0a"/>
  <p:tag name="COMMONDATA" val="eyJoZGlkIjoiMWQxMmFkMmM3NjMwYTRiNTUzODcyZGZiOGYzMDBmMDcifQ=="/>
</p:tagLst>
</file>

<file path=ppt/tags/tag29.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30.xml><?xml version="1.0" encoding="utf-8"?>
<p:tagLst xmlns:p="http://schemas.openxmlformats.org/presentationml/2006/main">
  <p:tag name="KSO_WM_BEAUTIFY_FLAG" val=""/>
</p:tagLst>
</file>

<file path=ppt/tags/tag31.xml><?xml version="1.0" encoding="utf-8"?>
<p:tagLst xmlns:p="http://schemas.openxmlformats.org/presentationml/2006/main">
  <p:tag name="KSO_WM_BEAUTIFY_FLAG" val=""/>
</p:tagLst>
</file>

<file path=ppt/tags/tag32.xml><?xml version="1.0" encoding="utf-8"?>
<p:tagLst xmlns:p="http://schemas.openxmlformats.org/presentationml/2006/main">
  <p:tag name="KSO_WM_BEAUTIFY_FLAG" val=""/>
</p:tagLst>
</file>

<file path=ppt/tags/tag33.xml><?xml version="1.0" encoding="utf-8"?>
<p:tagLst xmlns:p="http://schemas.openxmlformats.org/presentationml/2006/main">
  <p:tag name="KSO_WM_BEAUTIFY_FLAG" val=""/>
</p:tagLst>
</file>

<file path=ppt/tags/tag34.xml><?xml version="1.0" encoding="utf-8"?>
<p:tagLst xmlns:p="http://schemas.openxmlformats.org/presentationml/2006/main">
  <p:tag name="KSO_WM_BEAUTIFY_FLAG" val=""/>
  <p:tag name="KSO_WM_UNIT_PLACING_PICTURE_USER_VIEWPORT" val="{&quot;height&quot;:8100,&quot;width&quot;:14400}"/>
</p:tagLst>
</file>

<file path=ppt/tags/tag35.xml><?xml version="1.0" encoding="utf-8"?>
<p:tagLst xmlns:p="http://schemas.openxmlformats.org/presentationml/2006/main">
  <p:tag name="KSO_WM_BEAUTIFY_FLAG" val=""/>
</p:tagLst>
</file>

<file path=ppt/tags/tag36.xml><?xml version="1.0" encoding="utf-8"?>
<p:tagLst xmlns:p="http://schemas.openxmlformats.org/presentationml/2006/main">
  <p:tag name="KSO_WM_BEAUTIFY_FLAG" val=""/>
</p:tagLst>
</file>

<file path=ppt/tags/tag37.xml><?xml version="1.0" encoding="utf-8"?>
<p:tagLst xmlns:p="http://schemas.openxmlformats.org/presentationml/2006/main">
  <p:tag name="KSO_WM_BEAUTIFY_FLAG" val=""/>
  <p:tag name="KSO_WM_UNIT_PLACING_PICTURE_USER_VIEWPORT" val="{&quot;height&quot;:8100,&quot;width&quot;:14400}"/>
</p:tagLst>
</file>

<file path=ppt/tags/tag38.xml><?xml version="1.0" encoding="utf-8"?>
<p:tagLst xmlns:p="http://schemas.openxmlformats.org/presentationml/2006/main">
  <p:tag name="KSO_WM_BEAUTIFY_FLAG" val=""/>
</p:tagLst>
</file>

<file path=ppt/tags/tag39.xml><?xml version="1.0" encoding="utf-8"?>
<p:tagLst xmlns:p="http://schemas.openxmlformats.org/presentationml/2006/main">
  <p:tag name="KSO_WM_BEAUTIFY_FLAG" val=""/>
  <p:tag name="KSO_WM_UNIT_PLACING_PICTURE_USER_VIEWPORT" val="{&quot;height&quot;:8100,&quot;width&quot;:14400}"/>
</p:tagLst>
</file>

<file path=ppt/tags/tag4.xml><?xml version="1.0" encoding="utf-8"?>
<p:tagLst xmlns:p="http://schemas.openxmlformats.org/presentationml/2006/main">
  <p:tag name="KSO_WM_UNIT_PLACING_PICTURE_USER_VIEWPORT" val="{&quot;height&quot;:8100,&quot;width&quot;:14400}"/>
</p:tagLst>
</file>

<file path=ppt/tags/tag40.xml><?xml version="1.0" encoding="utf-8"?>
<p:tagLst xmlns:p="http://schemas.openxmlformats.org/presentationml/2006/main">
  <p:tag name="KSO_WM_BEAUTIFY_FLAG" val=""/>
</p:tagLst>
</file>

<file path=ppt/tags/tag41.xml><?xml version="1.0" encoding="utf-8"?>
<p:tagLst xmlns:p="http://schemas.openxmlformats.org/presentationml/2006/main">
  <p:tag name="KSO_WM_BEAUTIFY_FLAG" val=""/>
  <p:tag name="KSO_WM_UNIT_PLACING_PICTURE_USER_VIEWPORT" val="{&quot;height&quot;:8100,&quot;width&quot;:14400}"/>
</p:tagLst>
</file>

<file path=ppt/tags/tag42.xml><?xml version="1.0" encoding="utf-8"?>
<p:tagLst xmlns:p="http://schemas.openxmlformats.org/presentationml/2006/main">
  <p:tag name="KSO_WM_BEAUTIFY_FLAG" val=""/>
</p:tagLst>
</file>

<file path=ppt/tags/tag43.xml><?xml version="1.0" encoding="utf-8"?>
<p:tagLst xmlns:p="http://schemas.openxmlformats.org/presentationml/2006/main">
  <p:tag name="KSO_WM_BEAUTIFY_FLAG" val=""/>
  <p:tag name="KSO_WM_UNIT_PLACING_PICTURE_USER_VIEWPORT" val="{&quot;height&quot;:8100,&quot;width&quot;:14400}"/>
</p:tagLst>
</file>

<file path=ppt/tags/tag44.xml><?xml version="1.0" encoding="utf-8"?>
<p:tagLst xmlns:p="http://schemas.openxmlformats.org/presentationml/2006/main">
  <p:tag name="KSO_WM_BEAUTIFY_FLAG" val=""/>
</p:tagLst>
</file>

<file path=ppt/tags/tag45.xml><?xml version="1.0" encoding="utf-8"?>
<p:tagLst xmlns:p="http://schemas.openxmlformats.org/presentationml/2006/main">
  <p:tag name="KSO_WM_BEAUTIFY_FLAG" val=""/>
  <p:tag name="KSO_WM_UNIT_PLACING_PICTURE_USER_VIEWPORT" val="{&quot;height&quot;:8100,&quot;width&quot;:14400}"/>
</p:tagLst>
</file>

<file path=ppt/tags/tag46.xml><?xml version="1.0" encoding="utf-8"?>
<p:tagLst xmlns:p="http://schemas.openxmlformats.org/presentationml/2006/main">
  <p:tag name="KSO_WM_BEAUTIFY_FLAG" val=""/>
</p:tagLst>
</file>

<file path=ppt/tags/tag47.xml><?xml version="1.0" encoding="utf-8"?>
<p:tagLst xmlns:p="http://schemas.openxmlformats.org/presentationml/2006/main">
  <p:tag name="KSO_WM_BEAUTIFY_FLAG" val=""/>
  <p:tag name="KSO_WM_UNIT_PLACING_PICTURE_USER_VIEWPORT" val="{&quot;height&quot;:8100,&quot;width&quot;:14400}"/>
</p:tagLst>
</file>

<file path=ppt/tags/tag48.xml><?xml version="1.0" encoding="utf-8"?>
<p:tagLst xmlns:p="http://schemas.openxmlformats.org/presentationml/2006/main">
  <p:tag name="KSO_WM_BEAUTIFY_FLAG" val=""/>
</p:tagLst>
</file>

<file path=ppt/tags/tag49.xml><?xml version="1.0" encoding="utf-8"?>
<p:tagLst xmlns:p="http://schemas.openxmlformats.org/presentationml/2006/main">
  <p:tag name="KSO_WM_BEAUTIFY_FLAG" val=""/>
  <p:tag name="KSO_WM_UNIT_PLACING_PICTURE_USER_VIEWPORT" val="{&quot;height&quot;:8100,&quot;width&quot;:14400}"/>
</p:tagLst>
</file>

<file path=ppt/tags/tag5.xml><?xml version="1.0" encoding="utf-8"?>
<p:tagLst xmlns:p="http://schemas.openxmlformats.org/presentationml/2006/main">
  <p:tag name="KSO_WM_BEAUTIFY_FLAG" val=""/>
  <p:tag name="KSO_WM_UNIT_PLACING_PICTURE_USER_VIEWPORT" val="{&quot;height&quot;:4537.500787401575,&quot;width&quot;:6690}"/>
</p:tagLst>
</file>

<file path=ppt/tags/tag50.xml><?xml version="1.0" encoding="utf-8"?>
<p:tagLst xmlns:p="http://schemas.openxmlformats.org/presentationml/2006/main">
  <p:tag name="KSO_WM_BEAUTIFY_FLAG" val=""/>
</p:tagLst>
</file>

<file path=ppt/tags/tag51.xml><?xml version="1.0" encoding="utf-8"?>
<p:tagLst xmlns:p="http://schemas.openxmlformats.org/presentationml/2006/main">
  <p:tag name="KSO_WM_BEAUTIFY_FLAG" val=""/>
  <p:tag name="KSO_WM_UNIT_PLACING_PICTURE_USER_VIEWPORT" val="{&quot;height&quot;:8100,&quot;width&quot;:14400}"/>
</p:tagLst>
</file>

<file path=ppt/tags/tag52.xml><?xml version="1.0" encoding="utf-8"?>
<p:tagLst xmlns:p="http://schemas.openxmlformats.org/presentationml/2006/main">
  <p:tag name="KSO_WM_BEAUTIFY_FLAG" val=""/>
</p:tagLst>
</file>

<file path=ppt/tags/tag53.xml><?xml version="1.0" encoding="utf-8"?>
<p:tagLst xmlns:p="http://schemas.openxmlformats.org/presentationml/2006/main">
  <p:tag name="KSO_WM_UNIT_PLACING_PICTURE_USER_VIEWPORT" val="{&quot;height&quot;:8100,&quot;width&quot;:14400}"/>
  <p:tag name="KSO_WM_BEAUTIFY_FLAG" val=""/>
</p:tagLst>
</file>

<file path=ppt/tags/tag54.xml><?xml version="1.0" encoding="utf-8"?>
<p:tagLst xmlns:p="http://schemas.openxmlformats.org/presentationml/2006/main">
  <p:tag name="KSO_WM_BEAUTIFY_FLAG" val=""/>
</p:tagLst>
</file>

<file path=ppt/tags/tag55.xml><?xml version="1.0" encoding="utf-8"?>
<p:tagLst xmlns:p="http://schemas.openxmlformats.org/presentationml/2006/main">
  <p:tag name="KSO_WM_UNIT_PLACING_PICTURE_USER_VIEWPORT" val="{&quot;height&quot;:8100,&quot;width&quot;:14400}"/>
  <p:tag name="KSO_WM_BEAUTIFY_FLAG" val=""/>
</p:tagLst>
</file>

<file path=ppt/tags/tag56.xml><?xml version="1.0" encoding="utf-8"?>
<p:tagLst xmlns:p="http://schemas.openxmlformats.org/presentationml/2006/main">
  <p:tag name="KSO_WM_BEAUTIFY_FLAG" val=""/>
</p:tagLst>
</file>

<file path=ppt/tags/tag57.xml><?xml version="1.0" encoding="utf-8"?>
<p:tagLst xmlns:p="http://schemas.openxmlformats.org/presentationml/2006/main">
  <p:tag name="KSO_WM_BEAUTIFY_FLAG" val=""/>
</p:tagLst>
</file>

<file path=ppt/tags/tag58.xml><?xml version="1.0" encoding="utf-8"?>
<p:tagLst xmlns:p="http://schemas.openxmlformats.org/presentationml/2006/main">
  <p:tag name="KSO_WM_BEAUTIFY_FLAG" val=""/>
</p:tagLst>
</file>

<file path=ppt/tags/tag59.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60.xml><?xml version="1.0" encoding="utf-8"?>
<p:tagLst xmlns:p="http://schemas.openxmlformats.org/presentationml/2006/main">
  <p:tag name="KSO_WM_UNIT_PLACING_PICTURE_USER_VIEWPORT" val="{&quot;height&quot;:8100,&quot;width&quot;:14400}"/>
  <p:tag name="KSO_WM_BEAUTIFY_FLAG" val=""/>
</p:tagLst>
</file>

<file path=ppt/tags/tag61.xml><?xml version="1.0" encoding="utf-8"?>
<p:tagLst xmlns:p="http://schemas.openxmlformats.org/presentationml/2006/main">
  <p:tag name="KSO_WM_BEAUTIFY_FLAG" val=""/>
</p:tagLst>
</file>

<file path=ppt/tags/tag62.xml><?xml version="1.0" encoding="utf-8"?>
<p:tagLst xmlns:p="http://schemas.openxmlformats.org/presentationml/2006/main">
  <p:tag name="KSO_WM_BEAUTIFY_FLAG" val=""/>
</p:tagLst>
</file>

<file path=ppt/tags/tag63.xml><?xml version="1.0" encoding="utf-8"?>
<p:tagLst xmlns:p="http://schemas.openxmlformats.org/presentationml/2006/main">
  <p:tag name="KSO_WM_BEAUTIFY_FLAG" val=""/>
</p:tagLst>
</file>

<file path=ppt/tags/tag64.xml><?xml version="1.0" encoding="utf-8"?>
<p:tagLst xmlns:p="http://schemas.openxmlformats.org/presentationml/2006/main">
  <p:tag name="KSO_WM_BEAUTIFY_FLAG" val=""/>
</p:tagLst>
</file>

<file path=ppt/tags/tag65.xml><?xml version="1.0" encoding="utf-8"?>
<p:tagLst xmlns:p="http://schemas.openxmlformats.org/presentationml/2006/main">
  <p:tag name="KSO_WM_UNIT_PLACING_PICTURE_USER_VIEWPORT" val="{&quot;height&quot;:8100,&quot;width&quot;:14400}"/>
  <p:tag name="KSO_WM_BEAUTIFY_FLAG" val=""/>
</p:tagLst>
</file>

<file path=ppt/tags/tag66.xml><?xml version="1.0" encoding="utf-8"?>
<p:tagLst xmlns:p="http://schemas.openxmlformats.org/presentationml/2006/main">
  <p:tag name="KSO_WM_BEAUTIFY_FLAG" val=""/>
</p:tagLst>
</file>

<file path=ppt/tags/tag67.xml><?xml version="1.0" encoding="utf-8"?>
<p:tagLst xmlns:p="http://schemas.openxmlformats.org/presentationml/2006/main">
  <p:tag name="KSO_WM_BEAUTIFY_FLAG" val=""/>
</p:tagLst>
</file>

<file path=ppt/tags/tag68.xml><?xml version="1.0" encoding="utf-8"?>
<p:tagLst xmlns:p="http://schemas.openxmlformats.org/presentationml/2006/main">
  <p:tag name="KSO_WM_BEAUTIFY_FLAG" val=""/>
</p:tagLst>
</file>

<file path=ppt/tags/tag69.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70.xml><?xml version="1.0" encoding="utf-8"?>
<p:tagLst xmlns:p="http://schemas.openxmlformats.org/presentationml/2006/main">
  <p:tag name="KSO_WM_UNIT_PLACING_PICTURE_USER_VIEWPORT" val="{&quot;height&quot;:8100,&quot;width&quot;:14400}"/>
  <p:tag name="KSO_WM_BEAUTIFY_FLAG" val=""/>
</p:tagLst>
</file>

<file path=ppt/tags/tag71.xml><?xml version="1.0" encoding="utf-8"?>
<p:tagLst xmlns:p="http://schemas.openxmlformats.org/presentationml/2006/main">
  <p:tag name="KSO_WM_BEAUTIFY_FLAG" val=""/>
</p:tagLst>
</file>

<file path=ppt/tags/tag72.xml><?xml version="1.0" encoding="utf-8"?>
<p:tagLst xmlns:p="http://schemas.openxmlformats.org/presentationml/2006/main">
  <p:tag name="KSO_WM_BEAUTIFY_FLAG" val=""/>
</p:tagLst>
</file>

<file path=ppt/tags/tag73.xml><?xml version="1.0" encoding="utf-8"?>
<p:tagLst xmlns:p="http://schemas.openxmlformats.org/presentationml/2006/main">
  <p:tag name="KSO_WM_BEAUTIFY_FLAG" val=""/>
</p:tagLst>
</file>

<file path=ppt/tags/tag74.xml><?xml version="1.0" encoding="utf-8"?>
<p:tagLst xmlns:p="http://schemas.openxmlformats.org/presentationml/2006/main">
  <p:tag name="KSO_WM_BEAUTIFY_FLAG" val=""/>
</p:tagLst>
</file>

<file path=ppt/tags/tag75.xml><?xml version="1.0" encoding="utf-8"?>
<p:tagLst xmlns:p="http://schemas.openxmlformats.org/presentationml/2006/main">
  <p:tag name="KSO_WM_UNIT_PLACING_PICTURE_USER_VIEWPORT" val="{&quot;height&quot;:8100,&quot;width&quot;:14400}"/>
  <p:tag name="KSO_WM_BEAUTIFY_FLAG" val=""/>
</p:tagLst>
</file>

<file path=ppt/tags/tag76.xml><?xml version="1.0" encoding="utf-8"?>
<p:tagLst xmlns:p="http://schemas.openxmlformats.org/presentationml/2006/main">
  <p:tag name="KSO_WM_BEAUTIFY_FLAG" val=""/>
</p:tagLst>
</file>

<file path=ppt/tags/tag77.xml><?xml version="1.0" encoding="utf-8"?>
<p:tagLst xmlns:p="http://schemas.openxmlformats.org/presentationml/2006/main">
  <p:tag name="KSO_WM_BEAUTIFY_FLAG" val=""/>
</p:tagLst>
</file>

<file path=ppt/tags/tag78.xml><?xml version="1.0" encoding="utf-8"?>
<p:tagLst xmlns:p="http://schemas.openxmlformats.org/presentationml/2006/main">
  <p:tag name="KSO_WM_BEAUTIFY_FLAG" val=""/>
</p:tagLst>
</file>

<file path=ppt/tags/tag79.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80.xml><?xml version="1.0" encoding="utf-8"?>
<p:tagLst xmlns:p="http://schemas.openxmlformats.org/presentationml/2006/main">
  <p:tag name="KSO_WM_UNIT_PLACING_PICTURE_USER_VIEWPORT" val="{&quot;height&quot;:8100,&quot;width&quot;:14400}"/>
  <p:tag name="KSO_WM_BEAUTIFY_FLAG" val=""/>
</p:tagLst>
</file>

<file path=ppt/tags/tag81.xml><?xml version="1.0" encoding="utf-8"?>
<p:tagLst xmlns:p="http://schemas.openxmlformats.org/presentationml/2006/main">
  <p:tag name="KSO_WM_BEAUTIFY_FLAG" val=""/>
</p:tagLst>
</file>

<file path=ppt/tags/tag82.xml><?xml version="1.0" encoding="utf-8"?>
<p:tagLst xmlns:p="http://schemas.openxmlformats.org/presentationml/2006/main">
  <p:tag name="KSO_WM_BEAUTIFY_FLAG" val=""/>
</p:tagLst>
</file>

<file path=ppt/tags/tag83.xml><?xml version="1.0" encoding="utf-8"?>
<p:tagLst xmlns:p="http://schemas.openxmlformats.org/presentationml/2006/main">
  <p:tag name="KSO_WM_BEAUTIFY_FLAG" val=""/>
</p:tagLst>
</file>

<file path=ppt/tags/tag84.xml><?xml version="1.0" encoding="utf-8"?>
<p:tagLst xmlns:p="http://schemas.openxmlformats.org/presentationml/2006/main">
  <p:tag name="KSO_WM_BEAUTIFY_FLAG" val=""/>
</p:tagLst>
</file>

<file path=ppt/tags/tag85.xml><?xml version="1.0" encoding="utf-8"?>
<p:tagLst xmlns:p="http://schemas.openxmlformats.org/presentationml/2006/main">
  <p:tag name="KSO_WM_BEAUTIFY_FLAG" val=""/>
</p:tagLst>
</file>

<file path=ppt/tags/tag86.xml><?xml version="1.0" encoding="utf-8"?>
<p:tagLst xmlns:p="http://schemas.openxmlformats.org/presentationml/2006/main">
  <p:tag name="KSO_WM_BEAUTIFY_FLAG" val=""/>
</p:tagLst>
</file>

<file path=ppt/tags/tag87.xml><?xml version="1.0" encoding="utf-8"?>
<p:tagLst xmlns:p="http://schemas.openxmlformats.org/presentationml/2006/main">
  <p:tag name="KSO_WM_BEAUTIFY_FLAG" val=""/>
</p:tagLst>
</file>

<file path=ppt/tags/tag88.xml><?xml version="1.0" encoding="utf-8"?>
<p:tagLst xmlns:p="http://schemas.openxmlformats.org/presentationml/2006/main">
  <p:tag name="KSO_WM_UNIT_PLACING_PICTURE_USER_VIEWPORT" val="{&quot;height&quot;:8100,&quot;width&quot;:14400}"/>
  <p:tag name="KSO_WM_BEAUTIFY_FLAG" val=""/>
</p:tagLst>
</file>

<file path=ppt/tags/tag89.xml><?xml version="1.0" encoding="utf-8"?>
<p:tagLst xmlns:p="http://schemas.openxmlformats.org/presentationml/2006/main">
  <p:tag name="KSO_WM_BEAUTIFY_FLAG" val=""/>
</p:tagLst>
</file>

<file path=ppt/tags/tag9.xml><?xml version="1.0" encoding="utf-8"?>
<p:tagLst xmlns:p="http://schemas.openxmlformats.org/presentationml/2006/main">
  <p:tag name="KSO_WM_UNIT_PLACING_PICTURE_USER_VIEWPORT" val="{&quot;height&quot;:8100,&quot;width&quot;:14400}"/>
</p:tagLst>
</file>

<file path=ppt/tags/tag90.xml><?xml version="1.0" encoding="utf-8"?>
<p:tagLst xmlns:p="http://schemas.openxmlformats.org/presentationml/2006/main">
  <p:tag name="KSO_WM_BEAUTIFY_FLAG" val=""/>
</p:tagLst>
</file>

<file path=ppt/tags/tag91.xml><?xml version="1.0" encoding="utf-8"?>
<p:tagLst xmlns:p="http://schemas.openxmlformats.org/presentationml/2006/main">
  <p:tag name="KSO_WM_BEAUTIFY_FLAG" val=""/>
</p:tagLst>
</file>

<file path=ppt/tags/tag92.xml><?xml version="1.0" encoding="utf-8"?>
<p:tagLst xmlns:p="http://schemas.openxmlformats.org/presentationml/2006/main">
  <p:tag name="KSO_WM_BEAUTIFY_FLAG" val=""/>
</p:tagLst>
</file>

<file path=ppt/tags/tag93.xml><?xml version="1.0" encoding="utf-8"?>
<p:tagLst xmlns:p="http://schemas.openxmlformats.org/presentationml/2006/main">
  <p:tag name="KSO_WM_UNIT_PLACING_PICTURE_USER_VIEWPORT" val="{&quot;height&quot;:8100,&quot;width&quot;:14400}"/>
  <p:tag name="KSO_WM_BEAUTIFY_FLAG" val=""/>
</p:tagLst>
</file>

<file path=ppt/tags/tag94.xml><?xml version="1.0" encoding="utf-8"?>
<p:tagLst xmlns:p="http://schemas.openxmlformats.org/presentationml/2006/main">
  <p:tag name="KSO_WM_BEAUTIFY_FLAG" val=""/>
</p:tagLst>
</file>

<file path=ppt/tags/tag95.xml><?xml version="1.0" encoding="utf-8"?>
<p:tagLst xmlns:p="http://schemas.openxmlformats.org/presentationml/2006/main">
  <p:tag name="KSO_WM_BEAUTIFY_FLAG" val=""/>
</p:tagLst>
</file>

<file path=ppt/tags/tag96.xml><?xml version="1.0" encoding="utf-8"?>
<p:tagLst xmlns:p="http://schemas.openxmlformats.org/presentationml/2006/main">
  <p:tag name="KSO_WM_BEAUTIFY_FLAG" val=""/>
</p:tagLst>
</file>

<file path=ppt/tags/tag97.xml><?xml version="1.0" encoding="utf-8"?>
<p:tagLst xmlns:p="http://schemas.openxmlformats.org/presentationml/2006/main">
  <p:tag name="KSO_WM_BEAUTIFY_FLAG" val=""/>
</p:tagLst>
</file>

<file path=ppt/tags/tag98.xml><?xml version="1.0" encoding="utf-8"?>
<p:tagLst xmlns:p="http://schemas.openxmlformats.org/presentationml/2006/main">
  <p:tag name="KSO_WM_UNIT_PLACING_PICTURE_USER_VIEWPORT" val="{&quot;height&quot;:8100,&quot;width&quot;:14400}"/>
  <p:tag name="KSO_WM_BEAUTIFY_FLAG" val=""/>
</p:tagLst>
</file>

<file path=ppt/tags/tag99.xml><?xml version="1.0" encoding="utf-8"?>
<p:tagLst xmlns:p="http://schemas.openxmlformats.org/presentationml/2006/main">
  <p:tag name="KSO_WM_BEAUTIFY_FLAG" val=""/>
</p:tagLst>
</file>

<file path=ppt/theme/theme1.xml><?xml version="1.0" encoding="utf-8"?>
<a:theme xmlns:a="http://schemas.openxmlformats.org/drawingml/2006/main" name="Blends">
  <a:themeElements>
    <a:clrScheme name="">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0"/>
      </a:accent5>
      <a:accent6>
        <a:srgbClr val="E5B900"/>
      </a:accent6>
      <a:hlink>
        <a:srgbClr val="FF0000"/>
      </a:hlink>
      <a:folHlink>
        <a:srgbClr val="3333CC"/>
      </a:folHlink>
    </a:clrScheme>
    <a:fontScheme name="">
      <a:majorFont>
        <a:latin typeface="Tahoma"/>
        <a:ea typeface="宋体"/>
        <a:cs typeface=""/>
      </a:majorFont>
      <a:minorFont>
        <a:latin typeface="Tahoma"/>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FFFFFF"/>
        </a:dk1>
        <a:lt1>
          <a:srgbClr val="000000"/>
        </a:lt1>
        <a:dk2>
          <a:srgbClr val="DDDDDD"/>
        </a:dk2>
        <a:lt2>
          <a:srgbClr val="969696"/>
        </a:lt2>
        <a:accent1>
          <a:srgbClr val="00E4A8"/>
        </a:accent1>
        <a:accent2>
          <a:srgbClr val="3333CC"/>
        </a:accent2>
        <a:accent3>
          <a:srgbClr val="AAAAAA"/>
        </a:accent3>
        <a:accent4>
          <a:srgbClr val="DCDCDC"/>
        </a:accent4>
        <a:accent5>
          <a:srgbClr val="AAEFD0"/>
        </a:accent5>
        <a:accent6>
          <a:srgbClr val="2D2DB7"/>
        </a:accent6>
        <a:hlink>
          <a:srgbClr val="FF5050"/>
        </a:hlink>
        <a:folHlink>
          <a:srgbClr val="FFCF01"/>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0"/>
        </a:accent5>
        <a:accent6>
          <a:srgbClr val="E5B900"/>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2F2F2"/>
        </a:accent5>
        <a:accent6>
          <a:srgbClr val="727272"/>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
        <a:dk1>
          <a:srgbClr val="FFFFFF"/>
        </a:dk1>
        <a:lt1>
          <a:srgbClr val="0000CC"/>
        </a:lt1>
        <a:dk2>
          <a:srgbClr val="FFFFCC"/>
        </a:dk2>
        <a:lt2>
          <a:srgbClr val="000094"/>
        </a:lt2>
        <a:accent1>
          <a:srgbClr val="3193FF"/>
        </a:accent1>
        <a:accent2>
          <a:srgbClr val="9900FF"/>
        </a:accent2>
        <a:accent3>
          <a:srgbClr val="AAAAE2"/>
        </a:accent3>
        <a:accent4>
          <a:srgbClr val="DCDCDC"/>
        </a:accent4>
        <a:accent5>
          <a:srgbClr val="ADC8FF"/>
        </a:accent5>
        <a:accent6>
          <a:srgbClr val="8900E5"/>
        </a:accent6>
        <a:hlink>
          <a:srgbClr val="FF3399"/>
        </a:hlink>
        <a:folHlink>
          <a:srgbClr val="FFCC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CCA"/>
        </a:accent5>
        <a:accent6>
          <a:srgbClr val="4345A2"/>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AAB82"/>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5"/>
        </a:accent5>
        <a:accent6>
          <a:srgbClr val="ACACAC"/>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4_Blends">
  <a:themeElements>
    <a:clrScheme name="">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0"/>
      </a:accent5>
      <a:accent6>
        <a:srgbClr val="E5B900"/>
      </a:accent6>
      <a:hlink>
        <a:srgbClr val="FF0000"/>
      </a:hlink>
      <a:folHlink>
        <a:srgbClr val="3333CC"/>
      </a:folHlink>
    </a:clrScheme>
    <a:fontScheme name="">
      <a:majorFont>
        <a:latin typeface="Tahoma"/>
        <a:ea typeface="宋体"/>
        <a:cs typeface=""/>
      </a:majorFont>
      <a:minorFont>
        <a:latin typeface="Tahoma"/>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FFFFFF"/>
        </a:dk1>
        <a:lt1>
          <a:srgbClr val="000000"/>
        </a:lt1>
        <a:dk2>
          <a:srgbClr val="DDDDDD"/>
        </a:dk2>
        <a:lt2>
          <a:srgbClr val="969696"/>
        </a:lt2>
        <a:accent1>
          <a:srgbClr val="00E4A8"/>
        </a:accent1>
        <a:accent2>
          <a:srgbClr val="3333CC"/>
        </a:accent2>
        <a:accent3>
          <a:srgbClr val="AAAAAA"/>
        </a:accent3>
        <a:accent4>
          <a:srgbClr val="DCDCDC"/>
        </a:accent4>
        <a:accent5>
          <a:srgbClr val="AAEFD0"/>
        </a:accent5>
        <a:accent6>
          <a:srgbClr val="2D2DB7"/>
        </a:accent6>
        <a:hlink>
          <a:srgbClr val="FF5050"/>
        </a:hlink>
        <a:folHlink>
          <a:srgbClr val="FFCF01"/>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0"/>
        </a:accent5>
        <a:accent6>
          <a:srgbClr val="E5B900"/>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2F2F2"/>
        </a:accent5>
        <a:accent6>
          <a:srgbClr val="727272"/>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
        <a:dk1>
          <a:srgbClr val="FFFFFF"/>
        </a:dk1>
        <a:lt1>
          <a:srgbClr val="0000CC"/>
        </a:lt1>
        <a:dk2>
          <a:srgbClr val="FFFFCC"/>
        </a:dk2>
        <a:lt2>
          <a:srgbClr val="000094"/>
        </a:lt2>
        <a:accent1>
          <a:srgbClr val="3193FF"/>
        </a:accent1>
        <a:accent2>
          <a:srgbClr val="9900FF"/>
        </a:accent2>
        <a:accent3>
          <a:srgbClr val="AAAAE2"/>
        </a:accent3>
        <a:accent4>
          <a:srgbClr val="DCDCDC"/>
        </a:accent4>
        <a:accent5>
          <a:srgbClr val="ADC8FF"/>
        </a:accent5>
        <a:accent6>
          <a:srgbClr val="8900E5"/>
        </a:accent6>
        <a:hlink>
          <a:srgbClr val="FF3399"/>
        </a:hlink>
        <a:folHlink>
          <a:srgbClr val="FFCC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CCA"/>
        </a:accent5>
        <a:accent6>
          <a:srgbClr val="4345A2"/>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AAB82"/>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5"/>
        </a:accent5>
        <a:accent6>
          <a:srgbClr val="ACACAC"/>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C:\Program Files\Microsoft Office\Templates\Presentation Designs\Artsy.pot</Template>
  <TotalTime>0</TotalTime>
  <Words>16912</Words>
  <Application>WPS 演示</Application>
  <PresentationFormat>在屏幕上显示</PresentationFormat>
  <Paragraphs>975</Paragraphs>
  <Slides>126</Slides>
  <Notes>0</Notes>
  <HiddenSlides>0</HiddenSlides>
  <MMClips>0</MMClips>
  <ScaleCrop>false</ScaleCrop>
  <HeadingPairs>
    <vt:vector size="6" baseType="variant">
      <vt:variant>
        <vt:lpstr>已用的字体</vt:lpstr>
      </vt:variant>
      <vt:variant>
        <vt:i4>22</vt:i4>
      </vt:variant>
      <vt:variant>
        <vt:lpstr>主题</vt:lpstr>
      </vt:variant>
      <vt:variant>
        <vt:i4>3</vt:i4>
      </vt:variant>
      <vt:variant>
        <vt:lpstr>幻灯片标题</vt:lpstr>
      </vt:variant>
      <vt:variant>
        <vt:i4>126</vt:i4>
      </vt:variant>
    </vt:vector>
  </HeadingPairs>
  <TitlesOfParts>
    <vt:vector size="151" baseType="lpstr">
      <vt:lpstr>Arial</vt:lpstr>
      <vt:lpstr>宋体</vt:lpstr>
      <vt:lpstr>Wingdings</vt:lpstr>
      <vt:lpstr>Tahoma</vt:lpstr>
      <vt:lpstr>Times New Roman</vt:lpstr>
      <vt:lpstr>思源宋体 CN</vt:lpstr>
      <vt:lpstr>思源宋体 CN Heavy</vt:lpstr>
      <vt:lpstr>微软雅黑</vt:lpstr>
      <vt:lpstr>华文楷体</vt:lpstr>
      <vt:lpstr>楷体_GB2312</vt:lpstr>
      <vt:lpstr>华文行楷</vt:lpstr>
      <vt:lpstr>隶书</vt:lpstr>
      <vt:lpstr>新宋体</vt:lpstr>
      <vt:lpstr>华文新魏</vt:lpstr>
      <vt:lpstr>黑体</vt:lpstr>
      <vt:lpstr>Arial Unicode MS</vt:lpstr>
      <vt:lpstr>Calibri</vt:lpstr>
      <vt:lpstr>Wingdings</vt:lpstr>
      <vt:lpstr>Webdings</vt:lpstr>
      <vt:lpstr>仿宋_GB2312</vt:lpstr>
      <vt:lpstr>仿宋</vt:lpstr>
      <vt:lpstr>等线</vt:lpstr>
      <vt:lpstr>Blends</vt:lpstr>
      <vt:lpstr>Office 主题​​</vt:lpstr>
      <vt:lpstr>4_Blends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辨析思考</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“推——拉理论”</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一、人种的划分</vt:lpstr>
      <vt:lpstr>PowerPoint 演示文稿</vt:lpstr>
      <vt:lpstr>PowerPoint 演示文稿</vt:lpstr>
      <vt:lpstr>PowerPoint 演示文稿</vt:lpstr>
      <vt:lpstr>第４节　民　族</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ma</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人文地理学目录</dc:title>
  <dc:creator>ma</dc:creator>
  <cp:lastModifiedBy>李一诺</cp:lastModifiedBy>
  <cp:revision>256</cp:revision>
  <dcterms:created xsi:type="dcterms:W3CDTF">2002-11-18T07:23:00Z</dcterms:created>
  <dcterms:modified xsi:type="dcterms:W3CDTF">2023-07-23T17:40:51Z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2052-11.1.0.14309</vt:lpwstr>
  </property>
  <property fmtid="{D5CDD505-2E9C-101B-9397-08002B2CF9AE}" pid="3" name="ICV">
    <vt:lpwstr>DD4D042F7E3649FA94E44A8CE7157F46</vt:lpwstr>
  </property>
</Properties>
</file>